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83" r:id="rId3"/>
    <p:sldId id="280" r:id="rId4"/>
    <p:sldId id="281" r:id="rId5"/>
    <p:sldId id="257" r:id="rId6"/>
    <p:sldId id="261" r:id="rId7"/>
    <p:sldId id="284" r:id="rId8"/>
    <p:sldId id="259" r:id="rId9"/>
    <p:sldId id="276" r:id="rId10"/>
    <p:sldId id="260" r:id="rId11"/>
    <p:sldId id="266" r:id="rId12"/>
    <p:sldId id="267" r:id="rId13"/>
    <p:sldId id="262" r:id="rId14"/>
    <p:sldId id="278" r:id="rId15"/>
    <p:sldId id="263" r:id="rId16"/>
    <p:sldId id="264" r:id="rId17"/>
    <p:sldId id="265" r:id="rId18"/>
    <p:sldId id="287" r:id="rId19"/>
    <p:sldId id="288" r:id="rId20"/>
    <p:sldId id="268" r:id="rId21"/>
    <p:sldId id="269" r:id="rId22"/>
    <p:sldId id="270" r:id="rId23"/>
    <p:sldId id="271" r:id="rId24"/>
    <p:sldId id="286" r:id="rId25"/>
    <p:sldId id="272" r:id="rId26"/>
    <p:sldId id="273" r:id="rId27"/>
    <p:sldId id="285" r:id="rId28"/>
    <p:sldId id="279" r:id="rId29"/>
    <p:sldId id="277" r:id="rId30"/>
    <p:sldId id="274" r:id="rId31"/>
    <p:sldId id="282" r:id="rId32"/>
    <p:sldId id="27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665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D659B7-0852-4D11-AA64-FCA6999181D4}" type="datetimeFigureOut">
              <a:rPr lang="en-GB" smtClean="0"/>
              <a:pPr/>
              <a:t>26/12/2015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5004E9-DCBC-4922-8164-A90D065FDD1C}" type="slidenum">
              <a:rPr lang="en-GB" smtClean="0"/>
              <a:pPr/>
              <a:t>‹#›</a:t>
            </a:fld>
            <a:endParaRPr lang="en-GB"/>
          </a:p>
        </p:txBody>
      </p:sp>
    </p:spTree>
    <p:extLst>
      <p:ext uri="{BB962C8B-B14F-4D97-AF65-F5344CB8AC3E}">
        <p14:creationId xmlns:p14="http://schemas.microsoft.com/office/powerpoint/2010/main" val="421790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11</a:t>
            </a:fld>
            <a:endParaRPr lang="en-GB" dirty="0"/>
          </a:p>
        </p:txBody>
      </p:sp>
    </p:spTree>
    <p:extLst>
      <p:ext uri="{BB962C8B-B14F-4D97-AF65-F5344CB8AC3E}">
        <p14:creationId xmlns:p14="http://schemas.microsoft.com/office/powerpoint/2010/main" val="2524654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26</a:t>
            </a:fld>
            <a:endParaRPr lang="en-GB" dirty="0"/>
          </a:p>
        </p:txBody>
      </p:sp>
    </p:spTree>
    <p:extLst>
      <p:ext uri="{BB962C8B-B14F-4D97-AF65-F5344CB8AC3E}">
        <p14:creationId xmlns:p14="http://schemas.microsoft.com/office/powerpoint/2010/main" val="1754526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30</a:t>
            </a:fld>
            <a:endParaRPr lang="en-GB" dirty="0"/>
          </a:p>
        </p:txBody>
      </p:sp>
    </p:spTree>
    <p:extLst>
      <p:ext uri="{BB962C8B-B14F-4D97-AF65-F5344CB8AC3E}">
        <p14:creationId xmlns:p14="http://schemas.microsoft.com/office/powerpoint/2010/main" val="8408166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32</a:t>
            </a:fld>
            <a:endParaRPr lang="en-GB" dirty="0"/>
          </a:p>
        </p:txBody>
      </p:sp>
    </p:spTree>
    <p:extLst>
      <p:ext uri="{BB962C8B-B14F-4D97-AF65-F5344CB8AC3E}">
        <p14:creationId xmlns:p14="http://schemas.microsoft.com/office/powerpoint/2010/main" val="1401574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12</a:t>
            </a:fld>
            <a:endParaRPr lang="en-GB" dirty="0"/>
          </a:p>
        </p:txBody>
      </p:sp>
    </p:spTree>
    <p:extLst>
      <p:ext uri="{BB962C8B-B14F-4D97-AF65-F5344CB8AC3E}">
        <p14:creationId xmlns:p14="http://schemas.microsoft.com/office/powerpoint/2010/main" val="3698719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16</a:t>
            </a:fld>
            <a:endParaRPr lang="en-GB" dirty="0"/>
          </a:p>
        </p:txBody>
      </p:sp>
    </p:spTree>
    <p:extLst>
      <p:ext uri="{BB962C8B-B14F-4D97-AF65-F5344CB8AC3E}">
        <p14:creationId xmlns:p14="http://schemas.microsoft.com/office/powerpoint/2010/main" val="261649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17</a:t>
            </a:fld>
            <a:endParaRPr lang="en-GB" dirty="0"/>
          </a:p>
        </p:txBody>
      </p:sp>
    </p:spTree>
    <p:extLst>
      <p:ext uri="{BB962C8B-B14F-4D97-AF65-F5344CB8AC3E}">
        <p14:creationId xmlns:p14="http://schemas.microsoft.com/office/powerpoint/2010/main" val="3075371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20</a:t>
            </a:fld>
            <a:endParaRPr lang="en-GB" dirty="0"/>
          </a:p>
        </p:txBody>
      </p:sp>
    </p:spTree>
    <p:extLst>
      <p:ext uri="{BB962C8B-B14F-4D97-AF65-F5344CB8AC3E}">
        <p14:creationId xmlns:p14="http://schemas.microsoft.com/office/powerpoint/2010/main" val="166134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21</a:t>
            </a:fld>
            <a:endParaRPr lang="en-GB" dirty="0"/>
          </a:p>
        </p:txBody>
      </p:sp>
    </p:spTree>
    <p:extLst>
      <p:ext uri="{BB962C8B-B14F-4D97-AF65-F5344CB8AC3E}">
        <p14:creationId xmlns:p14="http://schemas.microsoft.com/office/powerpoint/2010/main" val="34305216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22</a:t>
            </a:fld>
            <a:endParaRPr lang="en-GB" dirty="0"/>
          </a:p>
        </p:txBody>
      </p:sp>
    </p:spTree>
    <p:extLst>
      <p:ext uri="{BB962C8B-B14F-4D97-AF65-F5344CB8AC3E}">
        <p14:creationId xmlns:p14="http://schemas.microsoft.com/office/powerpoint/2010/main" val="3140569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23</a:t>
            </a:fld>
            <a:endParaRPr lang="en-GB" dirty="0"/>
          </a:p>
        </p:txBody>
      </p:sp>
    </p:spTree>
    <p:extLst>
      <p:ext uri="{BB962C8B-B14F-4D97-AF65-F5344CB8AC3E}">
        <p14:creationId xmlns:p14="http://schemas.microsoft.com/office/powerpoint/2010/main" val="3956666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A065C79-E9EB-431B-BDA9-9E819A8083E5}" type="slidenum">
              <a:rPr lang="en-GB" smtClean="0"/>
              <a:pPr/>
              <a:t>25</a:t>
            </a:fld>
            <a:endParaRPr lang="en-GB" dirty="0"/>
          </a:p>
        </p:txBody>
      </p:sp>
    </p:spTree>
    <p:extLst>
      <p:ext uri="{BB962C8B-B14F-4D97-AF65-F5344CB8AC3E}">
        <p14:creationId xmlns:p14="http://schemas.microsoft.com/office/powerpoint/2010/main" val="647029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D8BD707-D9CF-40AE-B4C6-C98DA3205C09}" type="datetimeFigureOut">
              <a:rPr lang="en-US" smtClean="0"/>
              <a:pPr/>
              <a:t>12/26/2015</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D8BD707-D9CF-40AE-B4C6-C98DA3205C09}" type="datetimeFigureOut">
              <a:rPr lang="en-US" smtClean="0"/>
              <a:pPr/>
              <a:t>12/26/2015</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alislam.org/library/messiah.html" TargetMode="Externa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0800"/>
            <a:ext cx="8077200" cy="2438400"/>
          </a:xfrm>
        </p:spPr>
        <p:txBody>
          <a:bodyPr>
            <a:normAutofit fontScale="90000"/>
          </a:bodyPr>
          <a:lstStyle/>
          <a:p>
            <a:r>
              <a:rPr lang="en-GB" dirty="0" smtClean="0"/>
              <a:t>Search for God</a:t>
            </a:r>
            <a:br>
              <a:rPr lang="en-GB" dirty="0" smtClean="0"/>
            </a:br>
            <a:r>
              <a:rPr lang="en-GB" dirty="0" smtClean="0"/>
              <a:t/>
            </a:r>
            <a:br>
              <a:rPr lang="en-GB" dirty="0" smtClean="0"/>
            </a:br>
            <a:r>
              <a:rPr lang="en-GB" dirty="0" smtClean="0"/>
              <a:t/>
            </a:r>
            <a:br>
              <a:rPr lang="en-GB" dirty="0" smtClean="0"/>
            </a:br>
            <a:r>
              <a:rPr lang="en-GB" sz="2000" dirty="0" smtClean="0"/>
              <a:t>Dr Shakeel Ahmad, UK</a:t>
            </a:r>
            <a:r>
              <a:rPr lang="en-GB" dirty="0" smtClean="0"/>
              <a:t/>
            </a:r>
            <a:br>
              <a:rPr lang="en-GB" dirty="0" smtClean="0"/>
            </a:br>
            <a:endParaRPr lang="en-GB" dirty="0"/>
          </a:p>
        </p:txBody>
      </p:sp>
      <p:sp>
        <p:nvSpPr>
          <p:cNvPr id="3" name="Subtitle 2"/>
          <p:cNvSpPr>
            <a:spLocks noGrp="1"/>
          </p:cNvSpPr>
          <p:nvPr>
            <p:ph type="subTitle" idx="1"/>
          </p:nvPr>
        </p:nvSpPr>
        <p:spPr>
          <a:xfrm>
            <a:off x="685800" y="1143000"/>
            <a:ext cx="8077200" cy="1066800"/>
          </a:xfrm>
        </p:spPr>
        <p:txBody>
          <a:bodyPr>
            <a:normAutofit/>
          </a:bodyPr>
          <a:lstStyle/>
          <a:p>
            <a:r>
              <a:rPr lang="en-GB" sz="2800" dirty="0" smtClean="0">
                <a:solidFill>
                  <a:schemeClr val="tx2">
                    <a:lumMod val="75000"/>
                  </a:schemeClr>
                </a:solidFill>
              </a:rPr>
              <a:t>National </a:t>
            </a:r>
            <a:r>
              <a:rPr lang="en-GB" sz="2800" dirty="0" err="1" smtClean="0">
                <a:solidFill>
                  <a:schemeClr val="tx2">
                    <a:lumMod val="75000"/>
                  </a:schemeClr>
                </a:solidFill>
              </a:rPr>
              <a:t>Tabligh</a:t>
            </a:r>
            <a:r>
              <a:rPr lang="en-GB" sz="2800" dirty="0" smtClean="0">
                <a:solidFill>
                  <a:schemeClr val="tx2">
                    <a:lumMod val="75000"/>
                  </a:schemeClr>
                </a:solidFill>
              </a:rPr>
              <a:t> Department, UK</a:t>
            </a:r>
            <a:endParaRPr lang="en-GB" sz="2400" dirty="0" smtClean="0">
              <a:solidFill>
                <a:schemeClr val="tx2">
                  <a:lumMod val="75000"/>
                </a:schemeClr>
              </a:solidFill>
            </a:endParaRPr>
          </a:p>
          <a:p>
            <a:endParaRPr lang="en-GB" sz="2800" b="1" dirty="0">
              <a:solidFill>
                <a:schemeClr val="tx2">
                  <a:lumMod val="75000"/>
                </a:schemeClr>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Out of sight, </a:t>
            </a:r>
            <a:r>
              <a:rPr lang="en-GB" i="1" dirty="0" smtClean="0"/>
              <a:t>is</a:t>
            </a:r>
            <a:r>
              <a:rPr lang="en-GB" dirty="0" smtClean="0"/>
              <a:t> </a:t>
            </a:r>
            <a:r>
              <a:rPr lang="en-GB" i="1" dirty="0" smtClean="0"/>
              <a:t>not</a:t>
            </a:r>
            <a:r>
              <a:rPr lang="en-GB" dirty="0" smtClean="0"/>
              <a:t> out of mind</a:t>
            </a:r>
            <a:endParaRPr lang="en-GB" dirty="0"/>
          </a:p>
        </p:txBody>
      </p:sp>
      <p:sp>
        <p:nvSpPr>
          <p:cNvPr id="3" name="Content Placeholder 2"/>
          <p:cNvSpPr>
            <a:spLocks noGrp="1"/>
          </p:cNvSpPr>
          <p:nvPr>
            <p:ph idx="1"/>
          </p:nvPr>
        </p:nvSpPr>
        <p:spPr/>
        <p:txBody>
          <a:bodyPr>
            <a:normAutofit fontScale="85000" lnSpcReduction="20000"/>
          </a:bodyPr>
          <a:lstStyle/>
          <a:p>
            <a:r>
              <a:rPr lang="en-GB" sz="2400" dirty="0" smtClean="0"/>
              <a:t>Cant see, cant hear, cant touch – is that good enough a reason to conclude there is no God?</a:t>
            </a:r>
          </a:p>
          <a:p>
            <a:endParaRPr lang="en-GB" sz="2400" dirty="0" smtClean="0"/>
          </a:p>
          <a:p>
            <a:r>
              <a:rPr lang="en-GB" sz="2400" dirty="0" smtClean="0"/>
              <a:t>Empty room? </a:t>
            </a:r>
          </a:p>
          <a:p>
            <a:r>
              <a:rPr lang="en-GB" sz="2400" dirty="0" smtClean="0"/>
              <a:t>Eyes closed?</a:t>
            </a:r>
          </a:p>
          <a:p>
            <a:r>
              <a:rPr lang="en-GB" sz="2400" dirty="0" smtClean="0"/>
              <a:t>Need the right instruments to recognise the existence of matter or radiation</a:t>
            </a:r>
          </a:p>
          <a:p>
            <a:endParaRPr lang="en-GB" sz="2400" dirty="0"/>
          </a:p>
          <a:p>
            <a:r>
              <a:rPr lang="en-GB" sz="2400" dirty="0" smtClean="0"/>
              <a:t>Dark Matter – 85% of all matter in universe – still not observable directly – recognised only through its attributes </a:t>
            </a:r>
            <a:r>
              <a:rPr lang="en-GB" sz="2400" dirty="0" err="1" smtClean="0"/>
              <a:t>eg</a:t>
            </a:r>
            <a:r>
              <a:rPr lang="en-GB" sz="2400" dirty="0" smtClean="0"/>
              <a:t> its gravitational impact on light travelling from other galaxies</a:t>
            </a:r>
          </a:p>
          <a:p>
            <a:endParaRPr lang="en-GB" sz="2400" dirty="0" smtClean="0"/>
          </a:p>
          <a:p>
            <a:r>
              <a:rPr lang="en-GB" sz="2800" b="1" dirty="0" smtClean="0"/>
              <a:t>Same is true to perceive God –</a:t>
            </a:r>
            <a:r>
              <a:rPr lang="en-GB" sz="2800" dirty="0" smtClean="0"/>
              <a:t> </a:t>
            </a:r>
            <a:r>
              <a:rPr lang="en-GB" sz="2800" b="1" dirty="0" smtClean="0"/>
              <a:t>we need the right instrument – in our psyche</a:t>
            </a:r>
          </a:p>
          <a:p>
            <a:endParaRPr lang="en-GB" sz="2400" dirty="0" smtClean="0"/>
          </a:p>
          <a:p>
            <a:r>
              <a:rPr lang="en-GB" sz="2400" dirty="0" smtClean="0"/>
              <a:t>As small part of the creation, our perceptions are very limited – need special preparation to perceive the Creator</a:t>
            </a:r>
            <a:endParaRPr lang="en-GB"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linds(horizontal)">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4. Ultimate source of all creation </a:t>
            </a:r>
            <a:endParaRPr lang="en-GB" dirty="0"/>
          </a:p>
        </p:txBody>
      </p:sp>
      <p:sp>
        <p:nvSpPr>
          <p:cNvPr id="3" name="Content Placeholder 2"/>
          <p:cNvSpPr>
            <a:spLocks noGrp="1"/>
          </p:cNvSpPr>
          <p:nvPr>
            <p:ph idx="1"/>
          </p:nvPr>
        </p:nvSpPr>
        <p:spPr/>
        <p:txBody>
          <a:bodyPr>
            <a:normAutofit fontScale="77500" lnSpcReduction="20000"/>
          </a:bodyPr>
          <a:lstStyle/>
          <a:p>
            <a:r>
              <a:rPr lang="en-GB" sz="2800" dirty="0" smtClean="0"/>
              <a:t>Previously believed that universe existed from ever – ‘no Creator’</a:t>
            </a:r>
          </a:p>
          <a:p>
            <a:endParaRPr lang="en-GB" sz="2800" dirty="0" smtClean="0"/>
          </a:p>
          <a:p>
            <a:r>
              <a:rPr lang="en-GB" sz="2800" dirty="0" smtClean="0"/>
              <a:t>Singularity – origin of all creation including time and space – </a:t>
            </a:r>
            <a:r>
              <a:rPr lang="en-GB" sz="2800" b="1" dirty="0" smtClean="0"/>
              <a:t>source</a:t>
            </a:r>
            <a:r>
              <a:rPr lang="en-GB" sz="2800" b="1" dirty="0" smtClean="0"/>
              <a:t>? </a:t>
            </a:r>
          </a:p>
          <a:p>
            <a:pPr marL="118872" indent="0">
              <a:buNone/>
            </a:pPr>
            <a:r>
              <a:rPr lang="en-GB" sz="2000" dirty="0"/>
              <a:t> </a:t>
            </a:r>
            <a:r>
              <a:rPr lang="en-GB" sz="2000" dirty="0" smtClean="0"/>
              <a:t>       Stephen </a:t>
            </a:r>
            <a:r>
              <a:rPr lang="en-GB" sz="2000" dirty="0"/>
              <a:t>Hawking, Brief History of Time, 1988, Bantam Book Incorporation, NY, USA</a:t>
            </a:r>
            <a:endParaRPr lang="en-GB" sz="2800" b="1" dirty="0" smtClean="0"/>
          </a:p>
          <a:p>
            <a:endParaRPr lang="en-GB" sz="2800" b="1" dirty="0" smtClean="0"/>
          </a:p>
          <a:p>
            <a:r>
              <a:rPr lang="en-GB" sz="3100" b="1" i="1" dirty="0" err="1" smtClean="0"/>
              <a:t>Kalam</a:t>
            </a:r>
            <a:r>
              <a:rPr lang="en-GB" sz="3100" b="1" dirty="0" smtClean="0"/>
              <a:t> Cosmological argument – anything that begins  to exist must have a cause</a:t>
            </a:r>
          </a:p>
          <a:p>
            <a:r>
              <a:rPr lang="en-GB" b="1" dirty="0"/>
              <a:t>That </a:t>
            </a:r>
            <a:r>
              <a:rPr lang="en-GB" b="1" i="1" dirty="0" smtClean="0"/>
              <a:t>ultimate</a:t>
            </a:r>
            <a:r>
              <a:rPr lang="en-GB" b="1" dirty="0" smtClean="0"/>
              <a:t> </a:t>
            </a:r>
            <a:r>
              <a:rPr lang="en-GB" b="1" dirty="0"/>
              <a:t>source of all creation is the </a:t>
            </a:r>
            <a:r>
              <a:rPr lang="en-GB" b="1" i="1" dirty="0"/>
              <a:t>ultimate</a:t>
            </a:r>
            <a:r>
              <a:rPr lang="en-GB" b="1" dirty="0"/>
              <a:t> Creator (God)</a:t>
            </a:r>
          </a:p>
          <a:p>
            <a:endParaRPr lang="en-GB" dirty="0" smtClean="0"/>
          </a:p>
          <a:p>
            <a:pPr>
              <a:buNone/>
            </a:pPr>
            <a:r>
              <a:rPr lang="en-GB" sz="2200" dirty="0" smtClean="0"/>
              <a:t>	Dr Abdul Salam – </a:t>
            </a:r>
            <a:r>
              <a:rPr lang="en-GB" sz="2200" b="1" dirty="0" smtClean="0"/>
              <a:t>two of the four </a:t>
            </a:r>
            <a:r>
              <a:rPr lang="en-GB" sz="2200" dirty="0" smtClean="0"/>
              <a:t>fundamental forces of nature are the same</a:t>
            </a:r>
          </a:p>
          <a:p>
            <a:pPr>
              <a:buNone/>
            </a:pPr>
            <a:r>
              <a:rPr lang="en-GB" sz="2200" dirty="0" smtClean="0"/>
              <a:t>	-</a:t>
            </a:r>
            <a:r>
              <a:rPr lang="en-GB" sz="2200" b="1" dirty="0" smtClean="0"/>
              <a:t>Gravitation</a:t>
            </a:r>
          </a:p>
          <a:p>
            <a:pPr>
              <a:buNone/>
            </a:pPr>
            <a:r>
              <a:rPr lang="en-GB" sz="2200" b="1" dirty="0" smtClean="0"/>
              <a:t>	-Electromagnetic</a:t>
            </a:r>
            <a:r>
              <a:rPr lang="en-GB" sz="2200" dirty="0" smtClean="0"/>
              <a:t>	    </a:t>
            </a:r>
            <a:r>
              <a:rPr lang="en-GB" sz="2200" b="1" dirty="0" smtClean="0"/>
              <a:t>Electro-weak theory</a:t>
            </a:r>
          </a:p>
          <a:p>
            <a:pPr>
              <a:buNone/>
            </a:pPr>
            <a:r>
              <a:rPr lang="en-GB" sz="2200" dirty="0" smtClean="0"/>
              <a:t>	-Weak nuclear force	  			 Grand unified theory</a:t>
            </a:r>
          </a:p>
          <a:p>
            <a:pPr>
              <a:buNone/>
            </a:pPr>
            <a:r>
              <a:rPr lang="en-GB" sz="2200" dirty="0" smtClean="0"/>
              <a:t>	-Strong nuclear force				</a:t>
            </a:r>
          </a:p>
          <a:p>
            <a:pPr>
              <a:buNone/>
            </a:pPr>
            <a:r>
              <a:rPr lang="en-GB" sz="2200" dirty="0" smtClean="0"/>
              <a:t>	</a:t>
            </a:r>
            <a:r>
              <a:rPr lang="en-GB" sz="2200" b="1" dirty="0" smtClean="0"/>
              <a:t>Empirical evidence of unification of all creation</a:t>
            </a:r>
          </a:p>
          <a:p>
            <a:endParaRPr lang="en-GB" dirty="0"/>
          </a:p>
        </p:txBody>
      </p:sp>
      <p:sp>
        <p:nvSpPr>
          <p:cNvPr id="6" name="Right Brace 5"/>
          <p:cNvSpPr/>
          <p:nvPr/>
        </p:nvSpPr>
        <p:spPr>
          <a:xfrm>
            <a:off x="5562600" y="5105400"/>
            <a:ext cx="228600" cy="685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 name="Right Brace 6"/>
          <p:cNvSpPr/>
          <p:nvPr/>
        </p:nvSpPr>
        <p:spPr>
          <a:xfrm>
            <a:off x="3124200" y="5105400"/>
            <a:ext cx="228600" cy="381000"/>
          </a:xfrm>
          <a:prstGeom prst="rightBrace">
            <a:avLst>
              <a:gd name="adj1" fmla="val 5000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cSld>
  <p:clrMapOvr>
    <a:masterClrMapping/>
  </p:clrMapOvr>
  <p:transition spd="med">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fontScale="90000"/>
          </a:bodyPr>
          <a:lstStyle/>
          <a:p>
            <a:r>
              <a:rPr lang="en-GB" dirty="0" smtClean="0"/>
              <a:t>5. Unique nature of the source of creation </a:t>
            </a:r>
            <a:endParaRPr lang="en-GB" dirty="0"/>
          </a:p>
        </p:txBody>
      </p:sp>
      <p:sp>
        <p:nvSpPr>
          <p:cNvPr id="3" name="Content Placeholder 2"/>
          <p:cNvSpPr>
            <a:spLocks noGrp="1"/>
          </p:cNvSpPr>
          <p:nvPr>
            <p:ph idx="1"/>
          </p:nvPr>
        </p:nvSpPr>
        <p:spPr>
          <a:xfrm>
            <a:off x="457200" y="1524000"/>
            <a:ext cx="8229600" cy="5105399"/>
          </a:xfrm>
        </p:spPr>
        <p:txBody>
          <a:bodyPr>
            <a:normAutofit fontScale="92500" lnSpcReduction="20000"/>
          </a:bodyPr>
          <a:lstStyle/>
          <a:p>
            <a:r>
              <a:rPr lang="en-GB" sz="2200" b="1" dirty="0" smtClean="0"/>
              <a:t>Socrates – </a:t>
            </a:r>
            <a:r>
              <a:rPr lang="en-GB" sz="2200" dirty="0" smtClean="0"/>
              <a:t>refuting local </a:t>
            </a:r>
            <a:r>
              <a:rPr lang="en-GB" sz="2200" dirty="0" smtClean="0"/>
              <a:t>deities, spoke </a:t>
            </a:r>
            <a:r>
              <a:rPr lang="en-GB" sz="2200" dirty="0" smtClean="0"/>
              <a:t>of </a:t>
            </a:r>
            <a:r>
              <a:rPr lang="en-GB" sz="2200" dirty="0" smtClean="0"/>
              <a:t>One Creator of all creation </a:t>
            </a:r>
            <a:r>
              <a:rPr lang="en-GB" sz="2200" dirty="0" smtClean="0"/>
              <a:t>– gave his life for this conviction</a:t>
            </a:r>
          </a:p>
          <a:p>
            <a:pPr marL="118872" indent="0">
              <a:buNone/>
            </a:pPr>
            <a:r>
              <a:rPr lang="en-GB" sz="2200" b="1" dirty="0" smtClean="0"/>
              <a:t>      Aristotle</a:t>
            </a:r>
            <a:r>
              <a:rPr lang="en-GB" sz="2200" dirty="0" smtClean="0"/>
              <a:t> – </a:t>
            </a:r>
            <a:r>
              <a:rPr lang="en-GB" sz="2200" dirty="0" smtClean="0"/>
              <a:t>described the </a:t>
            </a:r>
            <a:r>
              <a:rPr lang="en-GB" sz="2200" i="1" dirty="0" smtClean="0"/>
              <a:t>ultimate </a:t>
            </a:r>
            <a:r>
              <a:rPr lang="en-GB" sz="2200" i="1" dirty="0" smtClean="0"/>
              <a:t>first cause </a:t>
            </a:r>
            <a:r>
              <a:rPr lang="en-GB" sz="2200" dirty="0" smtClean="0"/>
              <a:t>of </a:t>
            </a:r>
            <a:r>
              <a:rPr lang="en-GB" sz="2200" dirty="0" smtClean="0"/>
              <a:t>all creation that cannot </a:t>
            </a:r>
            <a:r>
              <a:rPr lang="en-GB" sz="2200" dirty="0" smtClean="0"/>
              <a:t>be </a:t>
            </a:r>
            <a:r>
              <a:rPr lang="en-GB" sz="2200" dirty="0"/>
              <a:t> </a:t>
            </a:r>
            <a:r>
              <a:rPr lang="en-GB" sz="2200" dirty="0" smtClean="0"/>
              <a:t>  	</a:t>
            </a:r>
            <a:r>
              <a:rPr lang="en-GB" sz="2200" dirty="0" smtClean="0"/>
              <a:t>a </a:t>
            </a:r>
            <a:r>
              <a:rPr lang="en-GB" sz="2200" dirty="0" smtClean="0"/>
              <a:t>created thing itself</a:t>
            </a:r>
          </a:p>
          <a:p>
            <a:pPr>
              <a:buNone/>
            </a:pPr>
            <a:r>
              <a:rPr lang="en-GB" sz="2200" dirty="0" smtClean="0"/>
              <a:t>	</a:t>
            </a:r>
            <a:endParaRPr lang="en-GB" sz="2200" b="1" dirty="0" smtClean="0"/>
          </a:p>
          <a:p>
            <a:r>
              <a:rPr lang="en-GB" sz="2200" b="1" dirty="0" smtClean="0"/>
              <a:t>Science of entropy </a:t>
            </a:r>
            <a:r>
              <a:rPr lang="en-GB" sz="2200" dirty="0" smtClean="0"/>
              <a:t>– </a:t>
            </a:r>
            <a:r>
              <a:rPr lang="en-GB" sz="2200" i="1" dirty="0" smtClean="0"/>
              <a:t>loss of energy </a:t>
            </a:r>
            <a:r>
              <a:rPr lang="en-GB" sz="2200" dirty="0" smtClean="0"/>
              <a:t>in creation of matter from matter – </a:t>
            </a:r>
            <a:r>
              <a:rPr lang="en-GB" sz="2200" i="1" dirty="0" smtClean="0"/>
              <a:t>resultant matter is less </a:t>
            </a:r>
            <a:r>
              <a:rPr lang="en-GB" sz="2200" dirty="0" smtClean="0"/>
              <a:t>than parent matter </a:t>
            </a:r>
            <a:r>
              <a:rPr lang="en-GB" sz="2200" dirty="0"/>
              <a:t>– loss of energy at each step – stopping the cycle of creation</a:t>
            </a:r>
          </a:p>
          <a:p>
            <a:pPr marL="118872" indent="0">
              <a:buNone/>
            </a:pPr>
            <a:r>
              <a:rPr lang="en-GB" sz="2200" dirty="0"/>
              <a:t> </a:t>
            </a:r>
            <a:r>
              <a:rPr lang="en-GB" sz="2200" dirty="0" smtClean="0"/>
              <a:t>     C</a:t>
            </a:r>
            <a:r>
              <a:rPr lang="en-GB" sz="2200" dirty="0" smtClean="0"/>
              <a:t>reation </a:t>
            </a:r>
            <a:r>
              <a:rPr lang="en-GB" sz="2200" dirty="0" smtClean="0"/>
              <a:t>of universe created </a:t>
            </a:r>
            <a:r>
              <a:rPr lang="en-GB" sz="2200" i="1" dirty="0" smtClean="0"/>
              <a:t>a lot of matter </a:t>
            </a:r>
            <a:r>
              <a:rPr lang="en-GB" sz="2200" dirty="0" smtClean="0"/>
              <a:t>out of </a:t>
            </a:r>
            <a:r>
              <a:rPr lang="en-GB" sz="2200" i="1" dirty="0" smtClean="0"/>
              <a:t>no matter </a:t>
            </a:r>
            <a:r>
              <a:rPr lang="en-GB" sz="2200" dirty="0" smtClean="0"/>
              <a:t>– </a:t>
            </a:r>
            <a:r>
              <a:rPr lang="en-GB" sz="2200" dirty="0" smtClean="0"/>
              <a:t>unique           	form of creation</a:t>
            </a:r>
            <a:endParaRPr lang="en-GB" sz="2200" dirty="0" smtClean="0"/>
          </a:p>
          <a:p>
            <a:endParaRPr lang="en-GB" sz="2200" b="1" dirty="0" smtClean="0"/>
          </a:p>
          <a:p>
            <a:r>
              <a:rPr lang="en-GB" sz="2200" b="1" dirty="0" smtClean="0"/>
              <a:t>Quran (&amp; Bible)</a:t>
            </a:r>
            <a:r>
              <a:rPr lang="en-GB" sz="2200" dirty="0" smtClean="0"/>
              <a:t> – origin </a:t>
            </a:r>
            <a:r>
              <a:rPr lang="en-GB" sz="2200" dirty="0" smtClean="0"/>
              <a:t>of all creation is </a:t>
            </a:r>
            <a:r>
              <a:rPr lang="en-GB" sz="2200" dirty="0" smtClean="0"/>
              <a:t>from ‘word’ – </a:t>
            </a:r>
            <a:r>
              <a:rPr lang="en-GB" sz="2200" i="1" dirty="0" smtClean="0"/>
              <a:t>A vision</a:t>
            </a:r>
            <a:r>
              <a:rPr lang="en-GB" sz="2200" dirty="0" smtClean="0"/>
              <a:t> </a:t>
            </a:r>
            <a:r>
              <a:rPr lang="en-GB" sz="2200" dirty="0" smtClean="0"/>
              <a:t>(of the Creator) and His will for it to happen. </a:t>
            </a:r>
          </a:p>
          <a:p>
            <a:endParaRPr lang="en-GB" sz="2200" dirty="0" smtClean="0"/>
          </a:p>
          <a:p>
            <a:r>
              <a:rPr lang="en-GB" sz="2200" dirty="0" smtClean="0"/>
              <a:t>Hence :</a:t>
            </a:r>
          </a:p>
          <a:p>
            <a:pPr>
              <a:buNone/>
            </a:pPr>
            <a:r>
              <a:rPr lang="en-GB" sz="2200" dirty="0" smtClean="0"/>
              <a:t>	</a:t>
            </a:r>
            <a:r>
              <a:rPr lang="en-GB" sz="2600" b="1" dirty="0" smtClean="0"/>
              <a:t>1. Origin of all creation is the Creator – and is not a created thing</a:t>
            </a:r>
          </a:p>
          <a:p>
            <a:pPr>
              <a:buNone/>
            </a:pPr>
            <a:r>
              <a:rPr lang="en-GB" sz="2600" dirty="0" smtClean="0"/>
              <a:t>	</a:t>
            </a:r>
            <a:r>
              <a:rPr lang="en-GB" sz="2600" b="1" dirty="0" smtClean="0"/>
              <a:t>2. The Creator is infinite with </a:t>
            </a:r>
            <a:r>
              <a:rPr lang="en-GB" sz="2600" b="1" i="1" dirty="0" smtClean="0"/>
              <a:t>no</a:t>
            </a:r>
            <a:r>
              <a:rPr lang="en-GB" sz="2600" b="1" dirty="0" smtClean="0"/>
              <a:t> beginning, and </a:t>
            </a:r>
            <a:r>
              <a:rPr lang="en-GB" sz="2600" b="1" i="1" dirty="0" smtClean="0"/>
              <a:t>no</a:t>
            </a:r>
            <a:r>
              <a:rPr lang="en-GB" sz="2600" b="1" dirty="0" smtClean="0"/>
              <a:t> end</a:t>
            </a:r>
            <a:endParaRPr lang="en-GB" sz="3500" b="1" dirty="0" smtClean="0"/>
          </a:p>
          <a:p>
            <a:endParaRPr lang="en-GB" dirty="0"/>
          </a:p>
        </p:txBody>
      </p:sp>
    </p:spTree>
  </p:cSld>
  <p:clrMapOvr>
    <a:masterClrMapping/>
  </p:clrMapOvr>
  <p:transition spd="med">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randombar(horizontal)">
                                      <p:cBhvr>
                                        <p:cTn id="29" dur="500"/>
                                        <p:tgtEl>
                                          <p:spTgt spid="3">
                                            <p:txEl>
                                              <p:pRg st="8" end="8"/>
                                            </p:txEl>
                                          </p:spTgt>
                                        </p:tgtEl>
                                      </p:cBhvr>
                                    </p:animEffect>
                                  </p:childTnLst>
                                </p:cTn>
                              </p:par>
                              <p:par>
                                <p:cTn id="30" presetID="14" presetClass="entr" presetSubtype="10"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2" dur="500"/>
                                        <p:tgtEl>
                                          <p:spTgt spid="3">
                                            <p:txEl>
                                              <p:pRg st="9" end="9"/>
                                            </p:txEl>
                                          </p:spTgt>
                                        </p:tgtEl>
                                      </p:cBhvr>
                                    </p:animEffect>
                                  </p:childTnLst>
                                </p:cTn>
                              </p:par>
                              <p:par>
                                <p:cTn id="33" presetID="14" presetClass="entr" presetSubtype="1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3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6. Intelligent design</a:t>
            </a:r>
            <a:endParaRPr lang="en-GB" dirty="0"/>
          </a:p>
        </p:txBody>
      </p:sp>
      <p:sp>
        <p:nvSpPr>
          <p:cNvPr id="3" name="Content Placeholder 2"/>
          <p:cNvSpPr>
            <a:spLocks noGrp="1"/>
          </p:cNvSpPr>
          <p:nvPr>
            <p:ph idx="1"/>
          </p:nvPr>
        </p:nvSpPr>
        <p:spPr>
          <a:xfrm>
            <a:off x="457200" y="1775191"/>
            <a:ext cx="8229600" cy="4244609"/>
          </a:xfrm>
        </p:spPr>
        <p:txBody>
          <a:bodyPr>
            <a:normAutofit fontScale="70000" lnSpcReduction="20000"/>
          </a:bodyPr>
          <a:lstStyle/>
          <a:p>
            <a:r>
              <a:rPr lang="en-GB" sz="2600" dirty="0" smtClean="0"/>
              <a:t>Even a small invention or task requires planning to produce positive result </a:t>
            </a:r>
          </a:p>
          <a:p>
            <a:pPr>
              <a:buNone/>
            </a:pPr>
            <a:r>
              <a:rPr lang="en-GB" sz="2600" dirty="0" smtClean="0"/>
              <a:t>	- growing vegetables in your garden</a:t>
            </a:r>
          </a:p>
          <a:p>
            <a:pPr>
              <a:buNone/>
            </a:pPr>
            <a:r>
              <a:rPr lang="en-GB" sz="2600" dirty="0" smtClean="0"/>
              <a:t>	- broken pottery from archaeological site implies wisdom of an ancient civilisation</a:t>
            </a:r>
          </a:p>
          <a:p>
            <a:endParaRPr lang="en-GB" sz="2600" dirty="0" smtClean="0"/>
          </a:p>
          <a:p>
            <a:r>
              <a:rPr lang="en-GB" sz="2600" dirty="0" smtClean="0"/>
              <a:t>Our universe is complex, immense and continuously evolving</a:t>
            </a:r>
          </a:p>
          <a:p>
            <a:pPr>
              <a:buNone/>
            </a:pPr>
            <a:r>
              <a:rPr lang="en-GB" sz="2600" dirty="0" smtClean="0"/>
              <a:t>	Flawless functioning</a:t>
            </a:r>
          </a:p>
          <a:p>
            <a:pPr>
              <a:buNone/>
            </a:pPr>
            <a:r>
              <a:rPr lang="en-GB" sz="2600" dirty="0" smtClean="0"/>
              <a:t>	Lots of laws that govern its </a:t>
            </a:r>
            <a:r>
              <a:rPr lang="en-GB" sz="2600" dirty="0" smtClean="0"/>
              <a:t>functioning</a:t>
            </a:r>
          </a:p>
          <a:p>
            <a:endParaRPr lang="en-GB" sz="2600" dirty="0" smtClean="0"/>
          </a:p>
          <a:p>
            <a:r>
              <a:rPr lang="en-GB" sz="2600" dirty="0" smtClean="0"/>
              <a:t>We are still discovering these laws</a:t>
            </a:r>
          </a:p>
          <a:p>
            <a:endParaRPr lang="en-GB" sz="2600" dirty="0" smtClean="0"/>
          </a:p>
          <a:p>
            <a:r>
              <a:rPr lang="en-GB" sz="2600" dirty="0" smtClean="0"/>
              <a:t>Hence it must have been designed with wisdom and planning</a:t>
            </a:r>
          </a:p>
          <a:p>
            <a:endParaRPr lang="en-GB" sz="2600" dirty="0" smtClean="0"/>
          </a:p>
          <a:p>
            <a:r>
              <a:rPr lang="en-GB" sz="3600" b="1" dirty="0" smtClean="0"/>
              <a:t>This design </a:t>
            </a:r>
            <a:r>
              <a:rPr lang="en-GB" sz="3600" b="1" i="1" dirty="0" smtClean="0"/>
              <a:t>requires</a:t>
            </a:r>
            <a:r>
              <a:rPr lang="en-GB" sz="3600" b="1" dirty="0" smtClean="0"/>
              <a:t> an ‘all wise’ creator</a:t>
            </a:r>
          </a:p>
          <a:p>
            <a:endParaRPr lang="en-GB" dirty="0" smtClean="0"/>
          </a:p>
          <a:p>
            <a:pPr marL="118872" lvl="0" indent="0">
              <a:buNone/>
            </a:pPr>
            <a:r>
              <a:rPr lang="en-GB" sz="2300" dirty="0"/>
              <a:t> </a:t>
            </a:r>
            <a:r>
              <a:rPr lang="en-GB" sz="2300" dirty="0" smtClean="0"/>
              <a:t>        </a:t>
            </a:r>
          </a:p>
          <a:p>
            <a:pPr marL="118872" lvl="0" indent="0">
              <a:buNone/>
            </a:pPr>
            <a:r>
              <a:rPr lang="en-GB" sz="2300" dirty="0" smtClean="0"/>
              <a:t>        Fred </a:t>
            </a:r>
            <a:r>
              <a:rPr lang="en-GB" sz="2300" dirty="0"/>
              <a:t>Hoyle, The Intelligent Universe, 1983</a:t>
            </a:r>
          </a:p>
          <a:p>
            <a:endParaRPr lang="en-GB" dirty="0"/>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800" dirty="0" smtClean="0"/>
              <a:t>7a. Creation of Consciousness  </a:t>
            </a:r>
            <a:endParaRPr lang="en-GB" dirty="0"/>
          </a:p>
        </p:txBody>
      </p:sp>
      <p:sp>
        <p:nvSpPr>
          <p:cNvPr id="3" name="Content Placeholder 2"/>
          <p:cNvSpPr>
            <a:spLocks noGrp="1"/>
          </p:cNvSpPr>
          <p:nvPr>
            <p:ph idx="1"/>
          </p:nvPr>
        </p:nvSpPr>
        <p:spPr/>
        <p:txBody>
          <a:bodyPr>
            <a:normAutofit/>
          </a:bodyPr>
          <a:lstStyle/>
          <a:p>
            <a:pPr>
              <a:buNone/>
            </a:pPr>
            <a:r>
              <a:rPr lang="en-GB" sz="2400" dirty="0" smtClean="0"/>
              <a:t>Time line of development of life on earth</a:t>
            </a:r>
          </a:p>
          <a:p>
            <a:endParaRPr lang="en-GB" dirty="0" smtClean="0"/>
          </a:p>
          <a:p>
            <a:endParaRPr lang="en-GB" sz="1000" dirty="0" smtClean="0"/>
          </a:p>
          <a:p>
            <a:pPr>
              <a:buNone/>
            </a:pPr>
            <a:r>
              <a:rPr lang="en-GB" sz="1000" dirty="0" smtClean="0"/>
              <a:t>								    Humans spread around earth</a:t>
            </a:r>
          </a:p>
          <a:p>
            <a:pPr>
              <a:buNone/>
            </a:pPr>
            <a:r>
              <a:rPr lang="en-GB" sz="1000" dirty="0" smtClean="0"/>
              <a:t>								      .............</a:t>
            </a:r>
          </a:p>
          <a:p>
            <a:pPr>
              <a:buNone/>
            </a:pPr>
            <a:r>
              <a:rPr lang="en-GB" sz="1000" dirty="0" smtClean="0"/>
              <a:t>Life begins      Unicellular                                    Multicellular                        Plants    Marine animals   Reptiles    Mammals                                                                           				                          Land animals 	        Genus </a:t>
            </a:r>
            <a:r>
              <a:rPr lang="en-GB" sz="1000" i="1" dirty="0" smtClean="0"/>
              <a:t>Homo         Neanderthals </a:t>
            </a:r>
            <a:r>
              <a:rPr lang="en-GB" sz="1000" dirty="0" smtClean="0"/>
              <a:t>die</a:t>
            </a:r>
          </a:p>
          <a:p>
            <a:pPr>
              <a:buNone/>
            </a:pPr>
            <a:r>
              <a:rPr lang="en-GB" sz="1000" dirty="0" smtClean="0"/>
              <a:t>								                                A       J   M (pbut)</a:t>
            </a:r>
          </a:p>
          <a:p>
            <a:pPr>
              <a:buNone/>
            </a:pPr>
            <a:r>
              <a:rPr lang="en-GB" sz="1000" dirty="0" smtClean="0"/>
              <a:t>									             </a:t>
            </a:r>
          </a:p>
          <a:p>
            <a:pPr>
              <a:buNone/>
            </a:pPr>
            <a:r>
              <a:rPr lang="en-GB" dirty="0" smtClean="0">
                <a:solidFill>
                  <a:srgbClr val="FF0000"/>
                </a:solidFill>
              </a:rPr>
              <a:t>______________________________________ </a:t>
            </a:r>
            <a:r>
              <a:rPr lang="en-GB" dirty="0" smtClean="0"/>
              <a:t> </a:t>
            </a:r>
          </a:p>
          <a:p>
            <a:pPr>
              <a:buNone/>
            </a:pPr>
            <a:r>
              <a:rPr lang="en-GB" sz="1000" dirty="0" smtClean="0"/>
              <a:t>4b				2b	   1b	 500m     250m              2m              100k       25k         6k   2k  1.4k</a:t>
            </a:r>
          </a:p>
          <a:p>
            <a:pPr>
              <a:buNone/>
            </a:pPr>
            <a:endParaRPr lang="en-GB" sz="1000" dirty="0" smtClean="0"/>
          </a:p>
          <a:p>
            <a:pPr>
              <a:buNone/>
            </a:pPr>
            <a:endParaRPr lang="en-GB" sz="1000" dirty="0" smtClean="0"/>
          </a:p>
          <a:p>
            <a:pPr>
              <a:buNone/>
            </a:pPr>
            <a:endParaRPr lang="en-GB" sz="1000" dirty="0" smtClean="0"/>
          </a:p>
          <a:p>
            <a:pPr>
              <a:buNone/>
            </a:pPr>
            <a:endParaRPr lang="en-GB" sz="1000" dirty="0" smtClean="0"/>
          </a:p>
          <a:p>
            <a:pPr>
              <a:buNone/>
            </a:pPr>
            <a:endParaRPr lang="en-GB" sz="1000" dirty="0" smtClean="0"/>
          </a:p>
          <a:p>
            <a:pPr>
              <a:buNone/>
            </a:pPr>
            <a:r>
              <a:rPr lang="en-GB" sz="1000" dirty="0" smtClean="0"/>
              <a:t>A = Adam (pbuh)</a:t>
            </a:r>
          </a:p>
          <a:p>
            <a:pPr>
              <a:buNone/>
            </a:pPr>
            <a:r>
              <a:rPr lang="en-GB" sz="1000" dirty="0" smtClean="0"/>
              <a:t>J = Jesus (pbuh)</a:t>
            </a:r>
          </a:p>
          <a:p>
            <a:pPr>
              <a:buNone/>
            </a:pPr>
            <a:r>
              <a:rPr lang="en-GB" sz="1000" dirty="0" smtClean="0"/>
              <a:t>M = Mohammad (pbuh)</a:t>
            </a:r>
          </a:p>
          <a:p>
            <a:pPr>
              <a:buNone/>
            </a:pPr>
            <a:endParaRPr lang="en-GB" sz="1000" dirty="0"/>
          </a:p>
        </p:txBody>
      </p:sp>
      <p:cxnSp>
        <p:nvCxnSpPr>
          <p:cNvPr id="6" name="Straight Arrow Connector 5"/>
          <p:cNvCxnSpPr/>
          <p:nvPr/>
        </p:nvCxnSpPr>
        <p:spPr>
          <a:xfrm rot="5400000" flipH="1" flipV="1">
            <a:off x="343694" y="3924300"/>
            <a:ext cx="5326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3009900" y="3848100"/>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343400" y="3352800"/>
            <a:ext cx="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4914106" y="3848100"/>
            <a:ext cx="6865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flipH="1" flipV="1">
            <a:off x="5180806" y="3733800"/>
            <a:ext cx="9151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1029494" y="3848100"/>
            <a:ext cx="6850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flipH="1" flipV="1">
            <a:off x="4266406" y="3733800"/>
            <a:ext cx="9151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5400000" flipH="1" flipV="1">
            <a:off x="5561806" y="3733800"/>
            <a:ext cx="9151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rot="5400000" flipH="1" flipV="1">
            <a:off x="6134894" y="3924300"/>
            <a:ext cx="5326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7085806" y="3124200"/>
            <a:ext cx="794" cy="10675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flipH="1" flipV="1">
            <a:off x="7125494" y="3924300"/>
            <a:ext cx="5326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flipH="1" flipV="1">
            <a:off x="7620794" y="4038600"/>
            <a:ext cx="3040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5400000" flipH="1" flipV="1">
            <a:off x="7848600" y="40386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flipH="1" flipV="1">
            <a:off x="8001794" y="4038600"/>
            <a:ext cx="3040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7b. Creation of consciousness</a:t>
            </a:r>
            <a:endParaRPr lang="en-GB" dirty="0"/>
          </a:p>
        </p:txBody>
      </p:sp>
      <p:sp>
        <p:nvSpPr>
          <p:cNvPr id="3" name="Content Placeholder 2"/>
          <p:cNvSpPr>
            <a:spLocks noGrp="1"/>
          </p:cNvSpPr>
          <p:nvPr>
            <p:ph idx="1"/>
          </p:nvPr>
        </p:nvSpPr>
        <p:spPr>
          <a:xfrm>
            <a:off x="457200" y="1524001"/>
            <a:ext cx="8229600" cy="4876800"/>
          </a:xfrm>
        </p:spPr>
        <p:txBody>
          <a:bodyPr>
            <a:normAutofit fontScale="92500" lnSpcReduction="10000"/>
          </a:bodyPr>
          <a:lstStyle/>
          <a:p>
            <a:r>
              <a:rPr lang="en-GB" sz="2400" dirty="0" smtClean="0"/>
              <a:t>Laws of creation of </a:t>
            </a:r>
            <a:r>
              <a:rPr lang="en-GB" sz="2400" dirty="0"/>
              <a:t>life - Quantum </a:t>
            </a:r>
            <a:r>
              <a:rPr lang="en-GB" sz="2400" dirty="0" smtClean="0"/>
              <a:t>Theory: </a:t>
            </a:r>
            <a:r>
              <a:rPr lang="en-GB" sz="2400" dirty="0" smtClean="0"/>
              <a:t>consciousness can only be created out of consciousness </a:t>
            </a:r>
            <a:r>
              <a:rPr lang="en-GB" sz="2400" dirty="0" smtClean="0"/>
              <a:t> </a:t>
            </a:r>
          </a:p>
          <a:p>
            <a:pPr marL="118872" indent="0">
              <a:buNone/>
            </a:pPr>
            <a:r>
              <a:rPr lang="en-GB" sz="1700" dirty="0"/>
              <a:t> </a:t>
            </a:r>
            <a:r>
              <a:rPr lang="en-GB" sz="1700" dirty="0" smtClean="0"/>
              <a:t>       Max Planck [Nobel Laureate] </a:t>
            </a:r>
            <a:r>
              <a:rPr lang="en-GB" sz="1700" dirty="0"/>
              <a:t>and Neil Bohr, founding physicists of Quantum Theory</a:t>
            </a:r>
            <a:endParaRPr lang="en-GB" sz="1700" dirty="0" smtClean="0"/>
          </a:p>
          <a:p>
            <a:endParaRPr lang="en-GB" sz="2400" dirty="0" smtClean="0"/>
          </a:p>
          <a:p>
            <a:r>
              <a:rPr lang="en-GB" sz="2400" dirty="0" smtClean="0"/>
              <a:t>Lot of conscious life exists</a:t>
            </a:r>
          </a:p>
          <a:p>
            <a:endParaRPr lang="en-GB" sz="2400" dirty="0" smtClean="0"/>
          </a:p>
          <a:p>
            <a:r>
              <a:rPr lang="en-GB" sz="2600" b="1" dirty="0" smtClean="0"/>
              <a:t>Hence there must be a conscious creator before life existed</a:t>
            </a:r>
          </a:p>
          <a:p>
            <a:endParaRPr lang="en-GB" sz="2400" dirty="0" smtClean="0"/>
          </a:p>
          <a:p>
            <a:r>
              <a:rPr lang="en-GB" sz="2400" dirty="0" smtClean="0"/>
              <a:t>Denying existence of Creator is like denying </a:t>
            </a:r>
            <a:r>
              <a:rPr lang="en-GB" sz="2400" b="1" dirty="0" smtClean="0"/>
              <a:t>our own </a:t>
            </a:r>
          </a:p>
          <a:p>
            <a:pPr>
              <a:buNone/>
            </a:pPr>
            <a:r>
              <a:rPr lang="en-GB" sz="2400" dirty="0" smtClean="0"/>
              <a:t>	existence!</a:t>
            </a:r>
          </a:p>
          <a:p>
            <a:endParaRPr lang="en-GB" sz="2400" dirty="0" smtClean="0"/>
          </a:p>
          <a:p>
            <a:endParaRPr lang="en-GB" sz="2400" dirty="0" smtClean="0"/>
          </a:p>
          <a:p>
            <a:endParaRPr lang="en-GB" sz="2400" dirty="0" smtClean="0"/>
          </a:p>
          <a:p>
            <a:pPr>
              <a:buNone/>
            </a:pPr>
            <a:r>
              <a:rPr lang="en-GB" sz="2400" i="1" dirty="0" smtClean="0"/>
              <a:t>	</a:t>
            </a:r>
            <a:endParaRPr lang="en-GB" sz="2400" dirty="0" smtClean="0"/>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000"/>
                                        <p:tgtEl>
                                          <p:spTgt spid="3">
                                            <p:txEl>
                                              <p:pRg st="1" end="1"/>
                                            </p:txEl>
                                          </p:spTgt>
                                        </p:tgtEl>
                                      </p:cBhvr>
                                    </p:animEffect>
                                    <p:anim calcmode="lin" valueType="num">
                                      <p:cBhvr>
                                        <p:cTn id="15"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iterate type="lt">
                                    <p:tmPct val="0"/>
                                  </p:iterate>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iterate type="lt">
                                    <p:tmPct val="0"/>
                                  </p:iterate>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linds(horizont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blinds(horizontal)">
                                      <p:cBhvr>
                                        <p:cTn id="44" dur="500"/>
                                        <p:tgtEl>
                                          <p:spTgt spid="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blinds(horizontal)">
                                      <p:cBhvr>
                                        <p:cTn id="49" dur="500"/>
                                        <p:tgtEl>
                                          <p:spTgt spid="3">
                                            <p:txEl>
                                              <p:pRg st="8" end="8"/>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3">
                                            <p:txEl>
                                              <p:pRg st="12" end="12"/>
                                            </p:txEl>
                                          </p:spTgt>
                                        </p:tgtEl>
                                        <p:attrNameLst>
                                          <p:attrName>style.visibility</p:attrName>
                                        </p:attrNameLst>
                                      </p:cBhvr>
                                      <p:to>
                                        <p:strVal val="visible"/>
                                      </p:to>
                                    </p:set>
                                    <p:anim calcmode="lin" valueType="num">
                                      <p:cBhvr additive="base">
                                        <p:cTn id="54"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8a. Evolution of life</a:t>
            </a:r>
            <a:endParaRPr lang="en-GB" dirty="0"/>
          </a:p>
        </p:txBody>
      </p:sp>
      <p:sp>
        <p:nvSpPr>
          <p:cNvPr id="3" name="Content Placeholder 2"/>
          <p:cNvSpPr>
            <a:spLocks noGrp="1"/>
          </p:cNvSpPr>
          <p:nvPr>
            <p:ph idx="1"/>
          </p:nvPr>
        </p:nvSpPr>
        <p:spPr/>
        <p:txBody>
          <a:bodyPr>
            <a:normAutofit lnSpcReduction="10000"/>
          </a:bodyPr>
          <a:lstStyle/>
          <a:p>
            <a:r>
              <a:rPr lang="en-GB" sz="2600" dirty="0" smtClean="0"/>
              <a:t>Darwin –natural selection, survival of the fittest</a:t>
            </a:r>
          </a:p>
          <a:p>
            <a:r>
              <a:rPr lang="en-GB" sz="2600" dirty="0" smtClean="0"/>
              <a:t>Wallace – 3 stages of ‘spiritual ‘ evolution </a:t>
            </a:r>
          </a:p>
          <a:p>
            <a:pPr>
              <a:buNone/>
            </a:pPr>
            <a:r>
              <a:rPr lang="en-GB" sz="2600" dirty="0" smtClean="0"/>
              <a:t>	</a:t>
            </a:r>
            <a:r>
              <a:rPr lang="en-GB" sz="2000" dirty="0" err="1" smtClean="0"/>
              <a:t>i</a:t>
            </a:r>
            <a:r>
              <a:rPr lang="en-GB" sz="2000" dirty="0" smtClean="0"/>
              <a:t>) creation of organic from inorganic matter</a:t>
            </a:r>
          </a:p>
          <a:p>
            <a:pPr>
              <a:buNone/>
            </a:pPr>
            <a:r>
              <a:rPr lang="en-GB" sz="2000" dirty="0" smtClean="0"/>
              <a:t>	ii) creation of consciousness</a:t>
            </a:r>
          </a:p>
          <a:p>
            <a:pPr>
              <a:buNone/>
            </a:pPr>
            <a:r>
              <a:rPr lang="en-GB" sz="2000" dirty="0" smtClean="0"/>
              <a:t>	iii) cognitive complexity of man</a:t>
            </a:r>
          </a:p>
          <a:p>
            <a:pPr>
              <a:buNone/>
            </a:pPr>
            <a:r>
              <a:rPr lang="en-GB" sz="2600" dirty="0" smtClean="0"/>
              <a:t>	</a:t>
            </a:r>
          </a:p>
          <a:p>
            <a:r>
              <a:rPr lang="en-GB" sz="2600" b="1" dirty="0" smtClean="0"/>
              <a:t>Problem</a:t>
            </a:r>
            <a:r>
              <a:rPr lang="en-GB" sz="2600" dirty="0" smtClean="0"/>
              <a:t>: Role of ‘</a:t>
            </a:r>
            <a:r>
              <a:rPr lang="en-GB" sz="2600" i="1" dirty="0" smtClean="0"/>
              <a:t>chance</a:t>
            </a:r>
            <a:r>
              <a:rPr lang="en-GB" sz="2600" dirty="0" smtClean="0"/>
              <a:t>’ implies lack of planning and atheism</a:t>
            </a:r>
          </a:p>
          <a:p>
            <a:endParaRPr lang="en-GB" sz="2600" dirty="0" smtClean="0"/>
          </a:p>
          <a:p>
            <a:r>
              <a:rPr lang="en-GB" sz="2600" dirty="0" smtClean="0"/>
              <a:t>Current evolutionary biologists are </a:t>
            </a:r>
            <a:r>
              <a:rPr lang="en-GB" sz="2600" b="1" u="sng" dirty="0" smtClean="0"/>
              <a:t>beginning to refute role of chance</a:t>
            </a:r>
          </a:p>
          <a:p>
            <a:pPr>
              <a:buNone/>
            </a:pPr>
            <a:r>
              <a:rPr lang="en-GB" sz="2000" dirty="0" smtClean="0"/>
              <a:t>	Probability of Chance theory = ‘wind blowing through a scrap yard leading to making of a jumbo jet’</a:t>
            </a:r>
          </a:p>
          <a:p>
            <a:endParaRPr lang="en-GB" dirty="0"/>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8b. Evolution of life</a:t>
            </a:r>
            <a:endParaRPr lang="en-GB" dirty="0"/>
          </a:p>
        </p:txBody>
      </p:sp>
      <p:sp>
        <p:nvSpPr>
          <p:cNvPr id="3" name="Content Placeholder 2"/>
          <p:cNvSpPr>
            <a:spLocks noGrp="1"/>
          </p:cNvSpPr>
          <p:nvPr>
            <p:ph idx="1"/>
          </p:nvPr>
        </p:nvSpPr>
        <p:spPr/>
        <p:txBody>
          <a:bodyPr>
            <a:normAutofit/>
          </a:bodyPr>
          <a:lstStyle/>
          <a:p>
            <a:r>
              <a:rPr lang="en-GB" sz="2600" b="1" dirty="0" smtClean="0"/>
              <a:t>Development of speech</a:t>
            </a:r>
            <a:endParaRPr lang="en-GB" sz="2600" dirty="0" smtClean="0"/>
          </a:p>
          <a:p>
            <a:pPr>
              <a:buNone/>
            </a:pPr>
            <a:r>
              <a:rPr lang="en-GB" sz="2000" dirty="0" smtClean="0"/>
              <a:t>	Chance theory would mean much slower evolution of ability to speak a language, going through numerous stages</a:t>
            </a:r>
          </a:p>
          <a:p>
            <a:endParaRPr lang="en-GB" sz="1600" dirty="0" smtClean="0"/>
          </a:p>
          <a:p>
            <a:pPr>
              <a:buNone/>
            </a:pPr>
            <a:r>
              <a:rPr lang="en-GB" sz="2000" dirty="0" smtClean="0"/>
              <a:t>	</a:t>
            </a:r>
            <a:r>
              <a:rPr lang="en-GB" sz="2000" dirty="0"/>
              <a:t>W</a:t>
            </a:r>
            <a:r>
              <a:rPr lang="en-GB" sz="2000" dirty="0" smtClean="0"/>
              <a:t>hat we observe – It appears at the human stage, </a:t>
            </a:r>
            <a:r>
              <a:rPr lang="en-GB" sz="2000" i="1" dirty="0" smtClean="0"/>
              <a:t>not</a:t>
            </a:r>
            <a:r>
              <a:rPr lang="en-GB" sz="2000" dirty="0" smtClean="0"/>
              <a:t> before </a:t>
            </a:r>
            <a:r>
              <a:rPr lang="en-GB" sz="2000" i="1" dirty="0" smtClean="0"/>
              <a:t>not</a:t>
            </a:r>
            <a:r>
              <a:rPr lang="en-GB" sz="2000" dirty="0" smtClean="0"/>
              <a:t> after</a:t>
            </a:r>
          </a:p>
          <a:p>
            <a:pPr>
              <a:buNone/>
            </a:pPr>
            <a:r>
              <a:rPr lang="en-GB" sz="2000" dirty="0" smtClean="0"/>
              <a:t>	Key role in social, psychological, moral and spiritual development </a:t>
            </a:r>
          </a:p>
          <a:p>
            <a:pPr>
              <a:buNone/>
            </a:pPr>
            <a:r>
              <a:rPr lang="en-GB" sz="2000" dirty="0" smtClean="0"/>
              <a:t>	No evidence of interim variable stages of speech that gradually lost viability and survival</a:t>
            </a:r>
          </a:p>
          <a:p>
            <a:endParaRPr lang="en-GB" sz="2400" dirty="0" smtClean="0"/>
          </a:p>
          <a:p>
            <a:r>
              <a:rPr lang="en-GB" sz="2800" b="1" dirty="0" smtClean="0"/>
              <a:t>Hence – planned evolution, which is evidence for a conscious Creator</a:t>
            </a:r>
          </a:p>
          <a:p>
            <a:endParaRPr lang="en-GB" sz="2400" dirty="0" smtClean="0"/>
          </a:p>
          <a:p>
            <a:endParaRPr lang="en-GB" dirty="0" smtClean="0"/>
          </a:p>
          <a:p>
            <a:endParaRPr lang="en-GB" dirty="0"/>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Science and religion</a:t>
            </a:r>
            <a:endParaRPr lang="en-GB" dirty="0"/>
          </a:p>
        </p:txBody>
      </p:sp>
      <p:sp>
        <p:nvSpPr>
          <p:cNvPr id="3" name="Content Placeholder 2"/>
          <p:cNvSpPr>
            <a:spLocks noGrp="1"/>
          </p:cNvSpPr>
          <p:nvPr>
            <p:ph idx="1"/>
          </p:nvPr>
        </p:nvSpPr>
        <p:spPr/>
        <p:txBody>
          <a:bodyPr>
            <a:normAutofit/>
          </a:bodyPr>
          <a:lstStyle/>
          <a:p>
            <a:r>
              <a:rPr lang="en-GB" sz="2800" dirty="0" smtClean="0"/>
              <a:t>Many well known scientists – past and present have recognised the bridge between science and religion</a:t>
            </a:r>
          </a:p>
          <a:p>
            <a:endParaRPr lang="en-GB" sz="2800" dirty="0" smtClean="0"/>
          </a:p>
          <a:p>
            <a:r>
              <a:rPr lang="en-GB" sz="2800" dirty="0" smtClean="0"/>
              <a:t>For example</a:t>
            </a:r>
          </a:p>
          <a:p>
            <a:pPr marL="118872" indent="0">
              <a:buNone/>
            </a:pPr>
            <a:r>
              <a:rPr lang="en-GB" dirty="0" smtClean="0"/>
              <a:t>	</a:t>
            </a:r>
            <a:r>
              <a:rPr lang="en-GB" sz="2000" dirty="0" smtClean="0"/>
              <a:t>Al-Haytham</a:t>
            </a:r>
          </a:p>
          <a:p>
            <a:pPr marL="118872" indent="0">
              <a:buNone/>
            </a:pPr>
            <a:r>
              <a:rPr lang="en-GB" sz="2000" dirty="0"/>
              <a:t>	</a:t>
            </a:r>
            <a:r>
              <a:rPr lang="en-GB" sz="2000" dirty="0" err="1" smtClean="0"/>
              <a:t>Ibne</a:t>
            </a:r>
            <a:r>
              <a:rPr lang="en-GB" sz="2000" dirty="0" smtClean="0"/>
              <a:t> Al-</a:t>
            </a:r>
            <a:r>
              <a:rPr lang="en-GB" sz="2000" dirty="0" err="1" smtClean="0"/>
              <a:t>Nafis</a:t>
            </a:r>
            <a:endParaRPr lang="en-GB" sz="2000" dirty="0" smtClean="0"/>
          </a:p>
          <a:p>
            <a:pPr marL="118872" indent="0">
              <a:buNone/>
            </a:pPr>
            <a:r>
              <a:rPr lang="en-GB" sz="2000" dirty="0"/>
              <a:t>	</a:t>
            </a:r>
            <a:r>
              <a:rPr lang="en-GB" sz="2000" dirty="0" err="1" smtClean="0"/>
              <a:t>Ibne</a:t>
            </a:r>
            <a:r>
              <a:rPr lang="en-GB" sz="2000" dirty="0" smtClean="0"/>
              <a:t> </a:t>
            </a:r>
            <a:r>
              <a:rPr lang="en-GB" sz="2000" dirty="0" err="1" smtClean="0"/>
              <a:t>Sina</a:t>
            </a:r>
            <a:endParaRPr lang="en-GB" sz="2000" dirty="0" smtClean="0"/>
          </a:p>
          <a:p>
            <a:pPr marL="118872" indent="0">
              <a:buNone/>
            </a:pPr>
            <a:r>
              <a:rPr lang="en-GB" sz="2000" dirty="0"/>
              <a:t>	</a:t>
            </a:r>
            <a:r>
              <a:rPr lang="en-GB" sz="2000" dirty="0" smtClean="0"/>
              <a:t>Newton</a:t>
            </a:r>
          </a:p>
          <a:p>
            <a:pPr marL="118872" indent="0">
              <a:buNone/>
            </a:pPr>
            <a:r>
              <a:rPr lang="en-GB" sz="2000" dirty="0"/>
              <a:t>	</a:t>
            </a:r>
            <a:r>
              <a:rPr lang="en-GB" sz="2000" dirty="0" smtClean="0"/>
              <a:t>Einstein</a:t>
            </a:r>
          </a:p>
          <a:p>
            <a:pPr marL="118872" indent="0">
              <a:buNone/>
            </a:pPr>
            <a:r>
              <a:rPr lang="en-GB" sz="2000" dirty="0"/>
              <a:t>	</a:t>
            </a:r>
            <a:r>
              <a:rPr lang="en-GB" sz="2000" dirty="0" smtClean="0"/>
              <a:t>Kepler</a:t>
            </a:r>
            <a:endParaRPr lang="en-GB" sz="2000" dirty="0"/>
          </a:p>
        </p:txBody>
      </p:sp>
    </p:spTree>
    <p:extLst>
      <p:ext uri="{BB962C8B-B14F-4D97-AF65-F5344CB8AC3E}">
        <p14:creationId xmlns:p14="http://schemas.microsoft.com/office/powerpoint/2010/main" val="6464479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95400"/>
          </a:xfrm>
        </p:spPr>
        <p:txBody>
          <a:bodyPr>
            <a:noAutofit/>
          </a:bodyPr>
          <a:lstStyle/>
          <a:p>
            <a:r>
              <a:rPr lang="en-GB" sz="3200" dirty="0" smtClean="0"/>
              <a:t>Empirical Evidence </a:t>
            </a:r>
            <a:br>
              <a:rPr lang="en-GB" sz="3200" dirty="0" smtClean="0"/>
            </a:br>
            <a:r>
              <a:rPr lang="en-GB" sz="1800" dirty="0" smtClean="0"/>
              <a:t>vs </a:t>
            </a:r>
            <a:r>
              <a:rPr lang="en-GB" sz="3200" dirty="0" smtClean="0"/>
              <a:t/>
            </a:r>
            <a:br>
              <a:rPr lang="en-GB" sz="3200" dirty="0" smtClean="0"/>
            </a:br>
            <a:r>
              <a:rPr lang="en-GB" sz="3200" dirty="0" smtClean="0"/>
              <a:t>Trust and Probabilities</a:t>
            </a:r>
            <a:endParaRPr lang="en-GB" sz="3200" dirty="0"/>
          </a:p>
        </p:txBody>
      </p:sp>
      <p:sp>
        <p:nvSpPr>
          <p:cNvPr id="3" name="Content Placeholder 2"/>
          <p:cNvSpPr>
            <a:spLocks noGrp="1"/>
          </p:cNvSpPr>
          <p:nvPr>
            <p:ph idx="1"/>
          </p:nvPr>
        </p:nvSpPr>
        <p:spPr/>
        <p:txBody>
          <a:bodyPr>
            <a:normAutofit fontScale="92500" lnSpcReduction="10000"/>
          </a:bodyPr>
          <a:lstStyle/>
          <a:p>
            <a:r>
              <a:rPr lang="en-GB" sz="3000" dirty="0" smtClean="0"/>
              <a:t>Not all knowledge is derived through empirical experimentation.</a:t>
            </a:r>
          </a:p>
          <a:p>
            <a:endParaRPr lang="en-GB" dirty="0" smtClean="0"/>
          </a:p>
          <a:p>
            <a:r>
              <a:rPr lang="en-GB" sz="2400" dirty="0" smtClean="0"/>
              <a:t>Knowledge imparted in educational institutions is accepted by students without their own experimentation and data collection. </a:t>
            </a:r>
          </a:p>
          <a:p>
            <a:r>
              <a:rPr lang="en-GB" sz="2400" dirty="0" smtClean="0"/>
              <a:t>Medicine prescribed by doctors is accepted by patients without their own research on the efficiency of the medicines. </a:t>
            </a:r>
          </a:p>
          <a:p>
            <a:r>
              <a:rPr lang="en-GB" sz="2400" dirty="0" smtClean="0"/>
              <a:t>Fathers accept their children as their own without resorting to DNA test at birth of their child.</a:t>
            </a:r>
          </a:p>
          <a:p>
            <a:endParaRPr lang="en-GB" sz="2400" dirty="0" smtClean="0"/>
          </a:p>
          <a:p>
            <a:r>
              <a:rPr lang="en-GB" sz="3000" dirty="0" smtClean="0"/>
              <a:t>Hence, trust and law of probability is a valid method of acquiring knowledge and basing decisions. </a:t>
            </a:r>
            <a:endParaRPr lang="en-GB" sz="3000" dirty="0"/>
          </a:p>
        </p:txBody>
      </p:sp>
    </p:spTree>
    <p:extLst>
      <p:ext uri="{BB962C8B-B14F-4D97-AF65-F5344CB8AC3E}">
        <p14:creationId xmlns:p14="http://schemas.microsoft.com/office/powerpoint/2010/main" val="152415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Search</a:t>
            </a:r>
            <a:endParaRPr lang="en-GB" dirty="0"/>
          </a:p>
        </p:txBody>
      </p:sp>
      <p:sp>
        <p:nvSpPr>
          <p:cNvPr id="3" name="Content Placeholder 2"/>
          <p:cNvSpPr>
            <a:spLocks noGrp="1"/>
          </p:cNvSpPr>
          <p:nvPr>
            <p:ph idx="1"/>
          </p:nvPr>
        </p:nvSpPr>
        <p:spPr/>
        <p:txBody>
          <a:bodyPr>
            <a:normAutofit/>
          </a:bodyPr>
          <a:lstStyle/>
          <a:p>
            <a:r>
              <a:rPr lang="en-GB" sz="2400" dirty="0" smtClean="0"/>
              <a:t>Remains a search</a:t>
            </a:r>
          </a:p>
          <a:p>
            <a:endParaRPr lang="en-GB" sz="2400" dirty="0" smtClean="0"/>
          </a:p>
          <a:p>
            <a:r>
              <a:rPr lang="en-GB" sz="2400" dirty="0" smtClean="0"/>
              <a:t>It is not ‘blind belief’; it is a rational belief after having contemplated the existence that cannot be comprehended by our basic senses</a:t>
            </a:r>
          </a:p>
          <a:p>
            <a:endParaRPr lang="en-GB" sz="2400" dirty="0" smtClean="0"/>
          </a:p>
          <a:p>
            <a:r>
              <a:rPr lang="en-GB" sz="2400" dirty="0" smtClean="0"/>
              <a:t>Still a search, even after belief is established</a:t>
            </a:r>
          </a:p>
          <a:p>
            <a:endParaRPr lang="en-GB" sz="2400" dirty="0" smtClean="0"/>
          </a:p>
          <a:p>
            <a:r>
              <a:rPr lang="en-GB" sz="2400" dirty="0" smtClean="0"/>
              <a:t>Personal relationship with God needs to be established</a:t>
            </a:r>
          </a:p>
          <a:p>
            <a:endParaRPr lang="en-GB" sz="2400" dirty="0" smtClean="0"/>
          </a:p>
          <a:p>
            <a:r>
              <a:rPr lang="en-GB" sz="2400" dirty="0" smtClean="0"/>
              <a:t>Until </a:t>
            </a:r>
            <a:r>
              <a:rPr lang="en-GB" sz="2400" i="1" dirty="0" err="1" smtClean="0"/>
              <a:t>nafs</a:t>
            </a:r>
            <a:r>
              <a:rPr lang="en-GB" sz="2400" i="1" dirty="0" smtClean="0"/>
              <a:t>-e-</a:t>
            </a:r>
            <a:r>
              <a:rPr lang="en-GB" sz="2400" i="1" dirty="0" err="1" smtClean="0"/>
              <a:t>mutmainah</a:t>
            </a:r>
            <a:r>
              <a:rPr lang="en-GB" sz="2400" i="1" dirty="0" smtClean="0"/>
              <a:t> </a:t>
            </a:r>
            <a:r>
              <a:rPr lang="en-GB" sz="2400" dirty="0" smtClean="0"/>
              <a:t>is </a:t>
            </a:r>
            <a:r>
              <a:rPr lang="en-GB" sz="2400" dirty="0" err="1" smtClean="0"/>
              <a:t>acheived</a:t>
            </a:r>
            <a:endParaRPr lang="en-GB"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9. Testimony of the most truthful </a:t>
            </a:r>
            <a:endParaRPr lang="en-GB" dirty="0"/>
          </a:p>
        </p:txBody>
      </p:sp>
      <p:sp>
        <p:nvSpPr>
          <p:cNvPr id="3" name="Content Placeholder 2"/>
          <p:cNvSpPr>
            <a:spLocks noGrp="1"/>
          </p:cNvSpPr>
          <p:nvPr>
            <p:ph idx="1"/>
          </p:nvPr>
        </p:nvSpPr>
        <p:spPr/>
        <p:txBody>
          <a:bodyPr>
            <a:normAutofit fontScale="92500" lnSpcReduction="20000"/>
          </a:bodyPr>
          <a:lstStyle/>
          <a:p>
            <a:r>
              <a:rPr lang="en-GB" sz="3000" dirty="0" smtClean="0"/>
              <a:t>Who are the most truthful and most trusted in any society? </a:t>
            </a:r>
          </a:p>
          <a:p>
            <a:pPr>
              <a:buNone/>
            </a:pPr>
            <a:r>
              <a:rPr lang="en-GB" dirty="0" smtClean="0"/>
              <a:t>	</a:t>
            </a:r>
            <a:r>
              <a:rPr lang="en-GB" sz="2400" dirty="0"/>
              <a:t>P</a:t>
            </a:r>
            <a:r>
              <a:rPr lang="en-GB" sz="2400" dirty="0" smtClean="0"/>
              <a:t>oliticians, artists, writers,  sociologists, scholars, prophets</a:t>
            </a:r>
            <a:endParaRPr lang="en-GB" dirty="0" smtClean="0"/>
          </a:p>
          <a:p>
            <a:endParaRPr lang="en-GB" dirty="0" smtClean="0"/>
          </a:p>
          <a:p>
            <a:r>
              <a:rPr lang="en-GB" sz="3000" dirty="0" smtClean="0"/>
              <a:t>The prophets - even the adversaries recognise this</a:t>
            </a:r>
          </a:p>
          <a:p>
            <a:endParaRPr lang="en-GB" dirty="0" smtClean="0"/>
          </a:p>
          <a:p>
            <a:r>
              <a:rPr lang="en-GB" sz="3000" dirty="0" smtClean="0"/>
              <a:t>Prophets </a:t>
            </a:r>
          </a:p>
          <a:p>
            <a:pPr>
              <a:buNone/>
            </a:pPr>
            <a:r>
              <a:rPr lang="en-GB" dirty="0" smtClean="0"/>
              <a:t>	- </a:t>
            </a:r>
            <a:r>
              <a:rPr lang="en-GB" sz="2400" dirty="0" smtClean="0"/>
              <a:t>lived in different times </a:t>
            </a:r>
          </a:p>
          <a:p>
            <a:pPr>
              <a:buNone/>
            </a:pPr>
            <a:r>
              <a:rPr lang="en-GB" sz="2400" dirty="0" smtClean="0"/>
              <a:t>	- in different parts of the world </a:t>
            </a:r>
          </a:p>
          <a:p>
            <a:pPr>
              <a:buNone/>
            </a:pPr>
            <a:r>
              <a:rPr lang="en-GB" sz="2400" dirty="0" smtClean="0"/>
              <a:t>	- no </a:t>
            </a:r>
            <a:r>
              <a:rPr lang="en-GB" sz="2400" i="1" dirty="0" smtClean="0"/>
              <a:t>direct</a:t>
            </a:r>
            <a:r>
              <a:rPr lang="en-GB" sz="2400" dirty="0" smtClean="0"/>
              <a:t> communication with each other</a:t>
            </a:r>
          </a:p>
          <a:p>
            <a:endParaRPr lang="en-GB" dirty="0" smtClean="0"/>
          </a:p>
          <a:p>
            <a:r>
              <a:rPr lang="en-GB" sz="3000" b="1" dirty="0" smtClean="0"/>
              <a:t>All prophets had one common theme:</a:t>
            </a:r>
            <a:r>
              <a:rPr lang="en-GB" sz="3000" dirty="0" smtClean="0"/>
              <a:t> </a:t>
            </a:r>
            <a:r>
              <a:rPr lang="en-GB" sz="3000" b="1" dirty="0" smtClean="0"/>
              <a:t>a creator and sustainer God</a:t>
            </a:r>
          </a:p>
          <a:p>
            <a:endParaRPr lang="en-GB"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linds(horizontal)">
                                      <p:cBhvr>
                                        <p:cTn id="23" dur="500"/>
                                        <p:tgtEl>
                                          <p:spTgt spid="3">
                                            <p:txEl>
                                              <p:pRg st="5" end="5"/>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linds(horizontal)">
                                      <p:cBhvr>
                                        <p:cTn id="29" dur="500"/>
                                        <p:tgtEl>
                                          <p:spTgt spid="3">
                                            <p:txEl>
                                              <p:pRg st="7" end="7"/>
                                            </p:txEl>
                                          </p:spTgt>
                                        </p:tgtEl>
                                      </p:cBhvr>
                                    </p:animEffect>
                                  </p:childTnLst>
                                </p:cTn>
                              </p:par>
                              <p:par>
                                <p:cTn id="30" presetID="3" presetClass="entr" presetSubtype="1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10. Life account of prophets</a:t>
            </a:r>
            <a:endParaRPr lang="en-GB" dirty="0"/>
          </a:p>
        </p:txBody>
      </p:sp>
      <p:sp>
        <p:nvSpPr>
          <p:cNvPr id="3" name="Content Placeholder 2"/>
          <p:cNvSpPr>
            <a:spLocks noGrp="1"/>
          </p:cNvSpPr>
          <p:nvPr>
            <p:ph idx="1"/>
          </p:nvPr>
        </p:nvSpPr>
        <p:spPr>
          <a:xfrm>
            <a:off x="457200" y="1775191"/>
            <a:ext cx="8229600" cy="4244609"/>
          </a:xfrm>
        </p:spPr>
        <p:txBody>
          <a:bodyPr>
            <a:normAutofit fontScale="92500" lnSpcReduction="10000"/>
          </a:bodyPr>
          <a:lstStyle/>
          <a:p>
            <a:pPr>
              <a:buNone/>
            </a:pPr>
            <a:r>
              <a:rPr lang="en-GB" sz="2400" b="1" dirty="0" smtClean="0"/>
              <a:t>Amazing and very similar for all prophets</a:t>
            </a:r>
          </a:p>
          <a:p>
            <a:r>
              <a:rPr lang="en-GB" sz="1800" dirty="0"/>
              <a:t>Recognised as individuals with utmost moral </a:t>
            </a:r>
            <a:r>
              <a:rPr lang="en-GB" sz="1800" dirty="0" smtClean="0"/>
              <a:t>dignity, even before claim of </a:t>
            </a:r>
            <a:r>
              <a:rPr lang="en-GB" sz="1800" dirty="0" err="1" smtClean="0"/>
              <a:t>prophethood</a:t>
            </a:r>
            <a:endParaRPr lang="en-GB" sz="1800" dirty="0"/>
          </a:p>
          <a:p>
            <a:r>
              <a:rPr lang="en-GB" sz="1800" dirty="0"/>
              <a:t>Claim to </a:t>
            </a:r>
            <a:r>
              <a:rPr lang="en-GB" sz="1800" dirty="0" err="1"/>
              <a:t>prophethood</a:t>
            </a:r>
            <a:r>
              <a:rPr lang="en-GB" sz="1800" dirty="0"/>
              <a:t> </a:t>
            </a:r>
            <a:r>
              <a:rPr lang="en-GB" sz="1800" dirty="0" smtClean="0"/>
              <a:t>is made without </a:t>
            </a:r>
            <a:r>
              <a:rPr lang="en-GB" sz="1800" dirty="0"/>
              <a:t>any demand for worldly gains</a:t>
            </a:r>
          </a:p>
          <a:p>
            <a:r>
              <a:rPr lang="en-GB" sz="1800" dirty="0" smtClean="0"/>
              <a:t>Completely alone in the beginning </a:t>
            </a:r>
          </a:p>
          <a:p>
            <a:r>
              <a:rPr lang="en-GB" sz="1800" dirty="0" smtClean="0"/>
              <a:t>Opposition develops soon as they make this claim</a:t>
            </a:r>
          </a:p>
          <a:p>
            <a:r>
              <a:rPr lang="en-GB" sz="1800" dirty="0" smtClean="0"/>
              <a:t>Prophets are materially much weaker compared to their opposition</a:t>
            </a:r>
          </a:p>
          <a:p>
            <a:r>
              <a:rPr lang="en-GB" sz="1800" dirty="0" smtClean="0"/>
              <a:t>No vengeance against ruthlessness of opposition</a:t>
            </a:r>
          </a:p>
          <a:p>
            <a:r>
              <a:rPr lang="en-GB" sz="1800" dirty="0" smtClean="0"/>
              <a:t>Kindness and justice throughout</a:t>
            </a:r>
          </a:p>
          <a:p>
            <a:r>
              <a:rPr lang="en-GB" sz="1800" dirty="0" smtClean="0"/>
              <a:t>Ultimate victory of their mission</a:t>
            </a:r>
          </a:p>
          <a:p>
            <a:endParaRPr lang="en-GB" sz="1800" dirty="0" smtClean="0"/>
          </a:p>
          <a:p>
            <a:r>
              <a:rPr lang="en-GB" sz="2400" b="1" dirty="0" smtClean="0"/>
              <a:t>All prophets attribute: </a:t>
            </a:r>
          </a:p>
          <a:p>
            <a:pPr>
              <a:buNone/>
            </a:pPr>
            <a:r>
              <a:rPr lang="en-GB" sz="2400" b="1" dirty="0" smtClean="0"/>
              <a:t>	-their mission to be under God’s</a:t>
            </a:r>
            <a:r>
              <a:rPr lang="en-GB" sz="2600" b="1" dirty="0" smtClean="0"/>
              <a:t> </a:t>
            </a:r>
            <a:r>
              <a:rPr lang="en-GB" sz="2400" b="1" dirty="0" smtClean="0"/>
              <a:t>guidance</a:t>
            </a:r>
          </a:p>
          <a:p>
            <a:pPr>
              <a:buNone/>
            </a:pPr>
            <a:r>
              <a:rPr lang="en-GB" sz="2400" b="1" dirty="0" smtClean="0"/>
              <a:t>	-their success to be God’s</a:t>
            </a:r>
            <a:r>
              <a:rPr lang="en-GB" sz="2800" b="1" dirty="0" smtClean="0"/>
              <a:t> </a:t>
            </a:r>
            <a:r>
              <a:rPr lang="en-GB" sz="2400" b="1" dirty="0" smtClean="0"/>
              <a:t>blessing</a:t>
            </a:r>
          </a:p>
          <a:p>
            <a:pPr>
              <a:buNone/>
            </a:pPr>
            <a:r>
              <a:rPr lang="en-GB" sz="1800" b="1" dirty="0" smtClean="0"/>
              <a:t>	-</a:t>
            </a:r>
            <a:r>
              <a:rPr lang="en-GB" sz="2400" b="1" dirty="0" smtClean="0"/>
              <a:t>in </a:t>
            </a:r>
            <a:r>
              <a:rPr lang="en-GB" sz="2400" b="1" dirty="0"/>
              <a:t>success they </a:t>
            </a:r>
            <a:r>
              <a:rPr lang="en-GB" sz="2400" b="1" dirty="0" smtClean="0"/>
              <a:t>become even more humble and thankful to God</a:t>
            </a:r>
            <a:endParaRPr lang="en-GB" sz="1800" b="1" dirty="0" smtClean="0"/>
          </a:p>
          <a:p>
            <a:endParaRPr lang="en-GB"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11. Wisdom of Divine guidance</a:t>
            </a:r>
            <a:endParaRPr lang="en-GB" dirty="0"/>
          </a:p>
        </p:txBody>
      </p:sp>
      <p:sp>
        <p:nvSpPr>
          <p:cNvPr id="3" name="Content Placeholder 2"/>
          <p:cNvSpPr>
            <a:spLocks noGrp="1"/>
          </p:cNvSpPr>
          <p:nvPr>
            <p:ph idx="1"/>
          </p:nvPr>
        </p:nvSpPr>
        <p:spPr>
          <a:xfrm>
            <a:off x="457200" y="1775191"/>
            <a:ext cx="8229600" cy="4625609"/>
          </a:xfrm>
        </p:spPr>
        <p:txBody>
          <a:bodyPr>
            <a:normAutofit fontScale="92500" lnSpcReduction="20000"/>
          </a:bodyPr>
          <a:lstStyle/>
          <a:p>
            <a:r>
              <a:rPr lang="en-GB" sz="2400" dirty="0" smtClean="0"/>
              <a:t>Prophets have received guidance according to human need of the time</a:t>
            </a:r>
          </a:p>
          <a:p>
            <a:endParaRPr lang="en-GB" sz="2400" dirty="0" smtClean="0"/>
          </a:p>
          <a:p>
            <a:r>
              <a:rPr lang="en-GB" sz="2400" dirty="0" smtClean="0"/>
              <a:t>Perfectly suited to needs of society at the time of revelation</a:t>
            </a:r>
          </a:p>
          <a:p>
            <a:endParaRPr lang="en-GB" sz="2400" dirty="0" smtClean="0"/>
          </a:p>
          <a:p>
            <a:r>
              <a:rPr lang="en-GB" sz="2400" dirty="0" smtClean="0"/>
              <a:t>Quran – pinnacle of Divine guidance </a:t>
            </a:r>
            <a:r>
              <a:rPr lang="en-GB" sz="2400" dirty="0"/>
              <a:t>– </a:t>
            </a:r>
            <a:r>
              <a:rPr lang="en-GB" sz="2400" dirty="0" smtClean="0"/>
              <a:t>universally </a:t>
            </a:r>
            <a:r>
              <a:rPr lang="en-GB" sz="2400" dirty="0"/>
              <a:t>addresses problems of </a:t>
            </a:r>
            <a:r>
              <a:rPr lang="en-GB" sz="2400" dirty="0" smtClean="0"/>
              <a:t>contemporary society</a:t>
            </a:r>
          </a:p>
          <a:p>
            <a:endParaRPr lang="en-GB" sz="2400" dirty="0" smtClean="0"/>
          </a:p>
          <a:p>
            <a:r>
              <a:rPr lang="en-GB" sz="2400" dirty="0" smtClean="0"/>
              <a:t>Historical and current evidence that best solutions to our problems are found in this guidance</a:t>
            </a:r>
          </a:p>
          <a:p>
            <a:endParaRPr lang="en-GB" sz="2600" dirty="0" smtClean="0"/>
          </a:p>
          <a:p>
            <a:r>
              <a:rPr lang="en-GB" sz="2800" b="1" dirty="0" smtClean="0"/>
              <a:t>All prophets claimed this guidance to be from ‘God</a:t>
            </a:r>
            <a:r>
              <a:rPr lang="en-GB" sz="2800" b="1" dirty="0" smtClean="0"/>
              <a:t>’</a:t>
            </a:r>
          </a:p>
          <a:p>
            <a:endParaRPr lang="en-GB" sz="2800" b="1" dirty="0"/>
          </a:p>
          <a:p>
            <a:pPr marL="118872" lvl="0" indent="0">
              <a:buNone/>
            </a:pPr>
            <a:r>
              <a:rPr lang="en-GB" sz="1600" dirty="0"/>
              <a:t>Karen </a:t>
            </a:r>
            <a:r>
              <a:rPr lang="en-GB" sz="1600" dirty="0" smtClean="0"/>
              <a:t>Armstrong; </a:t>
            </a:r>
            <a:r>
              <a:rPr lang="en-GB" sz="1600" dirty="0"/>
              <a:t>Mohammad: A Prophet of Our Time, 1991, </a:t>
            </a:r>
            <a:r>
              <a:rPr lang="en-GB" sz="1600" dirty="0" smtClean="0"/>
              <a:t>Harper One</a:t>
            </a:r>
            <a:endParaRPr lang="en-GB" sz="1600" dirty="0"/>
          </a:p>
          <a:p>
            <a:pPr marL="118872" lvl="0" indent="0">
              <a:buNone/>
            </a:pPr>
            <a:r>
              <a:rPr lang="en-GB" sz="1600" dirty="0"/>
              <a:t>James </a:t>
            </a:r>
            <a:r>
              <a:rPr lang="en-GB" sz="1600" dirty="0" smtClean="0"/>
              <a:t>Michener; </a:t>
            </a:r>
            <a:r>
              <a:rPr lang="en-GB" sz="1600" dirty="0"/>
              <a:t>Islam: The Misunderstood Religion, Reader’s Digest, 1955</a:t>
            </a:r>
          </a:p>
          <a:p>
            <a:pPr marL="118872" indent="0">
              <a:buNone/>
            </a:pPr>
            <a:r>
              <a:rPr lang="en-GB" sz="1600" dirty="0"/>
              <a:t>Michael H </a:t>
            </a:r>
            <a:r>
              <a:rPr lang="en-GB" sz="1600" dirty="0" smtClean="0"/>
              <a:t>Hart; </a:t>
            </a:r>
            <a:r>
              <a:rPr lang="en-GB" sz="1600" dirty="0"/>
              <a:t>The 100, A Ranking of the Most Influential Persons in History, </a:t>
            </a:r>
            <a:r>
              <a:rPr lang="en-GB" sz="1600" dirty="0" smtClean="0"/>
              <a:t>2000</a:t>
            </a:r>
          </a:p>
          <a:p>
            <a:pPr marL="118872" lvl="0" indent="0">
              <a:buNone/>
            </a:pPr>
            <a:r>
              <a:rPr lang="en-GB" sz="1600" dirty="0"/>
              <a:t>Michael </a:t>
            </a:r>
            <a:r>
              <a:rPr lang="en-GB" sz="1600" dirty="0" err="1" smtClean="0"/>
              <a:t>Balter</a:t>
            </a:r>
            <a:r>
              <a:rPr lang="en-GB" sz="1600" dirty="0"/>
              <a:t>;</a:t>
            </a:r>
            <a:r>
              <a:rPr lang="en-GB" sz="1600" dirty="0" smtClean="0"/>
              <a:t> </a:t>
            </a:r>
            <a:r>
              <a:rPr lang="en-GB" sz="1600" dirty="0"/>
              <a:t>The Seeds of Civilisation, Smithsonian Magazine, May 2005</a:t>
            </a:r>
          </a:p>
          <a:p>
            <a:pPr marL="118872" indent="0">
              <a:buNone/>
            </a:pPr>
            <a:endParaRPr lang="en-GB" sz="1400" b="1" dirty="0"/>
          </a:p>
        </p:txBody>
      </p:sp>
    </p:spTree>
  </p:cSld>
  <p:clrMapOvr>
    <a:masterClrMapping/>
  </p:clrMapOvr>
  <p:transition spd="med">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12. Source of hidden knowledge</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Prophets gave mankind knowledge about times </a:t>
            </a:r>
            <a:r>
              <a:rPr lang="en-GB" b="1" dirty="0" smtClean="0"/>
              <a:t>before,</a:t>
            </a:r>
            <a:r>
              <a:rPr lang="en-GB" dirty="0" smtClean="0"/>
              <a:t> </a:t>
            </a:r>
            <a:r>
              <a:rPr lang="en-GB" b="1" dirty="0" smtClean="0"/>
              <a:t>concurrent</a:t>
            </a:r>
            <a:r>
              <a:rPr lang="en-GB" dirty="0" smtClean="0"/>
              <a:t> and </a:t>
            </a:r>
            <a:r>
              <a:rPr lang="en-GB" b="1" dirty="0" smtClean="0"/>
              <a:t>after</a:t>
            </a:r>
            <a:r>
              <a:rPr lang="en-GB" dirty="0" smtClean="0"/>
              <a:t> the time of the revelation</a:t>
            </a:r>
          </a:p>
          <a:p>
            <a:endParaRPr lang="en-GB" dirty="0" smtClean="0"/>
          </a:p>
          <a:p>
            <a:r>
              <a:rPr lang="en-GB" dirty="0" smtClean="0"/>
              <a:t>Quran – contains factual knowledge about history, cosmology, biology, evolution of life, archaeology, psychology, atomic energy, presence of extra terrestrial life, geography, politics, future developments etc</a:t>
            </a:r>
          </a:p>
          <a:p>
            <a:endParaRPr lang="en-GB" b="1" dirty="0" smtClean="0"/>
          </a:p>
          <a:p>
            <a:r>
              <a:rPr lang="en-GB" b="1" dirty="0" smtClean="0"/>
              <a:t>What is the source of this knowledge?</a:t>
            </a:r>
          </a:p>
          <a:p>
            <a:pPr marL="971550" lvl="1" indent="-514350">
              <a:buFont typeface="+mj-lt"/>
              <a:buAutoNum type="alphaLcPeriod"/>
            </a:pPr>
            <a:r>
              <a:rPr lang="en-GB" dirty="0" smtClean="0"/>
              <a:t>Knowledge is beyond human scholarship</a:t>
            </a:r>
          </a:p>
          <a:p>
            <a:pPr marL="971550" lvl="1" indent="-514350">
              <a:buFont typeface="+mj-lt"/>
              <a:buAutoNum type="alphaLcPeriod"/>
            </a:pPr>
            <a:r>
              <a:rPr lang="en-GB" dirty="0" smtClean="0"/>
              <a:t>Prophets do not claim to be the originators of this knowledge but claim that they only act as messengers </a:t>
            </a:r>
          </a:p>
          <a:p>
            <a:pPr marL="971550" lvl="1" indent="-514350">
              <a:buFont typeface="+mj-lt"/>
              <a:buAutoNum type="alphaLcPeriod"/>
            </a:pPr>
            <a:r>
              <a:rPr lang="en-GB" dirty="0" smtClean="0"/>
              <a:t>... and that they </a:t>
            </a:r>
            <a:r>
              <a:rPr lang="en-GB" i="1" dirty="0" smtClean="0"/>
              <a:t>receive</a:t>
            </a:r>
            <a:r>
              <a:rPr lang="en-GB" dirty="0" smtClean="0"/>
              <a:t> it from God</a:t>
            </a:r>
          </a:p>
          <a:p>
            <a:pPr marL="971550" lvl="1" indent="-514350">
              <a:buFont typeface="+mj-lt"/>
              <a:buAutoNum type="alphaLcPeriod"/>
            </a:pPr>
            <a:r>
              <a:rPr lang="en-GB" dirty="0" smtClean="0"/>
              <a:t>We keep discovering the truth of this knowledge </a:t>
            </a:r>
            <a:r>
              <a:rPr lang="en-GB" dirty="0"/>
              <a:t>through </a:t>
            </a:r>
            <a:r>
              <a:rPr lang="en-GB" dirty="0" smtClean="0"/>
              <a:t>our scientific learning </a:t>
            </a:r>
          </a:p>
          <a:p>
            <a:endParaRPr lang="en-GB" b="1" dirty="0" smtClean="0"/>
          </a:p>
          <a:p>
            <a:r>
              <a:rPr lang="en-GB" sz="3600" b="1" dirty="0" smtClean="0"/>
              <a:t>This provides strong evidence about the source of all this knowledge – to be from a Being that created us and is </a:t>
            </a:r>
            <a:r>
              <a:rPr lang="en-GB" sz="3600" b="1" i="1" dirty="0" smtClean="0"/>
              <a:t>all </a:t>
            </a:r>
            <a:r>
              <a:rPr lang="en-GB" sz="3600" b="1" i="1" dirty="0" smtClean="0"/>
              <a:t>knowledgeable</a:t>
            </a:r>
          </a:p>
          <a:p>
            <a:endParaRPr lang="en-GB" sz="3600" b="1" i="1" dirty="0"/>
          </a:p>
          <a:p>
            <a:pPr marL="118872" lvl="0" indent="0">
              <a:buNone/>
            </a:pPr>
            <a:r>
              <a:rPr lang="en-GB" sz="2000" dirty="0"/>
              <a:t>Prof E Marshall Johnson, Professor of Anatomy and Developmental Biology, Daniel Baugh Institute, Thomas Jefferson University, Philadelphia, USA</a:t>
            </a:r>
          </a:p>
          <a:p>
            <a:pPr marL="118872" indent="0">
              <a:buNone/>
            </a:pPr>
            <a:r>
              <a:rPr lang="en-GB" sz="2000" dirty="0"/>
              <a:t>Dr Maurice </a:t>
            </a:r>
            <a:r>
              <a:rPr lang="en-GB" sz="2000" dirty="0" err="1"/>
              <a:t>Bucaille</a:t>
            </a:r>
            <a:r>
              <a:rPr lang="en-GB" sz="2000" dirty="0"/>
              <a:t>, The Bible, The Quran and Science, The Holy Scriptures Examined in the Light of Modern Knowledge, </a:t>
            </a:r>
            <a:r>
              <a:rPr lang="en-GB" sz="2000" dirty="0" smtClean="0"/>
              <a:t>2003</a:t>
            </a:r>
            <a:endParaRPr lang="en-GB" sz="3600" b="1" dirty="0" smtClean="0"/>
          </a:p>
          <a:p>
            <a:endParaRPr lang="en-GB" dirty="0" smtClean="0"/>
          </a:p>
          <a:p>
            <a:endParaRPr lang="en-GB" dirty="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anim calcmode="lin" valueType="num">
                                      <p:cBhvr additive="base">
                                        <p:cTn id="3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Quran Ch 13, v 17</a:t>
            </a:r>
            <a:endParaRPr lang="en-GB" dirty="0"/>
          </a:p>
        </p:txBody>
      </p:sp>
      <p:sp>
        <p:nvSpPr>
          <p:cNvPr id="3" name="Content Placeholder 2"/>
          <p:cNvSpPr>
            <a:spLocks noGrp="1"/>
          </p:cNvSpPr>
          <p:nvPr>
            <p:ph idx="1"/>
          </p:nvPr>
        </p:nvSpPr>
        <p:spPr/>
        <p:txBody>
          <a:bodyPr>
            <a:normAutofit fontScale="92500" lnSpcReduction="20000"/>
          </a:bodyPr>
          <a:lstStyle/>
          <a:p>
            <a:pPr marL="118872" indent="0">
              <a:buNone/>
            </a:pPr>
            <a:r>
              <a:rPr lang="en-GB" sz="2400" dirty="0" smtClean="0"/>
              <a:t>Say</a:t>
            </a:r>
            <a:r>
              <a:rPr lang="en-GB" sz="2400" dirty="0" smtClean="0"/>
              <a:t>, ‘Who is the Lord of the heavens and the </a:t>
            </a:r>
            <a:r>
              <a:rPr lang="en-GB" sz="2400" dirty="0" smtClean="0"/>
              <a:t>earth</a:t>
            </a:r>
            <a:r>
              <a:rPr lang="en-GB" sz="2400" dirty="0" smtClean="0"/>
              <a:t>?’ </a:t>
            </a:r>
            <a:endParaRPr lang="en-GB" sz="2400" dirty="0" smtClean="0"/>
          </a:p>
          <a:p>
            <a:pPr marL="118872" indent="0">
              <a:buNone/>
            </a:pPr>
            <a:r>
              <a:rPr lang="en-GB" sz="2400" dirty="0" smtClean="0"/>
              <a:t>     Say</a:t>
            </a:r>
            <a:r>
              <a:rPr lang="en-GB" sz="2400" dirty="0" smtClean="0"/>
              <a:t>, ‘Allah.’ </a:t>
            </a:r>
            <a:endParaRPr lang="en-GB" sz="2400" dirty="0" smtClean="0"/>
          </a:p>
          <a:p>
            <a:pPr marL="118872" indent="0">
              <a:buNone/>
            </a:pPr>
            <a:endParaRPr lang="en-GB" sz="2400" dirty="0" smtClean="0"/>
          </a:p>
          <a:p>
            <a:pPr>
              <a:buNone/>
            </a:pPr>
            <a:r>
              <a:rPr lang="en-GB" sz="2400" dirty="0" smtClean="0"/>
              <a:t>Say</a:t>
            </a:r>
            <a:r>
              <a:rPr lang="en-GB" sz="2400" dirty="0" smtClean="0"/>
              <a:t>, ‘Have you then taken beside Him helpers who have </a:t>
            </a:r>
            <a:r>
              <a:rPr lang="en-GB" sz="2400" dirty="0" smtClean="0"/>
              <a:t>no power </a:t>
            </a:r>
            <a:r>
              <a:rPr lang="en-GB" sz="2400" dirty="0" smtClean="0"/>
              <a:t>for good or harm </a:t>
            </a:r>
            <a:r>
              <a:rPr lang="en-GB" sz="2400" i="1" dirty="0" smtClean="0"/>
              <a:t>even </a:t>
            </a:r>
            <a:r>
              <a:rPr lang="en-GB" sz="2400" dirty="0" smtClean="0"/>
              <a:t>for themselves?’ </a:t>
            </a:r>
            <a:endParaRPr lang="en-GB" sz="2400" dirty="0" smtClean="0"/>
          </a:p>
          <a:p>
            <a:pPr>
              <a:buNone/>
            </a:pPr>
            <a:endParaRPr lang="en-GB" sz="2400" dirty="0" smtClean="0"/>
          </a:p>
          <a:p>
            <a:pPr>
              <a:buNone/>
            </a:pPr>
            <a:r>
              <a:rPr lang="en-GB" sz="2400" dirty="0" smtClean="0"/>
              <a:t>Say</a:t>
            </a:r>
            <a:r>
              <a:rPr lang="en-GB" sz="2400" dirty="0" smtClean="0"/>
              <a:t>, ‘Can the blind and the seeing be equal? Or, can darkness be equal to light? </a:t>
            </a:r>
            <a:endParaRPr lang="en-GB" sz="2400" dirty="0" smtClean="0"/>
          </a:p>
          <a:p>
            <a:pPr>
              <a:buNone/>
            </a:pPr>
            <a:endParaRPr lang="en-GB" sz="2400" dirty="0" smtClean="0"/>
          </a:p>
          <a:p>
            <a:pPr>
              <a:buNone/>
            </a:pPr>
            <a:r>
              <a:rPr lang="en-GB" sz="2400" dirty="0" smtClean="0"/>
              <a:t>Or</a:t>
            </a:r>
            <a:r>
              <a:rPr lang="en-GB" sz="2400" dirty="0" smtClean="0"/>
              <a:t>, do they assign to Allah partners who have created the like of His creation so that the </a:t>
            </a:r>
            <a:r>
              <a:rPr lang="en-GB" sz="2400" i="1" dirty="0" smtClean="0"/>
              <a:t>two</a:t>
            </a:r>
            <a:r>
              <a:rPr lang="en-GB" sz="2400" dirty="0" smtClean="0"/>
              <a:t> creations appear similar to them?’ </a:t>
            </a:r>
            <a:endParaRPr lang="en-GB" sz="2400" dirty="0" smtClean="0"/>
          </a:p>
          <a:p>
            <a:pPr>
              <a:buNone/>
            </a:pPr>
            <a:endParaRPr lang="en-GB" sz="2400" dirty="0" smtClean="0"/>
          </a:p>
          <a:p>
            <a:pPr>
              <a:buNone/>
            </a:pPr>
            <a:r>
              <a:rPr lang="en-GB" sz="2400" dirty="0" smtClean="0"/>
              <a:t>Say</a:t>
            </a:r>
            <a:r>
              <a:rPr lang="en-GB" sz="2400" dirty="0" smtClean="0"/>
              <a:t>, ‘Allah </a:t>
            </a:r>
            <a:r>
              <a:rPr lang="en-GB" sz="2400" i="1" dirty="0" smtClean="0"/>
              <a:t>alone </a:t>
            </a:r>
            <a:r>
              <a:rPr lang="en-GB" sz="2400" dirty="0" smtClean="0"/>
              <a:t>is the Creator of all things, and He is the One, the Most Supreme.’ </a:t>
            </a:r>
            <a:endParaRPr lang="en-GB" sz="2400" dirty="0" smtClean="0"/>
          </a:p>
          <a:p>
            <a:pPr>
              <a:buNone/>
            </a:pPr>
            <a:endParaRPr lang="en-GB" sz="2400" dirty="0"/>
          </a:p>
          <a:p>
            <a:pPr>
              <a:buNone/>
            </a:pPr>
            <a:r>
              <a:rPr lang="en-GB" sz="2400" dirty="0"/>
              <a:t>[13:17]</a:t>
            </a:r>
            <a:endParaRPr lang="en-GB" sz="2400" dirty="0" smtClean="0"/>
          </a:p>
          <a:p>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13a. </a:t>
            </a:r>
            <a:r>
              <a:rPr lang="en-GB" dirty="0"/>
              <a:t>I</a:t>
            </a:r>
            <a:r>
              <a:rPr lang="en-GB" dirty="0" smtClean="0"/>
              <a:t>nstruments to recognise God</a:t>
            </a:r>
            <a:endParaRPr lang="en-GB" dirty="0"/>
          </a:p>
        </p:txBody>
      </p:sp>
      <p:sp>
        <p:nvSpPr>
          <p:cNvPr id="3" name="Content Placeholder 2"/>
          <p:cNvSpPr>
            <a:spLocks noGrp="1"/>
          </p:cNvSpPr>
          <p:nvPr>
            <p:ph idx="1"/>
          </p:nvPr>
        </p:nvSpPr>
        <p:spPr>
          <a:xfrm>
            <a:off x="457200" y="1600200"/>
            <a:ext cx="8229600" cy="3962400"/>
          </a:xfrm>
        </p:spPr>
        <p:txBody>
          <a:bodyPr>
            <a:normAutofit fontScale="62500" lnSpcReduction="20000"/>
          </a:bodyPr>
          <a:lstStyle/>
          <a:p>
            <a:r>
              <a:rPr lang="en-GB" b="1" dirty="0" smtClean="0"/>
              <a:t>Observing </a:t>
            </a:r>
            <a:r>
              <a:rPr lang="en-GB" b="1" dirty="0"/>
              <a:t>evidence [God should exist </a:t>
            </a:r>
            <a:r>
              <a:rPr lang="en-GB" b="1" dirty="0" smtClean="0"/>
              <a:t>- Probability</a:t>
            </a:r>
            <a:r>
              <a:rPr lang="en-GB" b="1" dirty="0"/>
              <a:t>]</a:t>
            </a:r>
            <a:endParaRPr lang="en-GB" b="1" dirty="0" smtClean="0"/>
          </a:p>
          <a:p>
            <a:pPr>
              <a:buNone/>
            </a:pPr>
            <a:r>
              <a:rPr lang="en-GB" b="1" dirty="0" smtClean="0"/>
              <a:t>	</a:t>
            </a:r>
            <a:r>
              <a:rPr lang="en-GB" sz="2600" b="1" dirty="0"/>
              <a:t>-</a:t>
            </a:r>
            <a:r>
              <a:rPr lang="en-GB" sz="2600" b="1" dirty="0" smtClean="0"/>
              <a:t> </a:t>
            </a:r>
            <a:r>
              <a:rPr lang="en-GB" sz="2600" dirty="0" smtClean="0"/>
              <a:t>all creation that is known to have started about 14b years ago, particularly creation with consciousness</a:t>
            </a:r>
          </a:p>
          <a:p>
            <a:pPr>
              <a:buNone/>
            </a:pPr>
            <a:r>
              <a:rPr lang="en-GB" sz="2600" dirty="0"/>
              <a:t>	</a:t>
            </a:r>
            <a:r>
              <a:rPr lang="en-GB" sz="2600" b="1" dirty="0" smtClean="0"/>
              <a:t>- </a:t>
            </a:r>
            <a:r>
              <a:rPr lang="en-GB" sz="2600" dirty="0" smtClean="0"/>
              <a:t>complete</a:t>
            </a:r>
            <a:r>
              <a:rPr lang="en-GB" sz="2600" b="1" dirty="0" smtClean="0"/>
              <a:t> </a:t>
            </a:r>
            <a:r>
              <a:rPr lang="en-GB" sz="2600" dirty="0" smtClean="0"/>
              <a:t>balance </a:t>
            </a:r>
            <a:r>
              <a:rPr lang="en-GB" sz="2600" dirty="0"/>
              <a:t>in laws of nature </a:t>
            </a:r>
          </a:p>
          <a:p>
            <a:pPr>
              <a:buNone/>
            </a:pPr>
            <a:r>
              <a:rPr lang="en-GB" sz="2600" dirty="0"/>
              <a:t>	</a:t>
            </a:r>
            <a:r>
              <a:rPr lang="en-GB" sz="2600" dirty="0" smtClean="0"/>
              <a:t>- even spontaneous </a:t>
            </a:r>
            <a:r>
              <a:rPr lang="en-GB" sz="2600" dirty="0"/>
              <a:t>jungle fire leading to healthier soil &amp; stronger genetic material for plants, hurricane leading to adjustment of sea water temperatures thus becoming more conducive to </a:t>
            </a:r>
            <a:r>
              <a:rPr lang="en-GB" sz="2600" dirty="0" smtClean="0"/>
              <a:t>life </a:t>
            </a:r>
            <a:endParaRPr lang="en-GB" sz="2600" dirty="0"/>
          </a:p>
          <a:p>
            <a:endParaRPr lang="en-GB" b="1" dirty="0" smtClean="0"/>
          </a:p>
          <a:p>
            <a:r>
              <a:rPr lang="en-GB" b="1" dirty="0" smtClean="0"/>
              <a:t>Witnessing </a:t>
            </a:r>
            <a:r>
              <a:rPr lang="en-GB" b="1" dirty="0"/>
              <a:t>act [God exists </a:t>
            </a:r>
            <a:r>
              <a:rPr lang="en-GB" b="1" dirty="0" smtClean="0"/>
              <a:t>- certainty, </a:t>
            </a:r>
            <a:r>
              <a:rPr lang="en-GB" b="1" i="1" dirty="0" smtClean="0"/>
              <a:t>but</a:t>
            </a:r>
            <a:r>
              <a:rPr lang="en-GB" b="1" dirty="0" smtClean="0"/>
              <a:t> still with possible doubt]</a:t>
            </a:r>
          </a:p>
          <a:p>
            <a:pPr>
              <a:buNone/>
            </a:pPr>
            <a:r>
              <a:rPr lang="en-GB" b="1" dirty="0" smtClean="0"/>
              <a:t>	</a:t>
            </a:r>
            <a:r>
              <a:rPr lang="en-GB" sz="2600" dirty="0" smtClean="0"/>
              <a:t>- prophets gaining victory over ‘mightier’ opposition despite lack of worldly resources</a:t>
            </a:r>
          </a:p>
          <a:p>
            <a:pPr>
              <a:buNone/>
            </a:pPr>
            <a:r>
              <a:rPr lang="en-GB" sz="2600" dirty="0"/>
              <a:t>	</a:t>
            </a:r>
            <a:r>
              <a:rPr lang="en-GB" sz="2600" dirty="0" smtClean="0"/>
              <a:t>- life </a:t>
            </a:r>
            <a:r>
              <a:rPr lang="en-GB" sz="2600" dirty="0"/>
              <a:t>lived </a:t>
            </a:r>
            <a:r>
              <a:rPr lang="en-GB" sz="2600" i="1" dirty="0"/>
              <a:t>in accordance with </a:t>
            </a:r>
            <a:r>
              <a:rPr lang="en-GB" sz="2600" dirty="0"/>
              <a:t>God’s guidance meets </a:t>
            </a:r>
            <a:r>
              <a:rPr lang="en-GB" sz="2600" dirty="0" smtClean="0"/>
              <a:t>better contentment and success than one without</a:t>
            </a:r>
          </a:p>
          <a:p>
            <a:endParaRPr lang="en-GB" b="1" dirty="0" smtClean="0"/>
          </a:p>
          <a:p>
            <a:r>
              <a:rPr lang="en-GB" b="1" dirty="0" smtClean="0"/>
              <a:t>Experience </a:t>
            </a:r>
            <a:r>
              <a:rPr lang="en-GB" b="1" dirty="0"/>
              <a:t>[God definitely exists </a:t>
            </a:r>
            <a:r>
              <a:rPr lang="en-GB" b="1" dirty="0" smtClean="0"/>
              <a:t>- Conviction, without any doubt]</a:t>
            </a:r>
          </a:p>
          <a:p>
            <a:pPr>
              <a:buNone/>
            </a:pPr>
            <a:r>
              <a:rPr lang="en-GB" b="1" dirty="0" smtClean="0"/>
              <a:t>	</a:t>
            </a:r>
            <a:r>
              <a:rPr lang="en-GB" sz="2600" b="1" dirty="0" smtClean="0"/>
              <a:t>– </a:t>
            </a:r>
            <a:r>
              <a:rPr lang="en-GB" sz="2600" dirty="0" smtClean="0"/>
              <a:t>personal communication with God</a:t>
            </a:r>
          </a:p>
          <a:p>
            <a:pPr>
              <a:buNone/>
            </a:pPr>
            <a:r>
              <a:rPr lang="en-GB" sz="2600" dirty="0"/>
              <a:t>	</a:t>
            </a:r>
            <a:r>
              <a:rPr lang="en-GB" sz="2600" dirty="0" smtClean="0"/>
              <a:t>[acceptance of prayer, receiving revelation]</a:t>
            </a:r>
          </a:p>
          <a:p>
            <a:endParaRPr lang="en-GB" dirty="0"/>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checkerboard(across)">
                                      <p:cBhvr>
                                        <p:cTn id="21" dur="500"/>
                                        <p:tgtEl>
                                          <p:spTgt spid="3">
                                            <p:txEl>
                                              <p:pRg st="5" end="5"/>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checkerboard(across)">
                                      <p:cBhvr>
                                        <p:cTn id="24" dur="500"/>
                                        <p:tgtEl>
                                          <p:spTgt spid="3">
                                            <p:txEl>
                                              <p:pRg st="6" end="6"/>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checkerboard(across)">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checkerboard(across)">
                                      <p:cBhvr>
                                        <p:cTn id="32" dur="500"/>
                                        <p:tgtEl>
                                          <p:spTgt spid="3">
                                            <p:txEl>
                                              <p:pRg st="9" end="9"/>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35" dur="500"/>
                                        <p:tgtEl>
                                          <p:spTgt spid="3">
                                            <p:txEl>
                                              <p:pRg st="10" end="10"/>
                                            </p:txEl>
                                          </p:spTgt>
                                        </p:tgtEl>
                                      </p:cBhvr>
                                    </p:animEffect>
                                  </p:childTnLst>
                                </p:cTn>
                              </p:par>
                              <p:par>
                                <p:cTn id="36" presetID="5" presetClass="entr" presetSubtype="10" fill="hold"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3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13b. Experiencing God </a:t>
            </a:r>
            <a:br>
              <a:rPr lang="en-GB" dirty="0" smtClean="0"/>
            </a:br>
            <a:r>
              <a:rPr lang="en-GB" dirty="0" smtClean="0"/>
              <a:t>          - leaves no doubt</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natural quest – has a purpose</a:t>
            </a:r>
          </a:p>
          <a:p>
            <a:pPr>
              <a:buNone/>
            </a:pPr>
            <a:r>
              <a:rPr lang="en-GB" dirty="0" smtClean="0"/>
              <a:t>	-  basis for individuals to seek God and make effort towards Him</a:t>
            </a:r>
          </a:p>
          <a:p>
            <a:endParaRPr lang="en-GB" dirty="0" smtClean="0"/>
          </a:p>
          <a:p>
            <a:r>
              <a:rPr lang="en-GB" b="1" dirty="0" smtClean="0"/>
              <a:t>Prophets describe the method</a:t>
            </a:r>
            <a:r>
              <a:rPr lang="en-GB" dirty="0" smtClean="0"/>
              <a:t>:</a:t>
            </a:r>
          </a:p>
          <a:p>
            <a:pPr>
              <a:buNone/>
            </a:pPr>
            <a:r>
              <a:rPr lang="en-GB" dirty="0" smtClean="0"/>
              <a:t>	Refrain from pursuing the worldly gains</a:t>
            </a:r>
          </a:p>
          <a:p>
            <a:pPr>
              <a:buNone/>
            </a:pPr>
            <a:r>
              <a:rPr lang="en-GB" dirty="0" smtClean="0"/>
              <a:t>	Live a moral life</a:t>
            </a:r>
          </a:p>
          <a:p>
            <a:pPr>
              <a:buNone/>
            </a:pPr>
            <a:r>
              <a:rPr lang="en-GB" dirty="0" smtClean="0"/>
              <a:t>	Life with </a:t>
            </a:r>
            <a:r>
              <a:rPr lang="en-GB" i="1" dirty="0" smtClean="0"/>
              <a:t>utmost truthfulness </a:t>
            </a:r>
          </a:p>
          <a:p>
            <a:pPr>
              <a:buNone/>
            </a:pPr>
            <a:r>
              <a:rPr lang="en-GB" dirty="0" smtClean="0"/>
              <a:t>	Persistent prayer and meditation	</a:t>
            </a:r>
          </a:p>
          <a:p>
            <a:endParaRPr lang="en-GB" dirty="0" smtClean="0"/>
          </a:p>
          <a:p>
            <a:r>
              <a:rPr lang="en-GB" dirty="0" smtClean="0"/>
              <a:t>Such lifestyle develops the right instrument to communicate with God - ‘psychic-radio’ to receive revelation</a:t>
            </a:r>
          </a:p>
          <a:p>
            <a:endParaRPr lang="en-GB" dirty="0" smtClean="0"/>
          </a:p>
          <a:p>
            <a:r>
              <a:rPr lang="en-GB" dirty="0" smtClean="0"/>
              <a:t>Communication becomes two-sided as it develops </a:t>
            </a:r>
          </a:p>
          <a:p>
            <a:endParaRPr lang="en-GB" dirty="0" smtClean="0"/>
          </a:p>
          <a:p>
            <a:r>
              <a:rPr lang="en-GB" sz="3400" b="1" dirty="0" smtClean="0"/>
              <a:t>Acceptance of prayer and receiving revelation are profound evidence </a:t>
            </a:r>
          </a:p>
          <a:p>
            <a:endParaRPr lang="en-GB" dirty="0"/>
          </a:p>
        </p:txBody>
      </p:sp>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Prayer exercise</a:t>
            </a:r>
            <a:endParaRPr lang="en-GB" dirty="0"/>
          </a:p>
        </p:txBody>
      </p:sp>
      <p:sp>
        <p:nvSpPr>
          <p:cNvPr id="3" name="Content Placeholder 2"/>
          <p:cNvSpPr>
            <a:spLocks noGrp="1"/>
          </p:cNvSpPr>
          <p:nvPr>
            <p:ph idx="1"/>
          </p:nvPr>
        </p:nvSpPr>
        <p:spPr/>
        <p:txBody>
          <a:bodyPr/>
          <a:lstStyle/>
          <a:p>
            <a:r>
              <a:rPr lang="en-GB" dirty="0" smtClean="0"/>
              <a:t>How many have had their prayers accepted?</a:t>
            </a:r>
          </a:p>
          <a:p>
            <a:endParaRPr lang="en-GB" dirty="0" smtClean="0"/>
          </a:p>
          <a:p>
            <a:r>
              <a:rPr lang="en-GB" dirty="0" smtClean="0"/>
              <a:t>This is evidence of immense blessings of God on a community that lends its effort to prayer in order to achieve growth and success </a:t>
            </a:r>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14. Cycle of belief and disbelief</a:t>
            </a:r>
            <a:endParaRPr lang="en-GB" dirty="0"/>
          </a:p>
        </p:txBody>
      </p:sp>
      <p:sp>
        <p:nvSpPr>
          <p:cNvPr id="3" name="Content Placeholder 2"/>
          <p:cNvSpPr>
            <a:spLocks noGrp="1"/>
          </p:cNvSpPr>
          <p:nvPr>
            <p:ph idx="1"/>
          </p:nvPr>
        </p:nvSpPr>
        <p:spPr>
          <a:xfrm>
            <a:off x="457200" y="1775191"/>
            <a:ext cx="8229600" cy="5082809"/>
          </a:xfrm>
        </p:spPr>
        <p:txBody>
          <a:bodyPr/>
          <a:lstStyle/>
          <a:p>
            <a:pPr>
              <a:buNone/>
            </a:pPr>
            <a:r>
              <a:rPr lang="en-GB" dirty="0" smtClean="0"/>
              <a:t>			</a:t>
            </a:r>
            <a:r>
              <a:rPr lang="en-GB" sz="1800" b="1" dirty="0" smtClean="0"/>
              <a:t>The prophet establishes unity of God in the society</a:t>
            </a:r>
          </a:p>
          <a:p>
            <a:pPr>
              <a:buNone/>
            </a:pPr>
            <a:r>
              <a:rPr lang="en-GB" sz="1800" b="1" dirty="0" smtClean="0"/>
              <a:t>					</a:t>
            </a:r>
          </a:p>
          <a:p>
            <a:pPr>
              <a:buNone/>
            </a:pPr>
            <a:r>
              <a:rPr lang="en-GB" sz="1800" b="1" dirty="0" smtClean="0"/>
              <a:t>							</a:t>
            </a:r>
          </a:p>
          <a:p>
            <a:pPr>
              <a:buNone/>
            </a:pPr>
            <a:r>
              <a:rPr lang="en-GB" sz="1800" b="1" dirty="0" smtClean="0"/>
              <a:t>		Another God sent stands alone		A just society is formed</a:t>
            </a:r>
          </a:p>
          <a:p>
            <a:pPr>
              <a:buNone/>
            </a:pPr>
            <a:r>
              <a:rPr lang="en-GB" sz="1800" b="1" dirty="0" smtClean="0"/>
              <a:t>								</a:t>
            </a:r>
          </a:p>
          <a:p>
            <a:pPr>
              <a:buNone/>
            </a:pPr>
            <a:r>
              <a:rPr lang="en-GB" sz="1800" b="1" dirty="0" smtClean="0"/>
              <a:t>					</a:t>
            </a:r>
          </a:p>
          <a:p>
            <a:pPr>
              <a:buNone/>
            </a:pPr>
            <a:r>
              <a:rPr lang="en-GB" sz="1800" b="1" dirty="0" smtClean="0"/>
              <a:t>			Downfall of the nation		Overtime they drift from 						the original teachings</a:t>
            </a:r>
          </a:p>
          <a:p>
            <a:pPr>
              <a:buNone/>
            </a:pPr>
            <a:r>
              <a:rPr lang="en-GB" sz="1800" b="1" dirty="0" smtClean="0"/>
              <a:t>							          		</a:t>
            </a:r>
          </a:p>
          <a:p>
            <a:pPr>
              <a:buNone/>
            </a:pPr>
            <a:endParaRPr lang="en-GB" sz="1800" b="1" dirty="0" smtClean="0"/>
          </a:p>
          <a:p>
            <a:pPr>
              <a:buNone/>
            </a:pPr>
            <a:r>
              <a:rPr lang="en-GB" sz="1800" b="1" dirty="0" smtClean="0"/>
              <a:t>				                       Suffering begins</a:t>
            </a:r>
          </a:p>
          <a:p>
            <a:pPr>
              <a:buNone/>
            </a:pPr>
            <a:endParaRPr lang="en-GB" sz="1800" b="1" dirty="0" smtClean="0"/>
          </a:p>
          <a:p>
            <a:pPr>
              <a:buNone/>
            </a:pPr>
            <a:endParaRPr lang="en-GB" sz="2000" b="1" dirty="0" smtClean="0"/>
          </a:p>
          <a:p>
            <a:pPr>
              <a:buNone/>
            </a:pPr>
            <a:r>
              <a:rPr lang="en-GB" sz="2000" b="1" dirty="0" smtClean="0"/>
              <a:t>	</a:t>
            </a:r>
            <a:r>
              <a:rPr lang="en-GB" sz="2400" b="1" dirty="0" smtClean="0"/>
              <a:t>Repeat of this cycle over time in human history is strong evidence for existence of God</a:t>
            </a:r>
            <a:endParaRPr lang="en-GB" sz="2000" b="1" dirty="0" smtClean="0"/>
          </a:p>
          <a:p>
            <a:pPr>
              <a:buNone/>
            </a:pPr>
            <a:r>
              <a:rPr lang="en-GB" sz="1800" b="1" dirty="0" smtClean="0"/>
              <a:t>							</a:t>
            </a:r>
            <a:endParaRPr lang="en-GB" sz="1800" b="1" dirty="0"/>
          </a:p>
        </p:txBody>
      </p:sp>
      <p:cxnSp>
        <p:nvCxnSpPr>
          <p:cNvPr id="10" name="Straight Arrow Connector 9"/>
          <p:cNvCxnSpPr/>
          <p:nvPr/>
        </p:nvCxnSpPr>
        <p:spPr>
          <a:xfrm>
            <a:off x="6019800" y="2362200"/>
            <a:ext cx="457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553200" y="3276600"/>
            <a:ext cx="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6019800" y="4267200"/>
            <a:ext cx="457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3505200" y="4114800"/>
            <a:ext cx="609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3505200" y="320040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3581400" y="2362200"/>
            <a:ext cx="6096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GB" dirty="0" smtClean="0"/>
              <a:t/>
            </a:r>
            <a:br>
              <a:rPr lang="en-GB" dirty="0" smtClean="0"/>
            </a:br>
            <a:r>
              <a:rPr lang="en-GB" dirty="0" smtClean="0"/>
              <a:t>The </a:t>
            </a:r>
            <a:r>
              <a:rPr lang="en-GB" dirty="0" smtClean="0"/>
              <a:t>illusion of ‘The God </a:t>
            </a:r>
            <a:r>
              <a:rPr lang="en-GB" dirty="0"/>
              <a:t>D</a:t>
            </a:r>
            <a:r>
              <a:rPr lang="en-GB" dirty="0" smtClean="0"/>
              <a:t>elusion</a:t>
            </a:r>
            <a:r>
              <a:rPr lang="en-GB" dirty="0" smtClean="0"/>
              <a:t>’</a:t>
            </a:r>
            <a:br>
              <a:rPr lang="en-GB" dirty="0" smtClean="0"/>
            </a:br>
            <a:r>
              <a:rPr lang="en-GB" sz="1600" dirty="0"/>
              <a:t>Richard Dawkins, The God Delusion, 2006</a:t>
            </a:r>
            <a:r>
              <a:rPr lang="en-GB" dirty="0"/>
              <a:t/>
            </a:r>
            <a:br>
              <a:rPr lang="en-GB" dirty="0"/>
            </a:br>
            <a:endParaRPr lang="en-GB" dirty="0"/>
          </a:p>
        </p:txBody>
      </p:sp>
      <p:sp>
        <p:nvSpPr>
          <p:cNvPr id="3" name="Content Placeholder 2"/>
          <p:cNvSpPr>
            <a:spLocks noGrp="1"/>
          </p:cNvSpPr>
          <p:nvPr>
            <p:ph idx="1"/>
          </p:nvPr>
        </p:nvSpPr>
        <p:spPr>
          <a:xfrm>
            <a:off x="457200" y="1524000"/>
            <a:ext cx="8229600" cy="5105399"/>
          </a:xfrm>
        </p:spPr>
        <p:txBody>
          <a:bodyPr>
            <a:normAutofit fontScale="70000" lnSpcReduction="20000"/>
          </a:bodyPr>
          <a:lstStyle/>
          <a:p>
            <a:pPr>
              <a:buNone/>
            </a:pPr>
            <a:r>
              <a:rPr lang="en-GB" sz="2400" b="1" dirty="0" smtClean="0"/>
              <a:t>	Richard Dawkins makes the following four arguments to suggest non-existence:</a:t>
            </a:r>
          </a:p>
          <a:p>
            <a:endParaRPr lang="en-GB" sz="2400" b="1" dirty="0" smtClean="0"/>
          </a:p>
          <a:p>
            <a:pPr marL="576072" indent="-457200">
              <a:buNone/>
            </a:pPr>
            <a:r>
              <a:rPr lang="en-GB" sz="2400" b="1" dirty="0" smtClean="0"/>
              <a:t>	1. ‘Downside’ of religion  </a:t>
            </a:r>
          </a:p>
          <a:p>
            <a:pPr marL="868680" lvl="1" indent="-457200">
              <a:buNone/>
            </a:pPr>
            <a:r>
              <a:rPr lang="en-GB" sz="2000" dirty="0" smtClean="0"/>
              <a:t>    Downside of misunderstandings or manipulations of religious teachings are </a:t>
            </a:r>
            <a:r>
              <a:rPr lang="en-GB" sz="2000" dirty="0"/>
              <a:t>referred to </a:t>
            </a:r>
            <a:r>
              <a:rPr lang="en-GB" sz="2000" dirty="0" err="1"/>
              <a:t>eg</a:t>
            </a:r>
            <a:r>
              <a:rPr lang="en-GB" sz="2000" dirty="0"/>
              <a:t> </a:t>
            </a:r>
            <a:r>
              <a:rPr lang="en-GB" sz="2000" dirty="0" smtClean="0"/>
              <a:t>conceptual distortions</a:t>
            </a:r>
            <a:r>
              <a:rPr lang="en-GB" sz="2000" dirty="0"/>
              <a:t>, </a:t>
            </a:r>
            <a:r>
              <a:rPr lang="en-GB" sz="2000" dirty="0" smtClean="0"/>
              <a:t>and not the actual teachings.</a:t>
            </a:r>
          </a:p>
          <a:p>
            <a:pPr marL="576072" indent="-457200">
              <a:buNone/>
            </a:pPr>
            <a:r>
              <a:rPr lang="en-GB" sz="2000" dirty="0" smtClean="0"/>
              <a:t>	Additionally, </a:t>
            </a:r>
            <a:r>
              <a:rPr lang="en-GB" sz="2000" i="1" dirty="0" smtClean="0"/>
              <a:t>downside</a:t>
            </a:r>
            <a:r>
              <a:rPr lang="en-GB" sz="2000" dirty="0" smtClean="0"/>
              <a:t> of anything </a:t>
            </a:r>
            <a:r>
              <a:rPr lang="en-GB" sz="2000" i="1" dirty="0" smtClean="0"/>
              <a:t>does not prove </a:t>
            </a:r>
            <a:r>
              <a:rPr lang="en-GB" sz="2000" dirty="0" smtClean="0"/>
              <a:t>non-existence of the source of that thing.</a:t>
            </a:r>
          </a:p>
          <a:p>
            <a:pPr marL="633222" indent="-514350">
              <a:buFont typeface="+mj-lt"/>
              <a:buAutoNum type="arabicPeriod"/>
            </a:pPr>
            <a:endParaRPr lang="en-GB" dirty="0" smtClean="0"/>
          </a:p>
          <a:p>
            <a:pPr marL="576072" indent="-457200">
              <a:buNone/>
            </a:pPr>
            <a:r>
              <a:rPr lang="en-GB" sz="2400" b="1" dirty="0" smtClean="0"/>
              <a:t>	2. Problems due to religion </a:t>
            </a:r>
            <a:r>
              <a:rPr lang="en-GB" sz="2400" b="1" dirty="0" err="1" smtClean="0"/>
              <a:t>eg</a:t>
            </a:r>
            <a:r>
              <a:rPr lang="en-GB" sz="2400" b="1" dirty="0" smtClean="0"/>
              <a:t> divisions  and conflicts</a:t>
            </a:r>
          </a:p>
          <a:p>
            <a:pPr marL="576072" indent="-457200">
              <a:buNone/>
            </a:pPr>
            <a:r>
              <a:rPr lang="en-GB" sz="2000" dirty="0" smtClean="0"/>
              <a:t>	Yes, such problems do exist, but again due to distortion of teachings and not when original teachings </a:t>
            </a:r>
            <a:r>
              <a:rPr lang="en-GB" sz="2000" dirty="0"/>
              <a:t>are followed. </a:t>
            </a:r>
            <a:r>
              <a:rPr lang="en-GB" sz="2000" dirty="0" smtClean="0"/>
              <a:t>On </a:t>
            </a:r>
            <a:r>
              <a:rPr lang="en-GB" sz="2000" dirty="0"/>
              <a:t>analysis of societies where true teachings are followed – we find </a:t>
            </a:r>
            <a:r>
              <a:rPr lang="en-GB" sz="2000" i="1" dirty="0"/>
              <a:t>peace, harmony and </a:t>
            </a:r>
            <a:r>
              <a:rPr lang="en-GB" sz="2000" i="1" dirty="0" smtClean="0"/>
              <a:t>tolerance</a:t>
            </a:r>
            <a:r>
              <a:rPr lang="en-GB" sz="2000" dirty="0" smtClean="0"/>
              <a:t>. </a:t>
            </a:r>
          </a:p>
          <a:p>
            <a:pPr marL="576072" indent="-457200">
              <a:buNone/>
            </a:pPr>
            <a:r>
              <a:rPr lang="en-GB" sz="2000" dirty="0"/>
              <a:t>	</a:t>
            </a:r>
            <a:r>
              <a:rPr lang="en-GB" sz="2000" dirty="0" smtClean="0"/>
              <a:t>Again, if something is distorted and there is consequent suffering, it still </a:t>
            </a:r>
            <a:r>
              <a:rPr lang="en-GB" sz="2000" i="1" dirty="0" smtClean="0"/>
              <a:t>does not </a:t>
            </a:r>
            <a:r>
              <a:rPr lang="en-GB" sz="2000" dirty="0" smtClean="0"/>
              <a:t>rule out existence of creator of that thing. </a:t>
            </a:r>
          </a:p>
          <a:p>
            <a:pPr marL="576072" indent="-457200">
              <a:buNone/>
            </a:pPr>
            <a:endParaRPr lang="en-GB" sz="2000" dirty="0" smtClean="0"/>
          </a:p>
          <a:p>
            <a:pPr marL="576072" indent="-457200">
              <a:buNone/>
            </a:pPr>
            <a:r>
              <a:rPr lang="en-GB" sz="2400" b="1" dirty="0" smtClean="0"/>
              <a:t>	3. Progress is not related to religion</a:t>
            </a:r>
          </a:p>
          <a:p>
            <a:pPr marL="576072" indent="-457200">
              <a:buNone/>
            </a:pPr>
            <a:r>
              <a:rPr lang="en-GB" sz="2000" dirty="0" smtClean="0"/>
              <a:t>	Historical evidence is to the contrary. Religious principles have always been relevant to progress </a:t>
            </a:r>
            <a:r>
              <a:rPr lang="en-GB" sz="2000" dirty="0" err="1" smtClean="0"/>
              <a:t>eg</a:t>
            </a:r>
            <a:r>
              <a:rPr lang="en-GB" sz="2000" dirty="0" smtClean="0"/>
              <a:t> development of empirical sciences during the </a:t>
            </a:r>
            <a:r>
              <a:rPr lang="en-GB" sz="2000" i="1" dirty="0" smtClean="0"/>
              <a:t>Golden Age of Islam. </a:t>
            </a:r>
            <a:r>
              <a:rPr lang="en-GB" sz="2000" dirty="0" smtClean="0"/>
              <a:t>Just societies and fair governance by Muslims of that era has been universally accepted. Western progress of recent centuries is also based on religious principles of honesty, diligence and accountability. While Islamic scholars at that time applied a </a:t>
            </a:r>
            <a:r>
              <a:rPr lang="en-GB" sz="2000" i="1" dirty="0" smtClean="0"/>
              <a:t>rational </a:t>
            </a:r>
            <a:r>
              <a:rPr lang="en-GB" sz="2000" dirty="0" smtClean="0"/>
              <a:t>approach to religious principles and thus embraced both religion and science, at the time of European renaissance the Christian clergy had primarily a </a:t>
            </a:r>
            <a:r>
              <a:rPr lang="en-GB" sz="2000" i="1" dirty="0" smtClean="0"/>
              <a:t>dogmatic and irrational </a:t>
            </a:r>
            <a:r>
              <a:rPr lang="en-GB" sz="2000" dirty="0" smtClean="0"/>
              <a:t>approach to religion, hence the scientific approach was not </a:t>
            </a:r>
            <a:r>
              <a:rPr lang="en-GB" sz="2000" i="1" dirty="0" smtClean="0"/>
              <a:t>seen</a:t>
            </a:r>
            <a:r>
              <a:rPr lang="en-GB" sz="2000" dirty="0" smtClean="0"/>
              <a:t> to be linked to these principles that religion teaches. </a:t>
            </a:r>
          </a:p>
          <a:p>
            <a:pPr marL="633222" indent="-514350">
              <a:buFont typeface="+mj-lt"/>
              <a:buAutoNum type="arabicPeriod"/>
            </a:pPr>
            <a:endParaRPr lang="en-GB" sz="2600" dirty="0" smtClean="0"/>
          </a:p>
          <a:p>
            <a:pPr marL="576072" indent="-457200">
              <a:buNone/>
            </a:pPr>
            <a:r>
              <a:rPr lang="en-GB" sz="2400" b="1" dirty="0" smtClean="0"/>
              <a:t>	4. God concept is a product of human thought over time</a:t>
            </a:r>
          </a:p>
          <a:p>
            <a:pPr marL="576072" indent="-457200">
              <a:buNone/>
            </a:pPr>
            <a:r>
              <a:rPr lang="en-GB" sz="2000" dirty="0" smtClean="0"/>
              <a:t>	Answer in previous slide.</a:t>
            </a:r>
          </a:p>
          <a:p>
            <a:endParaRPr lang="en-GB"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Helping your needy brother</a:t>
            </a:r>
            <a:endParaRPr lang="en-GB" dirty="0"/>
          </a:p>
        </p:txBody>
      </p:sp>
      <p:sp>
        <p:nvSpPr>
          <p:cNvPr id="3" name="Content Placeholder 2"/>
          <p:cNvSpPr>
            <a:spLocks noGrp="1"/>
          </p:cNvSpPr>
          <p:nvPr>
            <p:ph idx="1"/>
          </p:nvPr>
        </p:nvSpPr>
        <p:spPr/>
        <p:txBody>
          <a:bodyPr/>
          <a:lstStyle/>
          <a:p>
            <a:r>
              <a:rPr lang="en-GB" dirty="0" smtClean="0"/>
              <a:t>Tabligh is about helping our needy brothers and sisters</a:t>
            </a:r>
          </a:p>
          <a:p>
            <a:endParaRPr lang="en-GB" dirty="0" smtClean="0"/>
          </a:p>
          <a:p>
            <a:r>
              <a:rPr lang="en-GB" dirty="0" smtClean="0"/>
              <a:t>We must not think of them as ‘bad’  </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Godless void</a:t>
            </a:r>
            <a:endParaRPr lang="en-GB" dirty="0"/>
          </a:p>
        </p:txBody>
      </p:sp>
      <p:sp>
        <p:nvSpPr>
          <p:cNvPr id="3" name="Content Placeholder 2"/>
          <p:cNvSpPr>
            <a:spLocks noGrp="1"/>
          </p:cNvSpPr>
          <p:nvPr>
            <p:ph idx="1"/>
          </p:nvPr>
        </p:nvSpPr>
        <p:spPr/>
        <p:txBody>
          <a:bodyPr>
            <a:normAutofit/>
          </a:bodyPr>
          <a:lstStyle/>
          <a:p>
            <a:r>
              <a:rPr lang="en-GB" sz="2400" dirty="0" smtClean="0"/>
              <a:t>Remove water from a glass and it fills with air</a:t>
            </a:r>
          </a:p>
          <a:p>
            <a:endParaRPr lang="en-GB" sz="2400" dirty="0" smtClean="0"/>
          </a:p>
          <a:p>
            <a:r>
              <a:rPr lang="en-GB" sz="2400" b="1" dirty="0" smtClean="0"/>
              <a:t>Remove the real God from our mind and it fills with other </a:t>
            </a:r>
            <a:r>
              <a:rPr lang="en-GB" sz="2400" b="1" dirty="0" smtClean="0"/>
              <a:t>gods</a:t>
            </a:r>
          </a:p>
          <a:p>
            <a:pPr marL="118872" lvl="0" indent="0">
              <a:buNone/>
            </a:pPr>
            <a:r>
              <a:rPr lang="en-GB" sz="1400" dirty="0"/>
              <a:t>Edward L Deci and Richard M Ryan, The ‘What’ and ‘Why’ of Goal Pursuits: Human Needs and the Self Determination of Behaviour, Psychological Inquiry, 2000, Vol 11, No 4, 227-268</a:t>
            </a:r>
          </a:p>
          <a:p>
            <a:endParaRPr lang="en-GB" sz="1050" b="1" dirty="0" smtClean="0"/>
          </a:p>
          <a:p>
            <a:pPr>
              <a:buNone/>
            </a:pPr>
            <a:r>
              <a:rPr lang="en-GB" sz="2400" dirty="0" smtClean="0"/>
              <a:t>	</a:t>
            </a:r>
            <a:r>
              <a:rPr lang="en-GB" sz="2400" i="1" dirty="0" smtClean="0"/>
              <a:t>‘Let us live life to its full’</a:t>
            </a:r>
            <a:r>
              <a:rPr lang="en-GB" sz="2400" dirty="0" smtClean="0"/>
              <a:t> </a:t>
            </a:r>
            <a:r>
              <a:rPr lang="en-GB" sz="2400" dirty="0" smtClean="0"/>
              <a:t>	– </a:t>
            </a:r>
            <a:r>
              <a:rPr lang="en-GB" sz="2400" dirty="0" smtClean="0"/>
              <a:t>hedonism</a:t>
            </a:r>
          </a:p>
          <a:p>
            <a:pPr>
              <a:buNone/>
            </a:pPr>
            <a:r>
              <a:rPr lang="en-GB" sz="2400" dirty="0" smtClean="0"/>
              <a:t>	</a:t>
            </a:r>
            <a:r>
              <a:rPr lang="en-GB" sz="2400" i="1" dirty="0" smtClean="0"/>
              <a:t>‘It is my life’</a:t>
            </a:r>
            <a:r>
              <a:rPr lang="en-GB" sz="2400" dirty="0" smtClean="0"/>
              <a:t> </a:t>
            </a:r>
            <a:r>
              <a:rPr lang="en-GB" sz="2400" dirty="0" smtClean="0"/>
              <a:t>		– </a:t>
            </a:r>
            <a:r>
              <a:rPr lang="en-GB" sz="2400" dirty="0" smtClean="0"/>
              <a:t>selfishness</a:t>
            </a:r>
          </a:p>
          <a:p>
            <a:pPr>
              <a:buNone/>
            </a:pPr>
            <a:r>
              <a:rPr lang="en-GB" sz="2400" dirty="0" smtClean="0"/>
              <a:t>	</a:t>
            </a:r>
            <a:r>
              <a:rPr lang="en-GB" sz="2400" i="1" dirty="0" smtClean="0"/>
              <a:t>‘What do I get from this?’ </a:t>
            </a:r>
            <a:r>
              <a:rPr lang="en-GB" sz="2400" i="1" dirty="0" smtClean="0"/>
              <a:t>	</a:t>
            </a:r>
            <a:r>
              <a:rPr lang="en-GB" sz="2400" dirty="0" smtClean="0"/>
              <a:t>– materialism</a:t>
            </a:r>
          </a:p>
          <a:p>
            <a:pPr>
              <a:buNone/>
            </a:pPr>
            <a:endParaRPr lang="en-GB" sz="2400" dirty="0" smtClean="0"/>
          </a:p>
          <a:p>
            <a:r>
              <a:rPr lang="en-GB" sz="2800" b="1" dirty="0" smtClean="0"/>
              <a:t>Our </a:t>
            </a:r>
            <a:r>
              <a:rPr lang="en-GB" sz="2800" b="1" dirty="0" smtClean="0"/>
              <a:t>psychological </a:t>
            </a:r>
            <a:r>
              <a:rPr lang="en-GB" sz="2800" b="1" i="1" dirty="0" smtClean="0"/>
              <a:t>satans </a:t>
            </a:r>
            <a:r>
              <a:rPr lang="en-GB" sz="2800" b="1" dirty="0" smtClean="0"/>
              <a:t>become our gods</a:t>
            </a:r>
          </a:p>
          <a:p>
            <a:endParaRPr lang="en-GB" dirty="0" smtClean="0"/>
          </a:p>
          <a:p>
            <a:endParaRPr lang="en-GB" dirty="0"/>
          </a:p>
        </p:txBody>
      </p:sp>
    </p:spTree>
  </p:cSld>
  <p:clrMapOvr>
    <a:masterClrMapping/>
  </p:clrMapOvr>
  <p:transition spd="med">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a:defRPr/>
            </a:pPr>
            <a:r>
              <a:rPr lang="en-GB" sz="2400" dirty="0" smtClean="0"/>
              <a:t>Understanding of the Truth</a:t>
            </a:r>
            <a:br>
              <a:rPr lang="en-GB" sz="2400" dirty="0" smtClean="0"/>
            </a:br>
            <a:r>
              <a:rPr lang="en-GB" sz="1800" dirty="0" smtClean="0"/>
              <a:t>is only possible through </a:t>
            </a:r>
            <a:r>
              <a:rPr lang="en-GB" sz="2400" dirty="0" smtClean="0"/>
              <a:t/>
            </a:r>
            <a:br>
              <a:rPr lang="en-GB" sz="2400" dirty="0" smtClean="0"/>
            </a:br>
            <a:r>
              <a:rPr lang="en-GB" sz="2400" dirty="0" smtClean="0"/>
              <a:t>Allah’s appointed people</a:t>
            </a:r>
          </a:p>
        </p:txBody>
      </p:sp>
      <p:sp>
        <p:nvSpPr>
          <p:cNvPr id="4" name="Content Placeholder 3"/>
          <p:cNvSpPr>
            <a:spLocks noGrp="1"/>
          </p:cNvSpPr>
          <p:nvPr>
            <p:ph sz="half" idx="1"/>
          </p:nvPr>
        </p:nvSpPr>
        <p:spPr>
          <a:xfrm>
            <a:off x="457200" y="1773936"/>
            <a:ext cx="4343400" cy="4623816"/>
          </a:xfrm>
        </p:spPr>
        <p:txBody>
          <a:bodyPr>
            <a:normAutofit fontScale="55000" lnSpcReduction="20000"/>
          </a:bodyPr>
          <a:lstStyle/>
          <a:p>
            <a:pPr eaLnBrk="1" hangingPunct="1">
              <a:lnSpc>
                <a:spcPct val="90000"/>
              </a:lnSpc>
            </a:pPr>
            <a:r>
              <a:rPr lang="en-GB" sz="2900" dirty="0" smtClean="0"/>
              <a:t>‘To insist that mysteries of that [spiritual] world should be wholly revealed through reason is like closing one’s eyes and insisting that one should be able to perceive visible objects through sense of smell.’</a:t>
            </a:r>
          </a:p>
          <a:p>
            <a:pPr eaLnBrk="1" hangingPunct="1">
              <a:lnSpc>
                <a:spcPct val="90000"/>
              </a:lnSpc>
            </a:pPr>
            <a:endParaRPr lang="en-GB" sz="2900" dirty="0" smtClean="0"/>
          </a:p>
          <a:p>
            <a:pPr eaLnBrk="1" hangingPunct="1">
              <a:lnSpc>
                <a:spcPct val="90000"/>
              </a:lnSpc>
            </a:pPr>
            <a:r>
              <a:rPr lang="en-GB" sz="2900" dirty="0" smtClean="0"/>
              <a:t>‘God Almighty has created humans with great variation in their overt and covert capabilities. For example, some possess good vision while others are weak, or altogether blind… People also differ in their covert capabilities… Some have lesser degree of spiritual development and others have a higher degree and have received Divine revelation. For the former to deny the characteristics of the latter would be the same as if a blind person was to deny the 0bservations of one with good vision…’</a:t>
            </a:r>
          </a:p>
          <a:p>
            <a:pPr eaLnBrk="1" hangingPunct="1">
              <a:lnSpc>
                <a:spcPct val="90000"/>
              </a:lnSpc>
              <a:buFont typeface="Arial" charset="0"/>
              <a:buNone/>
            </a:pPr>
            <a:r>
              <a:rPr lang="en-GB" sz="2000" b="1" dirty="0" smtClean="0"/>
              <a:t>	</a:t>
            </a:r>
          </a:p>
          <a:p>
            <a:pPr eaLnBrk="1" hangingPunct="1">
              <a:lnSpc>
                <a:spcPct val="90000"/>
              </a:lnSpc>
              <a:buFont typeface="Arial" charset="0"/>
              <a:buNone/>
            </a:pPr>
            <a:endParaRPr lang="en-GB" sz="2000" b="1" dirty="0" smtClean="0"/>
          </a:p>
          <a:p>
            <a:pPr eaLnBrk="1" hangingPunct="1">
              <a:lnSpc>
                <a:spcPct val="90000"/>
              </a:lnSpc>
              <a:buFont typeface="Arial" charset="0"/>
              <a:buNone/>
            </a:pPr>
            <a:endParaRPr lang="en-GB" sz="2000" b="1" dirty="0" smtClean="0"/>
          </a:p>
          <a:p>
            <a:pPr eaLnBrk="1" hangingPunct="1">
              <a:lnSpc>
                <a:spcPct val="90000"/>
              </a:lnSpc>
              <a:buFont typeface="Arial" charset="0"/>
              <a:buNone/>
            </a:pPr>
            <a:r>
              <a:rPr lang="en-GB" sz="2500" b="1" dirty="0" smtClean="0"/>
              <a:t>     </a:t>
            </a:r>
            <a:r>
              <a:rPr lang="en-GB" sz="2200" b="1" dirty="0" smtClean="0">
                <a:latin typeface="Calibri" panose="020F0502020204030204" pitchFamily="34" charset="0"/>
              </a:rPr>
              <a:t>THE PROMISED MESSIAH</a:t>
            </a:r>
            <a:endParaRPr lang="en-GB" sz="2200" dirty="0" smtClean="0">
              <a:latin typeface="Calibri" panose="020F0502020204030204" pitchFamily="34" charset="0"/>
            </a:endParaRPr>
          </a:p>
          <a:p>
            <a:pPr eaLnBrk="1" hangingPunct="1">
              <a:lnSpc>
                <a:spcPct val="90000"/>
              </a:lnSpc>
              <a:buFont typeface="Arial" charset="0"/>
              <a:buNone/>
            </a:pPr>
            <a:endParaRPr lang="en-GB" sz="2200" dirty="0" smtClean="0">
              <a:latin typeface="Calibri" panose="020F0502020204030204" pitchFamily="34" charset="0"/>
            </a:endParaRPr>
          </a:p>
          <a:p>
            <a:pPr eaLnBrk="1" hangingPunct="1">
              <a:lnSpc>
                <a:spcPct val="90000"/>
              </a:lnSpc>
              <a:buFont typeface="Arial" charset="0"/>
              <a:buNone/>
            </a:pPr>
            <a:r>
              <a:rPr lang="en-GB" sz="2200" dirty="0" smtClean="0">
                <a:latin typeface="Calibri" panose="020F0502020204030204" pitchFamily="34" charset="0"/>
              </a:rPr>
              <a:t>      </a:t>
            </a:r>
            <a:r>
              <a:rPr lang="en-GB" sz="2200" b="1" dirty="0" smtClean="0">
                <a:latin typeface="Calibri" panose="020F0502020204030204" pitchFamily="34" charset="0"/>
                <a:cs typeface="Aharoni" pitchFamily="2" charset="-79"/>
              </a:rPr>
              <a:t>HAZRAT MIRZA GHULAM AHMAD</a:t>
            </a:r>
            <a:r>
              <a:rPr lang="en-GB" sz="2200" b="1" dirty="0" smtClean="0">
                <a:latin typeface="Calibri" panose="020F0502020204030204" pitchFamily="34" charset="0"/>
              </a:rPr>
              <a:t> </a:t>
            </a:r>
            <a:r>
              <a:rPr lang="en-GB" sz="2000" b="1" dirty="0" smtClean="0">
                <a:latin typeface="Calibri" panose="020F0502020204030204" pitchFamily="34" charset="0"/>
              </a:rPr>
              <a:t>(may peace be on him)</a:t>
            </a:r>
            <a:r>
              <a:rPr lang="en-GB" sz="2000" dirty="0" smtClean="0">
                <a:latin typeface="Calibri" panose="020F0502020204030204" pitchFamily="34" charset="0"/>
              </a:rPr>
              <a:t> </a:t>
            </a:r>
          </a:p>
          <a:p>
            <a:pPr eaLnBrk="1" hangingPunct="1">
              <a:lnSpc>
                <a:spcPct val="90000"/>
              </a:lnSpc>
            </a:pPr>
            <a:endParaRPr lang="en-GB" sz="2000" dirty="0" smtClean="0"/>
          </a:p>
          <a:p>
            <a:pPr eaLnBrk="1" hangingPunct="1">
              <a:lnSpc>
                <a:spcPct val="90000"/>
              </a:lnSpc>
              <a:buFont typeface="Arial" charset="0"/>
              <a:buNone/>
            </a:pPr>
            <a:r>
              <a:rPr lang="en-GB" sz="2000" b="1" dirty="0" smtClean="0"/>
              <a:t>	</a:t>
            </a:r>
            <a:endParaRPr lang="en-GB" sz="2000" dirty="0" smtClean="0"/>
          </a:p>
        </p:txBody>
      </p:sp>
      <p:pic>
        <p:nvPicPr>
          <p:cNvPr id="25604" name="Picture 4" descr="p1">
            <a:hlinkClick r:id="rId2"/>
          </p:cNvPr>
          <p:cNvPicPr>
            <a:picLocks noGrp="1" noChangeAspect="1" noChangeArrowheads="1"/>
          </p:cNvPicPr>
          <p:nvPr>
            <p:ph sz="half" idx="2"/>
          </p:nvPr>
        </p:nvPicPr>
        <p:blipFill>
          <a:blip r:embed="rId3" cstate="print"/>
          <a:srcRect/>
          <a:stretch>
            <a:fillRect/>
          </a:stretch>
        </p:blipFill>
        <p:spPr>
          <a:xfrm>
            <a:off x="4953000" y="1989138"/>
            <a:ext cx="3581400" cy="3802062"/>
          </a:xfrm>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t>
            </a:r>
            <a:endParaRPr lang="en-GB" dirty="0"/>
          </a:p>
        </p:txBody>
      </p:sp>
      <p:sp>
        <p:nvSpPr>
          <p:cNvPr id="3" name="Content Placeholder 2"/>
          <p:cNvSpPr>
            <a:spLocks noGrp="1"/>
          </p:cNvSpPr>
          <p:nvPr>
            <p:ph idx="1"/>
          </p:nvPr>
        </p:nvSpPr>
        <p:spPr/>
        <p:txBody>
          <a:bodyPr/>
          <a:lstStyle/>
          <a:p>
            <a:r>
              <a:rPr lang="en-GB" sz="2400" dirty="0" smtClean="0"/>
              <a:t>Invitation to make an open minded enquiry</a:t>
            </a:r>
          </a:p>
          <a:p>
            <a:endParaRPr lang="en-GB" sz="2400" dirty="0" smtClean="0"/>
          </a:p>
          <a:p>
            <a:r>
              <a:rPr lang="en-GB" sz="2400" dirty="0" smtClean="0"/>
              <a:t>Not like </a:t>
            </a:r>
            <a:r>
              <a:rPr lang="en-GB" sz="2400" dirty="0"/>
              <a:t>Yuri </a:t>
            </a:r>
            <a:r>
              <a:rPr lang="en-GB" sz="2400" dirty="0" smtClean="0"/>
              <a:t>Gagarin, </a:t>
            </a:r>
            <a:r>
              <a:rPr lang="en-GB" sz="2400" dirty="0"/>
              <a:t>the </a:t>
            </a:r>
            <a:r>
              <a:rPr lang="en-GB" sz="2400" dirty="0" smtClean="0"/>
              <a:t>Russian cosmonaut - ‘did not find God in space’</a:t>
            </a:r>
          </a:p>
          <a:p>
            <a:pPr>
              <a:buNone/>
            </a:pPr>
            <a:r>
              <a:rPr lang="en-GB" sz="2400" dirty="0" smtClean="0"/>
              <a:t>	... or Shelley, the English poet – ‘did not find God in underground caves’</a:t>
            </a:r>
          </a:p>
          <a:p>
            <a:endParaRPr lang="en-GB" sz="2400" dirty="0" smtClean="0"/>
          </a:p>
          <a:p>
            <a:r>
              <a:rPr lang="en-GB" sz="2400" b="1" dirty="0" smtClean="0"/>
              <a:t>Enquiry as recommended by the prophets </a:t>
            </a:r>
          </a:p>
          <a:p>
            <a:endParaRPr lang="en-GB" sz="2400" b="1" dirty="0" smtClean="0"/>
          </a:p>
          <a:p>
            <a:endParaRPr lang="en-GB" sz="2400" b="1" dirty="0" smtClean="0"/>
          </a:p>
          <a:p>
            <a:pPr marL="118872" indent="0">
              <a:buNone/>
            </a:pPr>
            <a:r>
              <a:rPr lang="en-GB" sz="2800" b="1" dirty="0">
                <a:solidFill>
                  <a:schemeClr val="accent2">
                    <a:lumMod val="75000"/>
                  </a:schemeClr>
                </a:solidFill>
              </a:rPr>
              <a:t> </a:t>
            </a:r>
            <a:r>
              <a:rPr lang="en-GB" sz="2800" b="1" dirty="0" smtClean="0">
                <a:solidFill>
                  <a:schemeClr val="accent2">
                    <a:lumMod val="75000"/>
                  </a:schemeClr>
                </a:solidFill>
              </a:rPr>
              <a:t>   </a:t>
            </a:r>
            <a:r>
              <a:rPr lang="en-GB" sz="2800" b="1" dirty="0" smtClean="0">
                <a:solidFill>
                  <a:schemeClr val="accent2">
                    <a:lumMod val="75000"/>
                  </a:schemeClr>
                </a:solidFill>
              </a:rPr>
              <a:t>http</a:t>
            </a:r>
            <a:r>
              <a:rPr lang="en-GB" sz="2800" b="1" dirty="0" smtClean="0">
                <a:solidFill>
                  <a:schemeClr val="accent2">
                    <a:lumMod val="75000"/>
                  </a:schemeClr>
                </a:solidFill>
              </a:rPr>
              <a:t>://www.alislam.org/allah/Search-for-God.pdf</a:t>
            </a:r>
            <a:endParaRPr lang="en-GB" sz="2800" b="1" dirty="0">
              <a:solidFill>
                <a:schemeClr val="accent2">
                  <a:lumMod val="75000"/>
                </a:schemeClr>
              </a:solidFill>
            </a:endParaRPr>
          </a:p>
        </p:txBody>
      </p:sp>
    </p:spTree>
  </p:cSld>
  <p:clrMapOvr>
    <a:masterClrMapping/>
  </p:clrMapOvr>
  <p:transition spd="med">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Atheism in UK population</a:t>
            </a:r>
            <a:endParaRPr lang="en-GB" dirty="0"/>
          </a:p>
        </p:txBody>
      </p:sp>
      <p:sp>
        <p:nvSpPr>
          <p:cNvPr id="3" name="Content Placeholder 2"/>
          <p:cNvSpPr>
            <a:spLocks noGrp="1"/>
          </p:cNvSpPr>
          <p:nvPr>
            <p:ph idx="1"/>
          </p:nvPr>
        </p:nvSpPr>
        <p:spPr>
          <a:xfrm>
            <a:off x="457200" y="1775191"/>
            <a:ext cx="8229600" cy="4549409"/>
          </a:xfrm>
        </p:spPr>
        <p:txBody>
          <a:bodyPr>
            <a:normAutofit fontScale="92500" lnSpcReduction="20000"/>
          </a:bodyPr>
          <a:lstStyle/>
          <a:p>
            <a:r>
              <a:rPr lang="en-GB" dirty="0" smtClean="0"/>
              <a:t>No religion</a:t>
            </a:r>
          </a:p>
          <a:p>
            <a:pPr>
              <a:buNone/>
            </a:pPr>
            <a:r>
              <a:rPr lang="en-GB" dirty="0" smtClean="0"/>
              <a:t>	15% (2001) – 25% (2011)</a:t>
            </a:r>
          </a:p>
          <a:p>
            <a:pPr>
              <a:buNone/>
            </a:pPr>
            <a:endParaRPr lang="en-GB" dirty="0" smtClean="0"/>
          </a:p>
          <a:p>
            <a:r>
              <a:rPr lang="en-GB" dirty="0" smtClean="0"/>
              <a:t>Christian faith</a:t>
            </a:r>
          </a:p>
          <a:p>
            <a:pPr>
              <a:buNone/>
            </a:pPr>
            <a:r>
              <a:rPr lang="en-GB" dirty="0" smtClean="0"/>
              <a:t>	72% (2001) – 59% (2011)</a:t>
            </a:r>
          </a:p>
          <a:p>
            <a:endParaRPr lang="en-GB" dirty="0" smtClean="0"/>
          </a:p>
          <a:p>
            <a:r>
              <a:rPr lang="en-GB" dirty="0" smtClean="0"/>
              <a:t>Practicing Christians</a:t>
            </a:r>
          </a:p>
          <a:p>
            <a:pPr>
              <a:buNone/>
            </a:pPr>
            <a:r>
              <a:rPr lang="en-GB" dirty="0" smtClean="0"/>
              <a:t>	65% (2001) – 45% (2011)</a:t>
            </a:r>
          </a:p>
          <a:p>
            <a:endParaRPr lang="en-GB" dirty="0" smtClean="0"/>
          </a:p>
          <a:p>
            <a:r>
              <a:rPr lang="en-GB" dirty="0" smtClean="0"/>
              <a:t>Muslims 5%, others 4% (2011</a:t>
            </a:r>
            <a:r>
              <a:rPr lang="en-GB" dirty="0" smtClean="0"/>
              <a:t>)</a:t>
            </a:r>
          </a:p>
          <a:p>
            <a:endParaRPr lang="en-GB" sz="1900" dirty="0"/>
          </a:p>
          <a:p>
            <a:pPr marL="118872" indent="0">
              <a:buNone/>
            </a:pPr>
            <a:endParaRPr lang="en-GB" sz="1900" dirty="0" smtClean="0"/>
          </a:p>
          <a:p>
            <a:pPr marL="118872" indent="0">
              <a:buNone/>
            </a:pPr>
            <a:r>
              <a:rPr lang="en-GB" sz="1900" dirty="0" smtClean="0"/>
              <a:t>Ref - </a:t>
            </a:r>
            <a:r>
              <a:rPr lang="en-GB" sz="1900" dirty="0" smtClean="0"/>
              <a:t>Office of National Statistics, UK, 2011</a:t>
            </a:r>
            <a:endParaRPr lang="en-GB" sz="1700" dirty="0" smtClean="0"/>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98576"/>
          </a:xfrm>
        </p:spPr>
        <p:txBody>
          <a:bodyPr>
            <a:normAutofit fontScale="90000"/>
          </a:bodyPr>
          <a:lstStyle/>
          <a:p>
            <a:r>
              <a:rPr lang="en-GB" dirty="0" smtClean="0"/>
              <a:t>To conceptualise a creator of the universe</a:t>
            </a:r>
            <a:br>
              <a:rPr lang="en-GB" dirty="0" smtClean="0"/>
            </a:br>
            <a:endParaRPr lang="en-GB" dirty="0"/>
          </a:p>
        </p:txBody>
      </p:sp>
      <p:sp>
        <p:nvSpPr>
          <p:cNvPr id="3" name="Content Placeholder 2"/>
          <p:cNvSpPr>
            <a:spLocks noGrp="1"/>
          </p:cNvSpPr>
          <p:nvPr>
            <p:ph idx="1"/>
          </p:nvPr>
        </p:nvSpPr>
        <p:spPr/>
        <p:txBody>
          <a:bodyPr>
            <a:normAutofit/>
          </a:bodyPr>
          <a:lstStyle/>
          <a:p>
            <a:endParaRPr lang="en-GB" dirty="0" smtClean="0"/>
          </a:p>
          <a:p>
            <a:pPr>
              <a:buNone/>
            </a:pPr>
            <a:r>
              <a:rPr lang="en-GB" dirty="0" smtClean="0"/>
              <a:t>	Simple - ?</a:t>
            </a:r>
          </a:p>
          <a:p>
            <a:pPr>
              <a:buNone/>
            </a:pPr>
            <a:r>
              <a:rPr lang="en-GB" dirty="0" smtClean="0"/>
              <a:t>	</a:t>
            </a:r>
            <a:r>
              <a:rPr lang="en-GB" sz="2000" dirty="0" smtClean="0"/>
              <a:t>All what we see in the creation must have come from a source. All this functions well and in accordance with some laws.</a:t>
            </a:r>
            <a:endParaRPr lang="en-GB" dirty="0" smtClean="0"/>
          </a:p>
          <a:p>
            <a:pPr>
              <a:buNone/>
            </a:pPr>
            <a:r>
              <a:rPr lang="en-GB" dirty="0" smtClean="0"/>
              <a:t>	</a:t>
            </a:r>
          </a:p>
          <a:p>
            <a:pPr>
              <a:buNone/>
            </a:pPr>
            <a:r>
              <a:rPr lang="en-GB" dirty="0" smtClean="0"/>
              <a:t>	Hard - ?</a:t>
            </a:r>
          </a:p>
          <a:p>
            <a:pPr>
              <a:buNone/>
            </a:pPr>
            <a:r>
              <a:rPr lang="en-GB" sz="2000" dirty="0" smtClean="0"/>
              <a:t>	Where did the Creator come from? How did all this begin? How can we relate to this Being?</a:t>
            </a:r>
          </a:p>
          <a:p>
            <a:endParaRPr lang="en-GB"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Believing needs self discipline</a:t>
            </a:r>
            <a:endParaRPr lang="en-GB" dirty="0"/>
          </a:p>
        </p:txBody>
      </p:sp>
      <p:sp>
        <p:nvSpPr>
          <p:cNvPr id="3" name="Content Placeholder 2"/>
          <p:cNvSpPr>
            <a:spLocks noGrp="1"/>
          </p:cNvSpPr>
          <p:nvPr>
            <p:ph idx="1"/>
          </p:nvPr>
        </p:nvSpPr>
        <p:spPr/>
        <p:txBody>
          <a:bodyPr>
            <a:normAutofit fontScale="92500"/>
          </a:bodyPr>
          <a:lstStyle/>
          <a:p>
            <a:r>
              <a:rPr lang="en-GB" sz="2400" dirty="0" smtClean="0"/>
              <a:t>Fact of nature - no discipline , no growth</a:t>
            </a:r>
          </a:p>
          <a:p>
            <a:endParaRPr lang="en-GB" sz="2400" dirty="0" smtClean="0"/>
          </a:p>
          <a:p>
            <a:r>
              <a:rPr lang="en-GB" sz="2400" dirty="0" smtClean="0"/>
              <a:t>Equally true for moral-spiritual spectrum</a:t>
            </a:r>
          </a:p>
          <a:p>
            <a:endParaRPr lang="en-GB" sz="2400" dirty="0" smtClean="0"/>
          </a:p>
          <a:p>
            <a:r>
              <a:rPr lang="en-GB" sz="2400" dirty="0" smtClean="0"/>
              <a:t>Specially when used to life with self interest</a:t>
            </a:r>
          </a:p>
          <a:p>
            <a:endParaRPr lang="en-GB" sz="2400" dirty="0" smtClean="0"/>
          </a:p>
          <a:p>
            <a:r>
              <a:rPr lang="en-GB" sz="2400" dirty="0" smtClean="0"/>
              <a:t>Belief in God incorporates acceptance of authority of God, Who then guides us how to live our lives </a:t>
            </a:r>
          </a:p>
          <a:p>
            <a:endParaRPr lang="en-GB" sz="2400" dirty="0" smtClean="0"/>
          </a:p>
          <a:p>
            <a:r>
              <a:rPr lang="en-GB" sz="2400" dirty="0" smtClean="0"/>
              <a:t>Short term gains need to be given up for the sake of more substantial benefits to one-self and society – not easy for most</a:t>
            </a:r>
          </a:p>
          <a:p>
            <a:endParaRPr lang="en-GB" sz="2400" dirty="0" smtClean="0"/>
          </a:p>
          <a:p>
            <a:r>
              <a:rPr lang="en-GB" sz="2800" b="1" dirty="0" smtClean="0"/>
              <a:t>Hard work – ‘rather </a:t>
            </a:r>
            <a:r>
              <a:rPr lang="en-GB" sz="2800" b="1" i="1" dirty="0" smtClean="0"/>
              <a:t>not</a:t>
            </a:r>
            <a:r>
              <a:rPr lang="en-GB" sz="2800" b="1" dirty="0" smtClean="0"/>
              <a:t> believe’</a:t>
            </a:r>
          </a:p>
          <a:p>
            <a:endParaRPr lang="en-GB" sz="2400" dirty="0"/>
          </a:p>
        </p:txBody>
      </p:sp>
    </p:spTree>
  </p:cSld>
  <p:clrMapOvr>
    <a:masterClrMapping/>
  </p:clrMapOvr>
  <p:transition spd="med">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Evidence for existence of God</a:t>
            </a:r>
            <a:endParaRPr lang="en-GB" dirty="0"/>
          </a:p>
        </p:txBody>
      </p:sp>
      <p:sp>
        <p:nvSpPr>
          <p:cNvPr id="3" name="Content Placeholder 2"/>
          <p:cNvSpPr>
            <a:spLocks noGrp="1"/>
          </p:cNvSpPr>
          <p:nvPr>
            <p:ph idx="1"/>
          </p:nvPr>
        </p:nvSpPr>
        <p:spPr>
          <a:xfrm>
            <a:off x="457200" y="1775191"/>
            <a:ext cx="8229600" cy="3711209"/>
          </a:xfrm>
        </p:spPr>
        <p:txBody>
          <a:bodyPr>
            <a:normAutofit lnSpcReduction="10000"/>
          </a:bodyPr>
          <a:lstStyle/>
          <a:p>
            <a:pPr>
              <a:buNone/>
            </a:pPr>
            <a:r>
              <a:rPr lang="en-GB" sz="2400" dirty="0" smtClean="0"/>
              <a:t>Evidence consists of:</a:t>
            </a:r>
          </a:p>
          <a:p>
            <a:pPr>
              <a:buNone/>
            </a:pPr>
            <a:endParaRPr lang="en-GB" sz="2400" dirty="0" smtClean="0"/>
          </a:p>
          <a:p>
            <a:r>
              <a:rPr lang="en-GB" sz="2400" dirty="0" smtClean="0"/>
              <a:t>Psychological factors</a:t>
            </a:r>
          </a:p>
          <a:p>
            <a:r>
              <a:rPr lang="en-GB" sz="2400" dirty="0" smtClean="0"/>
              <a:t>Observation of the creation</a:t>
            </a:r>
          </a:p>
          <a:p>
            <a:r>
              <a:rPr lang="en-GB" sz="2400" dirty="0" smtClean="0"/>
              <a:t>Rational deductions</a:t>
            </a:r>
          </a:p>
          <a:p>
            <a:r>
              <a:rPr lang="en-GB" sz="2400" dirty="0" smtClean="0"/>
              <a:t>At a humanistic level with social observations</a:t>
            </a:r>
          </a:p>
          <a:p>
            <a:r>
              <a:rPr lang="en-GB" sz="2400" dirty="0" smtClean="0"/>
              <a:t>Experience of individuals</a:t>
            </a:r>
          </a:p>
          <a:p>
            <a:r>
              <a:rPr lang="en-GB" sz="2400" dirty="0" smtClean="0"/>
              <a:t>What the ‘messengers’ claim</a:t>
            </a:r>
          </a:p>
          <a:p>
            <a:r>
              <a:rPr lang="en-GB" sz="2400" dirty="0" smtClean="0"/>
              <a:t>What the scriptures claim </a:t>
            </a:r>
          </a:p>
          <a:p>
            <a:r>
              <a:rPr lang="en-GB" sz="2400" dirty="0" smtClean="0"/>
              <a:t>Historical evidence</a:t>
            </a:r>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1. A universal quest for God exists</a:t>
            </a:r>
            <a:endParaRPr lang="en-GB" dirty="0"/>
          </a:p>
        </p:txBody>
      </p:sp>
      <p:sp>
        <p:nvSpPr>
          <p:cNvPr id="3" name="Content Placeholder 2"/>
          <p:cNvSpPr>
            <a:spLocks noGrp="1"/>
          </p:cNvSpPr>
          <p:nvPr>
            <p:ph idx="1"/>
          </p:nvPr>
        </p:nvSpPr>
        <p:spPr/>
        <p:txBody>
          <a:bodyPr>
            <a:normAutofit fontScale="92500"/>
          </a:bodyPr>
          <a:lstStyle/>
          <a:p>
            <a:r>
              <a:rPr lang="en-GB" sz="2400" dirty="0" smtClean="0"/>
              <a:t>Throughout human history – including now</a:t>
            </a:r>
          </a:p>
          <a:p>
            <a:endParaRPr lang="en-GB" sz="2400" dirty="0" smtClean="0"/>
          </a:p>
          <a:p>
            <a:r>
              <a:rPr lang="en-GB" sz="2400" dirty="0" smtClean="0"/>
              <a:t>Existed </a:t>
            </a:r>
            <a:r>
              <a:rPr lang="en-GB" sz="2400" i="1" dirty="0" smtClean="0"/>
              <a:t>independently</a:t>
            </a:r>
            <a:r>
              <a:rPr lang="en-GB" sz="2400" dirty="0" smtClean="0"/>
              <a:t> in all societies </a:t>
            </a:r>
          </a:p>
          <a:p>
            <a:endParaRPr lang="en-GB" sz="2400" dirty="0" smtClean="0"/>
          </a:p>
          <a:p>
            <a:r>
              <a:rPr lang="en-GB" sz="2400" dirty="0" smtClean="0"/>
              <a:t>Is this just curiosity or inherent to our make-up?</a:t>
            </a:r>
          </a:p>
          <a:p>
            <a:endParaRPr lang="en-GB" sz="2400" dirty="0" smtClean="0"/>
          </a:p>
          <a:p>
            <a:r>
              <a:rPr lang="en-GB" sz="2800" b="1" dirty="0" smtClean="0"/>
              <a:t>Approx ¾ of world population believe </a:t>
            </a:r>
          </a:p>
          <a:p>
            <a:pPr>
              <a:buNone/>
            </a:pPr>
            <a:r>
              <a:rPr lang="en-GB" sz="2400" dirty="0" smtClean="0"/>
              <a:t>	</a:t>
            </a:r>
            <a:r>
              <a:rPr lang="en-GB" sz="2400" dirty="0" smtClean="0"/>
              <a:t>7.5b </a:t>
            </a:r>
            <a:r>
              <a:rPr lang="en-GB" sz="2400" dirty="0" smtClean="0"/>
              <a:t>– </a:t>
            </a:r>
            <a:r>
              <a:rPr lang="en-GB" sz="2400" dirty="0" smtClean="0"/>
              <a:t>2.5b </a:t>
            </a:r>
            <a:r>
              <a:rPr lang="en-GB" sz="2400" dirty="0" smtClean="0"/>
              <a:t>Christians, 2b Muslims, </a:t>
            </a:r>
            <a:r>
              <a:rPr lang="en-GB" sz="2400" dirty="0" smtClean="0"/>
              <a:t>1.2b Hindus, </a:t>
            </a:r>
          </a:p>
          <a:p>
            <a:pPr>
              <a:buNone/>
            </a:pPr>
            <a:r>
              <a:rPr lang="en-GB" sz="2400" dirty="0"/>
              <a:t>	</a:t>
            </a:r>
            <a:r>
              <a:rPr lang="en-GB" sz="2400" dirty="0" smtClean="0"/>
              <a:t>0.6b Buddhists, others [including 15m </a:t>
            </a:r>
            <a:r>
              <a:rPr lang="en-GB" sz="2400" dirty="0" smtClean="0"/>
              <a:t>Jews</a:t>
            </a:r>
            <a:r>
              <a:rPr lang="en-GB" sz="2400" dirty="0" smtClean="0"/>
              <a:t>]</a:t>
            </a:r>
          </a:p>
          <a:p>
            <a:pPr lvl="0">
              <a:buNone/>
            </a:pPr>
            <a:r>
              <a:rPr lang="en-GB" sz="2400" dirty="0"/>
              <a:t>	</a:t>
            </a:r>
            <a:r>
              <a:rPr lang="en-GB" sz="1700" dirty="0"/>
              <a:t>Pew Religious Centre’s Forum on Religion and Public Life, Global Religious Landscape, 2012</a:t>
            </a:r>
            <a:endParaRPr lang="en-GB" sz="2400" dirty="0"/>
          </a:p>
          <a:p>
            <a:pPr>
              <a:buNone/>
            </a:pPr>
            <a:endParaRPr lang="en-GB" sz="2400" dirty="0" smtClean="0"/>
          </a:p>
          <a:p>
            <a:r>
              <a:rPr lang="en-GB" sz="2400" b="1" dirty="0" smtClean="0"/>
              <a:t>Onus </a:t>
            </a:r>
            <a:r>
              <a:rPr lang="en-GB" sz="2400" b="1" dirty="0" smtClean="0"/>
              <a:t>of proof on the non-believer </a:t>
            </a:r>
            <a:r>
              <a:rPr lang="en-GB" sz="2400" b="1" i="1" dirty="0" smtClean="0"/>
              <a:t>also</a:t>
            </a:r>
            <a:r>
              <a:rPr lang="en-GB" sz="2400" b="1" dirty="0" smtClean="0"/>
              <a:t>. </a:t>
            </a:r>
          </a:p>
          <a:p>
            <a:r>
              <a:rPr lang="en-GB" sz="2400" b="1" dirty="0" smtClean="0"/>
              <a:t>Absence of proof is not proof of absence.</a:t>
            </a:r>
            <a:endParaRPr lang="en-GB" sz="24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ox(in)">
                                      <p:cBhvr>
                                        <p:cTn id="22" dur="500"/>
                                        <p:tgtEl>
                                          <p:spTgt spid="3">
                                            <p:txEl>
                                              <p:pRg st="6" end="6"/>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ox(in)">
                                      <p:cBhvr>
                                        <p:cTn id="25" dur="500"/>
                                        <p:tgtEl>
                                          <p:spTgt spid="3">
                                            <p:txEl>
                                              <p:pRg st="7" end="7"/>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ox(in)">
                                      <p:cBhvr>
                                        <p:cTn id="28" dur="500"/>
                                        <p:tgtEl>
                                          <p:spTgt spid="3">
                                            <p:txEl>
                                              <p:pRg st="8" end="8"/>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ox(in)">
                                      <p:cBhvr>
                                        <p:cTn id="31" dur="500"/>
                                        <p:tgtEl>
                                          <p:spTgt spid="3">
                                            <p:txEl>
                                              <p:pRg st="9" end="9"/>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animEffect transition="in" filter="diamond(in)">
                                      <p:cBhvr>
                                        <p:cTn id="36" dur="2000"/>
                                        <p:tgtEl>
                                          <p:spTgt spid="3">
                                            <p:txEl>
                                              <p:pRg st="11" end="1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animEffect transition="in" filter="diamond(in)">
                                      <p:cBhvr>
                                        <p:cTn id="41"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Our conscience</a:t>
            </a:r>
            <a:endParaRPr lang="en-GB" dirty="0"/>
          </a:p>
        </p:txBody>
      </p:sp>
      <p:sp>
        <p:nvSpPr>
          <p:cNvPr id="3" name="Content Placeholder 2"/>
          <p:cNvSpPr>
            <a:spLocks noGrp="1"/>
          </p:cNvSpPr>
          <p:nvPr>
            <p:ph idx="1"/>
          </p:nvPr>
        </p:nvSpPr>
        <p:spPr>
          <a:xfrm>
            <a:off x="457200" y="1775191"/>
            <a:ext cx="8229600" cy="3863609"/>
          </a:xfrm>
        </p:spPr>
        <p:txBody>
          <a:bodyPr>
            <a:normAutofit fontScale="85000" lnSpcReduction="20000"/>
          </a:bodyPr>
          <a:lstStyle/>
          <a:p>
            <a:r>
              <a:rPr lang="en-GB" dirty="0" smtClean="0"/>
              <a:t>Our inner self</a:t>
            </a:r>
          </a:p>
          <a:p>
            <a:r>
              <a:rPr lang="en-GB" dirty="0" smtClean="0"/>
              <a:t>Our mind</a:t>
            </a:r>
          </a:p>
          <a:p>
            <a:r>
              <a:rPr lang="en-GB" dirty="0" smtClean="0"/>
              <a:t>Our heart</a:t>
            </a:r>
          </a:p>
          <a:p>
            <a:endParaRPr lang="en-GB" dirty="0" smtClean="0"/>
          </a:p>
          <a:p>
            <a:r>
              <a:rPr lang="en-GB" dirty="0" smtClean="0"/>
              <a:t>We feel better with the good</a:t>
            </a:r>
          </a:p>
          <a:p>
            <a:r>
              <a:rPr lang="en-GB" dirty="0" smtClean="0"/>
              <a:t>We feel bad with evil</a:t>
            </a:r>
          </a:p>
          <a:p>
            <a:endParaRPr lang="en-GB" dirty="0" smtClean="0"/>
          </a:p>
          <a:p>
            <a:r>
              <a:rPr lang="en-GB" sz="3600" b="1" i="1" dirty="0" smtClean="0"/>
              <a:t>Evidence</a:t>
            </a:r>
            <a:r>
              <a:rPr lang="en-GB" sz="3600" b="1" dirty="0" smtClean="0"/>
              <a:t> is inherent in our creation</a:t>
            </a:r>
          </a:p>
          <a:p>
            <a:endParaRPr lang="en-GB" sz="3600" b="1" dirty="0" smtClean="0"/>
          </a:p>
          <a:p>
            <a:pPr>
              <a:buNone/>
            </a:pPr>
            <a:r>
              <a:rPr lang="en-GB" dirty="0" smtClean="0"/>
              <a:t>	Godliness – the term for goodness in a person! </a:t>
            </a:r>
          </a:p>
          <a:p>
            <a:pPr>
              <a:buNone/>
            </a:pPr>
            <a:r>
              <a:rPr lang="en-GB" dirty="0" smtClean="0"/>
              <a:t>	An atheist doing ‘good’ is acting on the ‘God’ in him</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1260</TotalTime>
  <Words>1563</Words>
  <Application>Microsoft Office PowerPoint</Application>
  <PresentationFormat>On-screen Show (4:3)</PresentationFormat>
  <Paragraphs>392</Paragraphs>
  <Slides>32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Aharoni</vt:lpstr>
      <vt:lpstr>Arial</vt:lpstr>
      <vt:lpstr>Calibri</vt:lpstr>
      <vt:lpstr>Corbel</vt:lpstr>
      <vt:lpstr>Wingdings</vt:lpstr>
      <vt:lpstr>Wingdings 2</vt:lpstr>
      <vt:lpstr>Wingdings 3</vt:lpstr>
      <vt:lpstr>Module</vt:lpstr>
      <vt:lpstr>Search for God   Dr Shakeel Ahmad, UK </vt:lpstr>
      <vt:lpstr>A Search</vt:lpstr>
      <vt:lpstr>Helping your needy brother</vt:lpstr>
      <vt:lpstr>Atheism in UK population</vt:lpstr>
      <vt:lpstr>To conceptualise a creator of the universe </vt:lpstr>
      <vt:lpstr>Believing needs self discipline</vt:lpstr>
      <vt:lpstr>Evidence for existence of God</vt:lpstr>
      <vt:lpstr>1. A universal quest for God exists</vt:lpstr>
      <vt:lpstr>2. Our conscience</vt:lpstr>
      <vt:lpstr>3. Out of sight, is not out of mind</vt:lpstr>
      <vt:lpstr>4. Ultimate source of all creation </vt:lpstr>
      <vt:lpstr>5. Unique nature of the source of creation </vt:lpstr>
      <vt:lpstr>6. Intelligent design</vt:lpstr>
      <vt:lpstr>7a. Creation of Consciousness  </vt:lpstr>
      <vt:lpstr>7b. Creation of consciousness</vt:lpstr>
      <vt:lpstr>8a. Evolution of life</vt:lpstr>
      <vt:lpstr>8b. Evolution of life</vt:lpstr>
      <vt:lpstr>Science and religion</vt:lpstr>
      <vt:lpstr>Empirical Evidence  vs  Trust and Probabilities</vt:lpstr>
      <vt:lpstr>9. Testimony of the most truthful </vt:lpstr>
      <vt:lpstr>10. Life account of prophets</vt:lpstr>
      <vt:lpstr>11. Wisdom of Divine guidance</vt:lpstr>
      <vt:lpstr>12. Source of hidden knowledge</vt:lpstr>
      <vt:lpstr>Quran Ch 13, v 17</vt:lpstr>
      <vt:lpstr>13a. Instruments to recognise God</vt:lpstr>
      <vt:lpstr>13b. Experiencing God            - leaves no doubt</vt:lpstr>
      <vt:lpstr>Prayer exercise</vt:lpstr>
      <vt:lpstr>14. Cycle of belief and disbelief</vt:lpstr>
      <vt:lpstr> The illusion of ‘The God Delusion’ Richard Dawkins, The God Delusion, 2006 </vt:lpstr>
      <vt:lpstr>The Godless void</vt:lpstr>
      <vt:lpstr>Understanding of the Truth is only possible through  Allah’s appointed people</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Existence of God  Dr Shakeel Ahmad </dc:title>
  <dc:creator>shakeel</dc:creator>
  <cp:lastModifiedBy>shakeel ahmad</cp:lastModifiedBy>
  <cp:revision>59</cp:revision>
  <dcterms:created xsi:type="dcterms:W3CDTF">2006-08-16T00:00:00Z</dcterms:created>
  <dcterms:modified xsi:type="dcterms:W3CDTF">2015-12-26T21:08:25Z</dcterms:modified>
</cp:coreProperties>
</file>