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notesMasterIdLst>
    <p:notesMasterId r:id="rId32"/>
  </p:notesMasterIdLst>
  <p:handoutMasterIdLst>
    <p:handoutMasterId r:id="rId33"/>
  </p:handoutMasterIdLst>
  <p:sldIdLst>
    <p:sldId id="342" r:id="rId2"/>
    <p:sldId id="301" r:id="rId3"/>
    <p:sldId id="413" r:id="rId4"/>
    <p:sldId id="417" r:id="rId5"/>
    <p:sldId id="418" r:id="rId6"/>
    <p:sldId id="419" r:id="rId7"/>
    <p:sldId id="420" r:id="rId8"/>
    <p:sldId id="421" r:id="rId9"/>
    <p:sldId id="408" r:id="rId10"/>
    <p:sldId id="422" r:id="rId11"/>
    <p:sldId id="423" r:id="rId12"/>
    <p:sldId id="424" r:id="rId13"/>
    <p:sldId id="425" r:id="rId14"/>
    <p:sldId id="427" r:id="rId15"/>
    <p:sldId id="438" r:id="rId16"/>
    <p:sldId id="426" r:id="rId17"/>
    <p:sldId id="446" r:id="rId18"/>
    <p:sldId id="439" r:id="rId19"/>
    <p:sldId id="440" r:id="rId20"/>
    <p:sldId id="441" r:id="rId21"/>
    <p:sldId id="447" r:id="rId22"/>
    <p:sldId id="443" r:id="rId23"/>
    <p:sldId id="442" r:id="rId24"/>
    <p:sldId id="414" r:id="rId25"/>
    <p:sldId id="448" r:id="rId26"/>
    <p:sldId id="428" r:id="rId27"/>
    <p:sldId id="444" r:id="rId28"/>
    <p:sldId id="450" r:id="rId29"/>
    <p:sldId id="449" r:id="rId30"/>
    <p:sldId id="364" r:id="rId31"/>
  </p:sldIdLst>
  <p:sldSz cx="12188825" cy="6858000"/>
  <p:notesSz cx="6858000" cy="9296400"/>
  <p:custDataLst>
    <p:tags r:id="rId3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3744">
          <p15:clr>
            <a:srgbClr val="A4A3A4"/>
          </p15:clr>
        </p15:guide>
        <p15:guide id="3" orient="horz" pos="960">
          <p15:clr>
            <a:srgbClr val="A4A3A4"/>
          </p15:clr>
        </p15:guide>
        <p15:guide id="4" orient="horz" pos="1248">
          <p15:clr>
            <a:srgbClr val="A4A3A4"/>
          </p15:clr>
        </p15:guide>
        <p15:guide id="5" pos="3839">
          <p15:clr>
            <a:srgbClr val="A4A3A4"/>
          </p15:clr>
        </p15:guide>
        <p15:guide id="6" pos="7343">
          <p15:clr>
            <a:srgbClr val="A4A3A4"/>
          </p15:clr>
        </p15:guide>
        <p15:guide id="7" pos="335">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guide id="3" orient="horz" pos="2928">
          <p15:clr>
            <a:srgbClr val="A4A3A4"/>
          </p15:clr>
        </p15:guide>
        <p15:guide id="4"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irthankar Lahiri" initials="TL" lastIdx="3" clrIdx="0"/>
  <p:cmAuthor id="1" name="andrew witkowski" initials="AW" lastIdx="4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3333CC"/>
    <a:srgbClr val="0070C0"/>
    <a:srgbClr val="003054"/>
    <a:srgbClr val="7E0000"/>
    <a:srgbClr val="1E0684"/>
    <a:srgbClr val="A3CAFF"/>
    <a:srgbClr val="004DB4"/>
    <a:srgbClr val="080808"/>
    <a:srgbClr val="CDE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FD0F851-EC5A-4D38-B0AD-8093EC10F338}">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89" autoAdjust="0"/>
    <p:restoredTop sz="86830" autoAdjust="0"/>
  </p:normalViewPr>
  <p:slideViewPr>
    <p:cSldViewPr snapToGrid="0">
      <p:cViewPr varScale="1">
        <p:scale>
          <a:sx n="97" d="100"/>
          <a:sy n="97" d="100"/>
        </p:scale>
        <p:origin x="1112" y="192"/>
      </p:cViewPr>
      <p:guideLst>
        <p:guide orient="horz" pos="2160"/>
        <p:guide orient="horz" pos="3744"/>
        <p:guide orient="horz" pos="960"/>
        <p:guide orient="horz" pos="1248"/>
        <p:guide pos="3839"/>
        <p:guide pos="7343"/>
        <p:guide pos="335"/>
      </p:guideLst>
    </p:cSldViewPr>
  </p:slideViewPr>
  <p:outlineViewPr>
    <p:cViewPr>
      <p:scale>
        <a:sx n="33" d="100"/>
        <a:sy n="33" d="100"/>
      </p:scale>
      <p:origin x="0" y="19746"/>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78" d="100"/>
          <a:sy n="78" d="100"/>
        </p:scale>
        <p:origin x="-2370" y="-90"/>
      </p:cViewPr>
      <p:guideLst>
        <p:guide orient="horz" pos="3024"/>
        <p:guide pos="2304"/>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2302" tIns="46151" rIns="92302" bIns="46151" rtlCol="0"/>
          <a:lstStyle>
            <a:lvl1pPr algn="l">
              <a:defRPr sz="1200"/>
            </a:lvl1pPr>
          </a:lstStyle>
          <a:p>
            <a:endParaRPr dirty="0"/>
          </a:p>
        </p:txBody>
      </p:sp>
      <p:sp>
        <p:nvSpPr>
          <p:cNvPr id="3" name="Date Placeholder 2"/>
          <p:cNvSpPr>
            <a:spLocks noGrp="1"/>
          </p:cNvSpPr>
          <p:nvPr>
            <p:ph type="dt" sz="quarter" idx="1"/>
          </p:nvPr>
        </p:nvSpPr>
        <p:spPr>
          <a:xfrm>
            <a:off x="3884613" y="0"/>
            <a:ext cx="2971800" cy="464820"/>
          </a:xfrm>
          <a:prstGeom prst="rect">
            <a:avLst/>
          </a:prstGeom>
        </p:spPr>
        <p:txBody>
          <a:bodyPr vert="horz" lIns="92302" tIns="46151" rIns="92302" bIns="46151" rtlCol="0"/>
          <a:lstStyle>
            <a:lvl1pPr algn="r">
              <a:defRPr sz="1200"/>
            </a:lvl1pPr>
          </a:lstStyle>
          <a:p>
            <a:fld id="{1E821AA6-70BE-4FDE-A8DC-DB381A688FD8}" type="datetimeFigureOut">
              <a:rPr lang="en-US"/>
              <a:pPr/>
              <a:t>6/28/21</a:t>
            </a:fld>
            <a:endParaRPr dirty="0"/>
          </a:p>
        </p:txBody>
      </p:sp>
      <p:sp>
        <p:nvSpPr>
          <p:cNvPr id="4" name="Footer Placeholder 3"/>
          <p:cNvSpPr>
            <a:spLocks noGrp="1"/>
          </p:cNvSpPr>
          <p:nvPr>
            <p:ph type="ftr" sz="quarter" idx="2"/>
          </p:nvPr>
        </p:nvSpPr>
        <p:spPr>
          <a:xfrm>
            <a:off x="0" y="8829967"/>
            <a:ext cx="2971800" cy="464820"/>
          </a:xfrm>
          <a:prstGeom prst="rect">
            <a:avLst/>
          </a:prstGeom>
        </p:spPr>
        <p:txBody>
          <a:bodyPr vert="horz" lIns="92302" tIns="46151" rIns="92302" bIns="46151" rtlCol="0" anchor="b"/>
          <a:lstStyle>
            <a:lvl1pPr algn="l">
              <a:defRPr sz="1200"/>
            </a:lvl1pPr>
          </a:lstStyle>
          <a:p>
            <a:endParaRPr dirty="0"/>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2302" tIns="46151" rIns="92302" bIns="46151" rtlCol="0" anchor="b"/>
          <a:lstStyle>
            <a:lvl1pPr algn="r">
              <a:defRPr sz="1200"/>
            </a:lvl1pPr>
          </a:lstStyle>
          <a:p>
            <a:fld id="{197E47EA-D299-42CE-88BF-4E1035596DA5}" type="slidenum">
              <a:rPr/>
              <a:pPr/>
              <a:t>‹#›</a:t>
            </a:fld>
            <a:endParaRPr dirty="0"/>
          </a:p>
        </p:txBody>
      </p:sp>
    </p:spTree>
    <p:extLst>
      <p:ext uri="{BB962C8B-B14F-4D97-AF65-F5344CB8AC3E}">
        <p14:creationId xmlns:p14="http://schemas.microsoft.com/office/powerpoint/2010/main" val="19668118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42900" y="387350"/>
            <a:ext cx="4649788" cy="2616200"/>
          </a:xfrm>
          <a:prstGeom prst="rect">
            <a:avLst/>
          </a:prstGeom>
          <a:noFill/>
          <a:ln w="12700">
            <a:solidFill>
              <a:prstClr val="black"/>
            </a:solidFill>
          </a:ln>
        </p:spPr>
        <p:txBody>
          <a:bodyPr vert="horz" lIns="92302" tIns="46151" rIns="92302" bIns="46151" rtlCol="0" anchor="ctr"/>
          <a:lstStyle/>
          <a:p>
            <a:endParaRPr dirty="0"/>
          </a:p>
        </p:txBody>
      </p:sp>
      <p:sp>
        <p:nvSpPr>
          <p:cNvPr id="5" name="Notes Placeholder 4"/>
          <p:cNvSpPr>
            <a:spLocks noGrp="1"/>
          </p:cNvSpPr>
          <p:nvPr>
            <p:ph type="body" sz="quarter" idx="3"/>
          </p:nvPr>
        </p:nvSpPr>
        <p:spPr>
          <a:xfrm>
            <a:off x="381000" y="3176270"/>
            <a:ext cx="6096000" cy="5422900"/>
          </a:xfrm>
          <a:prstGeom prst="rect">
            <a:avLst/>
          </a:prstGeom>
        </p:spPr>
        <p:txBody>
          <a:bodyPr vert="horz" lIns="0" tIns="0" rIns="0" bIns="92302" rtlCol="0">
            <a:normAutofit/>
          </a:bodyPr>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381000" y="8754110"/>
            <a:ext cx="4648200" cy="230797"/>
          </a:xfrm>
          <a:prstGeom prst="rect">
            <a:avLst/>
          </a:prstGeom>
        </p:spPr>
        <p:txBody>
          <a:bodyPr vert="horz" lIns="92302" tIns="46151" rIns="92302" bIns="46151" rtlCol="0" anchor="b"/>
          <a:lstStyle>
            <a:lvl1pPr algn="l">
              <a:defRPr sz="1200"/>
            </a:lvl1pPr>
          </a:lstStyle>
          <a:p>
            <a:endParaRPr dirty="0"/>
          </a:p>
        </p:txBody>
      </p:sp>
      <p:sp>
        <p:nvSpPr>
          <p:cNvPr id="7" name="Slide Number Placeholder 6"/>
          <p:cNvSpPr>
            <a:spLocks noGrp="1"/>
          </p:cNvSpPr>
          <p:nvPr>
            <p:ph type="sldNum" sz="quarter" idx="5"/>
          </p:nvPr>
        </p:nvSpPr>
        <p:spPr>
          <a:xfrm>
            <a:off x="5715000" y="8754110"/>
            <a:ext cx="762000" cy="230797"/>
          </a:xfrm>
          <a:prstGeom prst="rect">
            <a:avLst/>
          </a:prstGeom>
        </p:spPr>
        <p:txBody>
          <a:bodyPr vert="horz" lIns="92302" tIns="46151" rIns="92302" bIns="46151" rtlCol="0" anchor="b"/>
          <a:lstStyle>
            <a:lvl1pPr algn="r">
              <a:defRPr sz="1200"/>
            </a:lvl1pPr>
          </a:lstStyle>
          <a:p>
            <a:fld id="{8C72D9AE-7182-4680-8F79-479C4181FF08}" type="slidenum">
              <a:rPr/>
              <a:pPr/>
              <a:t>‹#›</a:t>
            </a:fld>
            <a:endParaRPr dirty="0"/>
          </a:p>
        </p:txBody>
      </p:sp>
    </p:spTree>
    <p:extLst>
      <p:ext uri="{BB962C8B-B14F-4D97-AF65-F5344CB8AC3E}">
        <p14:creationId xmlns:p14="http://schemas.microsoft.com/office/powerpoint/2010/main" val="973114905"/>
      </p:ext>
    </p:extLst>
  </p:cSld>
  <p:clrMap bg1="lt1" tx1="dk1" bg2="lt2" tx2="dk2" accent1="accent1" accent2="accent2" accent3="accent3" accent4="accent4" accent5="accent5" accent6="accent6" hlink="hlink" folHlink="folHlink"/>
  <p:notesStyle>
    <a:lvl1pPr marL="0" algn="l" defTabSz="914400" rtl="0" eaLnBrk="1" latinLnBrk="0" hangingPunct="1">
      <a:spcBef>
        <a:spcPts val="600"/>
      </a:spcBef>
      <a:defRPr sz="1100" kern="1200">
        <a:solidFill>
          <a:schemeClr val="tx1"/>
        </a:solidFill>
        <a:latin typeface="+mn-lt"/>
        <a:ea typeface="+mn-ea"/>
        <a:cs typeface="+mn-cs"/>
      </a:defRPr>
    </a:lvl1pPr>
    <a:lvl2pPr marL="228600" indent="-114300" algn="l" defTabSz="914400" rtl="0" eaLnBrk="1" latinLnBrk="0" hangingPunct="1">
      <a:spcBef>
        <a:spcPts val="600"/>
      </a:spcBef>
      <a:buFont typeface="Arial" panose="020B0604020202020204" pitchFamily="34" charset="0"/>
      <a:buChar char="•"/>
      <a:defRPr sz="1050" kern="1200">
        <a:solidFill>
          <a:schemeClr val="tx1"/>
        </a:solidFill>
        <a:latin typeface="+mn-lt"/>
        <a:ea typeface="+mn-ea"/>
        <a:cs typeface="+mn-cs"/>
      </a:defRPr>
    </a:lvl2pPr>
    <a:lvl3pPr marL="400050" indent="-114300" algn="l" defTabSz="914400" rtl="0" eaLnBrk="1" latinLnBrk="0" hangingPunct="1">
      <a:spcBef>
        <a:spcPts val="600"/>
      </a:spcBef>
      <a:buFont typeface="Arial" panose="020B0604020202020204" pitchFamily="34" charset="0"/>
      <a:buChar char="–"/>
      <a:defRPr sz="900" kern="1200">
        <a:solidFill>
          <a:schemeClr val="tx1"/>
        </a:solidFill>
        <a:latin typeface="+mn-lt"/>
        <a:ea typeface="+mn-ea"/>
        <a:cs typeface="+mn-cs"/>
      </a:defRPr>
    </a:lvl3pPr>
    <a:lvl4pPr marL="571500" indent="-114300" algn="l" defTabSz="914400" rtl="0" eaLnBrk="1" latinLnBrk="0" hangingPunct="1">
      <a:spcBef>
        <a:spcPts val="600"/>
      </a:spcBef>
      <a:buFont typeface="Arial" panose="020B0604020202020204" pitchFamily="34" charset="0"/>
      <a:buChar char="•"/>
      <a:defRPr sz="900" kern="1200">
        <a:solidFill>
          <a:schemeClr val="tx1"/>
        </a:solidFill>
        <a:latin typeface="+mn-lt"/>
        <a:ea typeface="+mn-ea"/>
        <a:cs typeface="+mn-cs"/>
      </a:defRPr>
    </a:lvl4pPr>
    <a:lvl5pPr marL="742950" indent="-114300" algn="l" defTabSz="914400" rtl="0" eaLnBrk="1" latinLnBrk="0" hangingPunct="1">
      <a:spcBef>
        <a:spcPts val="600"/>
      </a:spcBef>
      <a:buFont typeface="Arial" panose="020B0604020202020204" pitchFamily="34" charset="0"/>
      <a:buChar char="–"/>
      <a:defRPr sz="8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8C72D9AE-7182-4680-8F79-479C4181FF08}" type="slidenum">
              <a:rPr lang="en-US" smtClean="0"/>
              <a:pPr/>
              <a:t>1</a:t>
            </a:fld>
            <a:endParaRPr lang="en-US" dirty="0"/>
          </a:p>
        </p:txBody>
      </p:sp>
    </p:spTree>
    <p:extLst>
      <p:ext uri="{BB962C8B-B14F-4D97-AF65-F5344CB8AC3E}">
        <p14:creationId xmlns:p14="http://schemas.microsoft.com/office/powerpoint/2010/main" val="23263553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10</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400" b="1" dirty="0"/>
              <a:t>The Arabian tradition of selecting a chief was not hereditary.</a:t>
            </a:r>
          </a:p>
          <a:p>
            <a:pPr eaLnBrk="1" hangingPunct="1"/>
            <a:endParaRPr lang="en-US" sz="1400" b="1" dirty="0"/>
          </a:p>
          <a:p>
            <a:pPr eaLnBrk="1" hangingPunct="1"/>
            <a:r>
              <a:rPr lang="en-US" sz="1400" b="1" dirty="0"/>
              <a:t>Every</a:t>
            </a:r>
            <a:r>
              <a:rPr lang="en-US" sz="1400" b="1" baseline="0" dirty="0"/>
              <a:t> faction wanted khalifa to be chosen from among themselves.</a:t>
            </a:r>
            <a:endParaRPr lang="en-US" sz="1400" b="1" dirty="0"/>
          </a:p>
          <a:p>
            <a:pPr eaLnBrk="1" hangingPunct="1"/>
            <a:endParaRPr lang="en-US" sz="1400" b="1" dirty="0"/>
          </a:p>
          <a:p>
            <a:pPr eaLnBrk="1" hangingPunct="1"/>
            <a:r>
              <a:rPr lang="en-US" sz="1400" b="1" dirty="0"/>
              <a:t>Some</a:t>
            </a:r>
            <a:r>
              <a:rPr lang="en-US" sz="1400" b="1" baseline="0" dirty="0"/>
              <a:t> reports mention days, some months. There are reports</a:t>
            </a:r>
          </a:p>
          <a:p>
            <a:pPr eaLnBrk="1" hangingPunct="1"/>
            <a:r>
              <a:rPr lang="en-US" sz="1400" b="1" baseline="0" dirty="0"/>
              <a:t>that Hadrat Umar put pressure on Hadrat Ali to pledge allegiance</a:t>
            </a:r>
          </a:p>
          <a:p>
            <a:pPr eaLnBrk="1" hangingPunct="1"/>
            <a:r>
              <a:rPr lang="en-US" sz="1400" b="1" baseline="0" dirty="0"/>
              <a:t>to Hadrat Abu Bakr, the new Khalifa.</a:t>
            </a:r>
            <a:endParaRPr lang="en-US" sz="1400" b="1" dirty="0"/>
          </a:p>
        </p:txBody>
      </p:sp>
    </p:spTree>
    <p:extLst>
      <p:ext uri="{BB962C8B-B14F-4D97-AF65-F5344CB8AC3E}">
        <p14:creationId xmlns:p14="http://schemas.microsoft.com/office/powerpoint/2010/main" val="2134465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11</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dirty="0"/>
              <a:t>In</a:t>
            </a:r>
            <a:r>
              <a:rPr lang="en-US" sz="1200" b="1" baseline="0" dirty="0"/>
              <a:t> any case the understanding of Islam and khilafat was extremely rudimentary.</a:t>
            </a:r>
            <a:endParaRPr lang="en-US" sz="1200" b="1" dirty="0"/>
          </a:p>
          <a:p>
            <a:pPr eaLnBrk="1" hangingPunct="1"/>
            <a:endParaRPr lang="en-US" sz="1200" b="1" dirty="0"/>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dirty="0">
                <a:solidFill>
                  <a:srgbClr val="7030A0"/>
                </a:solidFill>
                <a:effectLst>
                  <a:outerShdw blurRad="50800" dist="38100" dir="2700000" algn="tl" rotWithShape="0">
                    <a:prstClr val="black">
                      <a:alpha val="40000"/>
                    </a:prstClr>
                  </a:outerShdw>
                </a:effectLst>
              </a:rPr>
              <a:t>“Arabia had to conquer itself before it could conquer the world.”</a:t>
            </a:r>
          </a:p>
          <a:p>
            <a:pPr eaLnBrk="1" hangingPunct="1"/>
            <a:endParaRPr lang="en-US" sz="1200" b="1" dirty="0"/>
          </a:p>
          <a:p>
            <a:pPr eaLnBrk="1" hangingPunct="1"/>
            <a:endParaRPr lang="en-US" sz="1400" b="1" dirty="0"/>
          </a:p>
          <a:p>
            <a:pPr eaLnBrk="1" hangingPunct="1"/>
            <a:endParaRPr lang="en-US" sz="1400" b="1" dirty="0"/>
          </a:p>
        </p:txBody>
      </p:sp>
    </p:spTree>
    <p:extLst>
      <p:ext uri="{BB962C8B-B14F-4D97-AF65-F5344CB8AC3E}">
        <p14:creationId xmlns:p14="http://schemas.microsoft.com/office/powerpoint/2010/main" val="10973952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12</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100" b="1" baseline="0" dirty="0"/>
              <a:t>It was a nomination with popular support. And everything went smoothly, Hadrat Ali</a:t>
            </a:r>
          </a:p>
          <a:p>
            <a:pPr eaLnBrk="1" hangingPunct="1"/>
            <a:r>
              <a:rPr lang="en-US" sz="1100" b="1" baseline="0" dirty="0"/>
              <a:t>was one of the first to pledge allegiance. After a short while, he gave his daughter in </a:t>
            </a:r>
          </a:p>
          <a:p>
            <a:pPr eaLnBrk="1" hangingPunct="1"/>
            <a:r>
              <a:rPr lang="en-US" sz="1100" b="1" baseline="0" dirty="0"/>
              <a:t>marriage to Hadrat Umar, who thus became a grand son-in-law of the Prophet.</a:t>
            </a:r>
          </a:p>
        </p:txBody>
      </p:sp>
    </p:spTree>
    <p:extLst>
      <p:ext uri="{BB962C8B-B14F-4D97-AF65-F5344CB8AC3E}">
        <p14:creationId xmlns:p14="http://schemas.microsoft.com/office/powerpoint/2010/main" val="25052161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13</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dirty="0"/>
              <a:t>He was stabbed by a Christian, Persian, slave, who had a personal</a:t>
            </a:r>
            <a:r>
              <a:rPr lang="en-US" sz="1200" b="1" baseline="0" dirty="0"/>
              <a:t> </a:t>
            </a:r>
            <a:r>
              <a:rPr lang="en-US" sz="1200" b="1" dirty="0"/>
              <a:t>grievance</a:t>
            </a:r>
            <a:r>
              <a:rPr lang="en-US" sz="1200" b="1" baseline="0" dirty="0"/>
              <a:t> against him.</a:t>
            </a:r>
          </a:p>
          <a:p>
            <a:pPr eaLnBrk="1" hangingPunct="1"/>
            <a:endParaRPr kumimoji="1" lang="en-US" sz="1200" b="1" kern="1200" dirty="0">
              <a:solidFill>
                <a:schemeClr val="tx1"/>
              </a:solidFill>
              <a:latin typeface="Times New Roman" pitchFamily="18" charset="0"/>
              <a:ea typeface="+mn-ea"/>
              <a:cs typeface="Times New Roman" pitchFamily="18" charset="0"/>
            </a:endParaRPr>
          </a:p>
          <a:p>
            <a:pPr eaLnBrk="1" hangingPunct="1"/>
            <a:r>
              <a:rPr kumimoji="1" lang="en-US" sz="1200" b="1" kern="1200" dirty="0">
                <a:solidFill>
                  <a:schemeClr val="tx1"/>
                </a:solidFill>
                <a:latin typeface="Times New Roman" pitchFamily="18" charset="0"/>
                <a:ea typeface="+mn-ea"/>
                <a:cs typeface="Times New Roman" pitchFamily="18" charset="0"/>
              </a:rPr>
              <a:t>The quote from Hadrat Umar comes from the</a:t>
            </a:r>
            <a:r>
              <a:rPr kumimoji="1" lang="en-US" sz="1200" b="1" kern="1200" baseline="0" dirty="0">
                <a:solidFill>
                  <a:schemeClr val="tx1"/>
                </a:solidFill>
                <a:latin typeface="Times New Roman" pitchFamily="18" charset="0"/>
                <a:ea typeface="+mn-ea"/>
                <a:cs typeface="Times New Roman" pitchFamily="18" charset="0"/>
              </a:rPr>
              <a:t> book “Khilafat-e-Rashida”.</a:t>
            </a:r>
          </a:p>
          <a:p>
            <a:pPr eaLnBrk="1" hangingPunct="1"/>
            <a:endParaRPr kumimoji="1" lang="en-US" sz="1200" b="1" kern="1200" baseline="0" dirty="0">
              <a:solidFill>
                <a:schemeClr val="tx1"/>
              </a:solidFill>
              <a:latin typeface="Times New Roman" pitchFamily="18" charset="0"/>
              <a:ea typeface="+mn-ea"/>
              <a:cs typeface="Times New Roman" pitchFamily="18" charset="0"/>
            </a:endParaRPr>
          </a:p>
          <a:p>
            <a:pPr eaLnBrk="1" hangingPunct="1"/>
            <a:r>
              <a:rPr kumimoji="1" lang="en-US" sz="1200" b="1" kern="1200" baseline="0" dirty="0">
                <a:solidFill>
                  <a:schemeClr val="tx1"/>
                </a:solidFill>
                <a:latin typeface="Times New Roman" pitchFamily="18" charset="0"/>
                <a:ea typeface="+mn-ea"/>
                <a:cs typeface="Times New Roman" pitchFamily="18" charset="0"/>
              </a:rPr>
              <a:t>I think this selection of khalifa can still be called nomination, Since the electoral college </a:t>
            </a:r>
          </a:p>
          <a:p>
            <a:pPr eaLnBrk="1" hangingPunct="1"/>
            <a:r>
              <a:rPr kumimoji="1" lang="en-US" sz="1200" b="1" kern="1200" baseline="0" dirty="0">
                <a:solidFill>
                  <a:schemeClr val="tx1"/>
                </a:solidFill>
                <a:latin typeface="Times New Roman" pitchFamily="18" charset="0"/>
                <a:ea typeface="+mn-ea"/>
                <a:cs typeface="Times New Roman" pitchFamily="18" charset="0"/>
              </a:rPr>
              <a:t>was required to elect a khalifa from among themselves.</a:t>
            </a:r>
          </a:p>
          <a:p>
            <a:pPr eaLnBrk="1" hangingPunct="1"/>
            <a:endParaRPr kumimoji="1" lang="en-US" sz="1200" b="1" kern="1200" baseline="0" dirty="0">
              <a:solidFill>
                <a:schemeClr val="tx1"/>
              </a:solidFill>
              <a:latin typeface="Times New Roman" pitchFamily="18" charset="0"/>
              <a:ea typeface="+mn-ea"/>
              <a:cs typeface="Times New Roman" pitchFamily="18" charset="0"/>
            </a:endParaRPr>
          </a:p>
          <a:p>
            <a:pPr eaLnBrk="1" hangingPunct="1"/>
            <a:r>
              <a:rPr kumimoji="1" lang="en-US" sz="1200" b="1" kern="1200" baseline="0" dirty="0">
                <a:solidFill>
                  <a:schemeClr val="tx1"/>
                </a:solidFill>
                <a:latin typeface="Times New Roman" pitchFamily="18" charset="0"/>
                <a:ea typeface="+mn-ea"/>
                <a:cs typeface="Times New Roman" pitchFamily="18" charset="0"/>
              </a:rPr>
              <a:t>There are no reports of any controversy, since Hadrat Uthman like his two predecessors </a:t>
            </a:r>
          </a:p>
          <a:p>
            <a:pPr eaLnBrk="1" hangingPunct="1"/>
            <a:r>
              <a:rPr kumimoji="1" lang="en-US" sz="1200" b="1" kern="1200" baseline="0" dirty="0">
                <a:solidFill>
                  <a:schemeClr val="tx1"/>
                </a:solidFill>
                <a:latin typeface="Times New Roman" pitchFamily="18" charset="0"/>
                <a:ea typeface="+mn-ea"/>
                <a:cs typeface="Times New Roman" pitchFamily="18" charset="0"/>
              </a:rPr>
              <a:t>was known to be an extremely pious and generous man.</a:t>
            </a:r>
            <a:endParaRPr lang="en-US" sz="1200" b="1" baseline="0" dirty="0"/>
          </a:p>
        </p:txBody>
      </p:sp>
    </p:spTree>
    <p:extLst>
      <p:ext uri="{BB962C8B-B14F-4D97-AF65-F5344CB8AC3E}">
        <p14:creationId xmlns:p14="http://schemas.microsoft.com/office/powerpoint/2010/main" val="19939098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14</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kumimoji="1" lang="en-US" sz="1400" b="1" kern="1200" dirty="0">
                <a:solidFill>
                  <a:srgbClr val="002060"/>
                </a:solidFill>
                <a:effectLst>
                  <a:outerShdw blurRad="50800" dist="38100" dir="2700000" algn="tl" rotWithShape="0">
                    <a:prstClr val="black">
                      <a:alpha val="40000"/>
                    </a:prstClr>
                  </a:outerShdw>
                </a:effectLst>
                <a:latin typeface="Times New Roman" pitchFamily="18" charset="0"/>
                <a:ea typeface="+mn-ea"/>
                <a:cs typeface="Times New Roman" pitchFamily="18" charset="0"/>
              </a:rPr>
              <a:t>At</a:t>
            </a:r>
            <a:r>
              <a:rPr kumimoji="1" lang="en-US" sz="1400" b="1" kern="1200" baseline="0" dirty="0">
                <a:solidFill>
                  <a:srgbClr val="002060"/>
                </a:solidFill>
                <a:effectLst>
                  <a:outerShdw blurRad="50800" dist="38100" dir="2700000" algn="tl" rotWithShape="0">
                    <a:prstClr val="black">
                      <a:alpha val="40000"/>
                    </a:prstClr>
                  </a:outerShdw>
                </a:effectLst>
                <a:latin typeface="Times New Roman" pitchFamily="18" charset="0"/>
                <a:ea typeface="+mn-ea"/>
                <a:cs typeface="Times New Roman" pitchFamily="18" charset="0"/>
              </a:rPr>
              <a:t> this point, we must remind ourselves that Hadrat Uthman was a very pious man. He might </a:t>
            </a:r>
          </a:p>
          <a:p>
            <a:pPr eaLnBrk="1" hangingPunct="1"/>
            <a:r>
              <a:rPr kumimoji="1" lang="en-US" sz="1400" b="1" kern="1200" baseline="0" dirty="0">
                <a:solidFill>
                  <a:srgbClr val="002060"/>
                </a:solidFill>
                <a:effectLst>
                  <a:outerShdw blurRad="50800" dist="38100" dir="2700000" algn="tl" rotWithShape="0">
                    <a:prstClr val="black">
                      <a:alpha val="40000"/>
                    </a:prstClr>
                  </a:outerShdw>
                </a:effectLst>
                <a:latin typeface="Times New Roman" pitchFamily="18" charset="0"/>
                <a:ea typeface="+mn-ea"/>
                <a:cs typeface="Times New Roman" pitchFamily="18" charset="0"/>
              </a:rPr>
              <a:t>have made some errors of judgment, but no one can doubt his integrity.</a:t>
            </a:r>
          </a:p>
          <a:p>
            <a:pPr eaLnBrk="1" hangingPunct="1"/>
            <a:endParaRPr kumimoji="1" lang="en-US" sz="1400" b="1" kern="1200" baseline="0" dirty="0">
              <a:solidFill>
                <a:srgbClr val="002060"/>
              </a:solidFill>
              <a:effectLst>
                <a:outerShdw blurRad="50800" dist="38100" dir="2700000" algn="tl" rotWithShape="0">
                  <a:prstClr val="black">
                    <a:alpha val="40000"/>
                  </a:prstClr>
                </a:outerShdw>
              </a:effectLst>
              <a:latin typeface="Times New Roman" pitchFamily="18" charset="0"/>
              <a:ea typeface="+mn-ea"/>
              <a:cs typeface="Times New Roman" pitchFamily="18" charset="0"/>
            </a:endParaRPr>
          </a:p>
          <a:p>
            <a:pPr eaLnBrk="1" hangingPunct="1"/>
            <a:r>
              <a:rPr kumimoji="1" lang="en-US" sz="1400" b="1" kern="1200" baseline="0" dirty="0">
                <a:solidFill>
                  <a:srgbClr val="002060"/>
                </a:solidFill>
                <a:effectLst>
                  <a:outerShdw blurRad="50800" dist="38100" dir="2700000" algn="tl" rotWithShape="0">
                    <a:prstClr val="black">
                      <a:alpha val="40000"/>
                    </a:prstClr>
                  </a:outerShdw>
                </a:effectLst>
                <a:latin typeface="Times New Roman" pitchFamily="18" charset="0"/>
                <a:ea typeface="+mn-ea"/>
                <a:cs typeface="Times New Roman" pitchFamily="18" charset="0"/>
              </a:rPr>
              <a:t>But still why did the dissension started at the time of khilafat? This we will discuss shortly.</a:t>
            </a:r>
          </a:p>
          <a:p>
            <a:pPr eaLnBrk="1" hangingPunct="1"/>
            <a:endParaRPr kumimoji="1" lang="en-US" sz="1400" b="1" kern="1200" dirty="0">
              <a:solidFill>
                <a:srgbClr val="002060"/>
              </a:solidFill>
              <a:effectLst>
                <a:outerShdw blurRad="50800" dist="38100" dir="2700000" algn="tl" rotWithShape="0">
                  <a:prstClr val="black">
                    <a:alpha val="40000"/>
                  </a:prstClr>
                </a:outerShdw>
              </a:effectLst>
              <a:latin typeface="Times New Roman" pitchFamily="18" charset="0"/>
              <a:ea typeface="+mn-ea"/>
              <a:cs typeface="Times New Roman" pitchFamily="18" charset="0"/>
            </a:endParaRPr>
          </a:p>
          <a:p>
            <a:pPr eaLnBrk="1" hangingPunct="1"/>
            <a:r>
              <a:rPr kumimoji="1" lang="en-US" sz="1400" b="1" kern="1200" dirty="0">
                <a:solidFill>
                  <a:srgbClr val="002060"/>
                </a:solidFill>
                <a:effectLst>
                  <a:outerShdw blurRad="50800" dist="38100" dir="2700000" algn="tl" rotWithShape="0">
                    <a:prstClr val="black">
                      <a:alpha val="40000"/>
                    </a:prstClr>
                  </a:outerShdw>
                </a:effectLst>
                <a:latin typeface="Times New Roman" pitchFamily="18" charset="0"/>
                <a:ea typeface="+mn-ea"/>
                <a:cs typeface="Times New Roman" pitchFamily="18" charset="0"/>
              </a:rPr>
              <a:t>Abdullah bin Sabah was a Jewish convert to Islam.</a:t>
            </a:r>
          </a:p>
          <a:p>
            <a:pPr eaLnBrk="1" hangingPunct="1"/>
            <a:endParaRPr kumimoji="1" lang="en-US" sz="1400" b="1" kern="1200" baseline="0" dirty="0">
              <a:solidFill>
                <a:srgbClr val="002060"/>
              </a:solidFill>
              <a:effectLst>
                <a:outerShdw blurRad="50800" dist="38100" dir="2700000" algn="tl" rotWithShape="0">
                  <a:prstClr val="black">
                    <a:alpha val="40000"/>
                  </a:prstClr>
                </a:outerShdw>
              </a:effectLst>
              <a:latin typeface="Times New Roman" pitchFamily="18" charset="0"/>
              <a:ea typeface="+mn-ea"/>
              <a:cs typeface="Times New Roman" pitchFamily="18" charset="0"/>
            </a:endParaRPr>
          </a:p>
          <a:p>
            <a:pPr eaLnBrk="1" hangingPunct="1"/>
            <a:endParaRPr lang="en-US" sz="1400" b="1" baseline="0" dirty="0"/>
          </a:p>
        </p:txBody>
      </p:sp>
    </p:spTree>
    <p:extLst>
      <p:ext uri="{BB962C8B-B14F-4D97-AF65-F5344CB8AC3E}">
        <p14:creationId xmlns:p14="http://schemas.microsoft.com/office/powerpoint/2010/main" val="23217276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15</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400" b="1" baseline="0" dirty="0"/>
              <a:t>Hadrat Talha and Zubair were Companions of the Prophet and brothers-in-law of </a:t>
            </a:r>
          </a:p>
          <a:p>
            <a:pPr eaLnBrk="1" hangingPunct="1"/>
            <a:r>
              <a:rPr lang="en-US" sz="1400" b="1" baseline="0" dirty="0"/>
              <a:t>Hadrat Ayesha. </a:t>
            </a:r>
          </a:p>
          <a:p>
            <a:pPr eaLnBrk="1" hangingPunct="1"/>
            <a:endParaRPr lang="en-US" sz="1400" b="1" baseline="0" dirty="0"/>
          </a:p>
          <a:p>
            <a:pPr eaLnBrk="1" hangingPunct="1"/>
            <a:r>
              <a:rPr lang="en-US" sz="1400" b="1" baseline="0" dirty="0"/>
              <a:t>Muawiyah was an Umayyad and a kinsman of Hadrat Uthman.</a:t>
            </a:r>
          </a:p>
          <a:p>
            <a:pPr eaLnBrk="1" hangingPunct="1"/>
            <a:endParaRPr lang="en-US" sz="1400" b="1" dirty="0"/>
          </a:p>
        </p:txBody>
      </p:sp>
    </p:spTree>
    <p:extLst>
      <p:ext uri="{BB962C8B-B14F-4D97-AF65-F5344CB8AC3E}">
        <p14:creationId xmlns:p14="http://schemas.microsoft.com/office/powerpoint/2010/main" val="18053401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16</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kumimoji="1" lang="en-US" sz="1200" b="1" kern="1200" baseline="0" dirty="0">
                <a:solidFill>
                  <a:schemeClr val="tx1"/>
                </a:solidFill>
                <a:latin typeface="Times New Roman" pitchFamily="18" charset="0"/>
                <a:ea typeface="+mn-ea"/>
                <a:cs typeface="Times New Roman" pitchFamily="18" charset="0"/>
              </a:rPr>
              <a:t>Beige is the Islamic region at the end of the Prophet’s and Hadrat Abu Bakr’s lives.</a:t>
            </a:r>
          </a:p>
          <a:p>
            <a:pPr eaLnBrk="1" hangingPunct="1"/>
            <a:endParaRPr kumimoji="1" lang="en-US" sz="1200" b="1" kern="1200" baseline="0" dirty="0">
              <a:solidFill>
                <a:schemeClr val="tx1"/>
              </a:solidFill>
              <a:latin typeface="Times New Roman" pitchFamily="18" charset="0"/>
              <a:ea typeface="+mn-ea"/>
              <a:cs typeface="Times New Roman" pitchFamily="18" charset="0"/>
            </a:endParaRPr>
          </a:p>
          <a:p>
            <a:pPr eaLnBrk="1" hangingPunct="1"/>
            <a:r>
              <a:rPr kumimoji="1" lang="en-US" sz="1200" b="1" kern="1200" baseline="0" dirty="0">
                <a:solidFill>
                  <a:schemeClr val="tx1"/>
                </a:solidFill>
                <a:latin typeface="Times New Roman" pitchFamily="18" charset="0"/>
                <a:ea typeface="+mn-ea"/>
                <a:cs typeface="Times New Roman" pitchFamily="18" charset="0"/>
              </a:rPr>
              <a:t> Pink is the conquest made by the rightly-guided khalifas, that is, the first four, khalifas.</a:t>
            </a:r>
          </a:p>
          <a:p>
            <a:pPr eaLnBrk="1" hangingPunct="1"/>
            <a:endParaRPr kumimoji="1" lang="en-US" sz="1200" b="1" kern="1200" baseline="0" dirty="0">
              <a:solidFill>
                <a:schemeClr val="tx1"/>
              </a:solidFill>
              <a:latin typeface="Times New Roman" pitchFamily="18" charset="0"/>
              <a:ea typeface="+mn-ea"/>
              <a:cs typeface="Times New Roman" pitchFamily="18" charset="0"/>
            </a:endParaRPr>
          </a:p>
          <a:p>
            <a:pPr eaLnBrk="1" hangingPunct="1"/>
            <a:r>
              <a:rPr kumimoji="1" lang="en-US" sz="1200" b="1" kern="1200" baseline="0" dirty="0">
                <a:solidFill>
                  <a:schemeClr val="tx1"/>
                </a:solidFill>
                <a:latin typeface="Times New Roman" pitchFamily="18" charset="0"/>
                <a:ea typeface="+mn-ea"/>
                <a:cs typeface="Times New Roman" pitchFamily="18" charset="0"/>
              </a:rPr>
              <a:t>The green region was added to the Muslim Empire during the time of Umayyad  dynasty.</a:t>
            </a:r>
          </a:p>
          <a:p>
            <a:pPr eaLnBrk="1" hangingPunct="1"/>
            <a:endParaRPr kumimoji="1" lang="en-US" sz="1200" b="1" kern="1200" baseline="0" dirty="0">
              <a:solidFill>
                <a:schemeClr val="tx1"/>
              </a:solidFill>
              <a:latin typeface="Times New Roman" pitchFamily="18" charset="0"/>
              <a:ea typeface="+mn-ea"/>
              <a:cs typeface="Times New Roman" pitchFamily="18" charset="0"/>
            </a:endParaRPr>
          </a:p>
          <a:p>
            <a:pPr eaLnBrk="1" hangingPunct="1"/>
            <a:r>
              <a:rPr kumimoji="1" lang="en-US" sz="1200" b="1" kern="1200" dirty="0">
                <a:solidFill>
                  <a:schemeClr val="tx1"/>
                </a:solidFill>
                <a:latin typeface="Times New Roman" pitchFamily="18" charset="0"/>
                <a:ea typeface="+mn-ea"/>
                <a:cs typeface="Times New Roman" pitchFamily="18" charset="0"/>
              </a:rPr>
              <a:t>The four shifting centers of power. From Medina, to</a:t>
            </a:r>
            <a:r>
              <a:rPr kumimoji="1" lang="en-US" sz="1200" b="1" kern="1200" baseline="0" dirty="0">
                <a:solidFill>
                  <a:schemeClr val="tx1"/>
                </a:solidFill>
                <a:latin typeface="Times New Roman" pitchFamily="18" charset="0"/>
                <a:ea typeface="+mn-ea"/>
                <a:cs typeface="Times New Roman" pitchFamily="18" charset="0"/>
              </a:rPr>
              <a:t> Kufah during the time of Ali, and then </a:t>
            </a:r>
          </a:p>
          <a:p>
            <a:pPr eaLnBrk="1" hangingPunct="1"/>
            <a:r>
              <a:rPr kumimoji="1" lang="en-US" sz="1200" b="1" kern="1200" baseline="0" dirty="0">
                <a:solidFill>
                  <a:schemeClr val="tx1"/>
                </a:solidFill>
                <a:latin typeface="Times New Roman" pitchFamily="18" charset="0"/>
                <a:ea typeface="+mn-ea"/>
                <a:cs typeface="Times New Roman" pitchFamily="18" charset="0"/>
              </a:rPr>
              <a:t>Damascus, which became the capital of Muawiyah and the Umayyad dynasty; and then </a:t>
            </a:r>
          </a:p>
          <a:p>
            <a:pPr eaLnBrk="1" hangingPunct="1"/>
            <a:r>
              <a:rPr kumimoji="1" lang="en-US" sz="1200" b="1" kern="1200" baseline="0" dirty="0">
                <a:solidFill>
                  <a:schemeClr val="tx1"/>
                </a:solidFill>
                <a:latin typeface="Times New Roman" pitchFamily="18" charset="0"/>
                <a:ea typeface="+mn-ea"/>
                <a:cs typeface="Times New Roman" pitchFamily="18" charset="0"/>
              </a:rPr>
              <a:t>Baghdad, the capital of the Abbasid dynasty.</a:t>
            </a:r>
          </a:p>
          <a:p>
            <a:pPr eaLnBrk="1" hangingPunct="1"/>
            <a:endParaRPr lang="en-US" sz="1200" b="1" baseline="0" dirty="0"/>
          </a:p>
        </p:txBody>
      </p:sp>
    </p:spTree>
    <p:extLst>
      <p:ext uri="{BB962C8B-B14F-4D97-AF65-F5344CB8AC3E}">
        <p14:creationId xmlns:p14="http://schemas.microsoft.com/office/powerpoint/2010/main" val="31746314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17</a:t>
            </a:fld>
            <a:endParaRPr lang="en-US" altLang="zh-TW" dirty="0"/>
          </a:p>
        </p:txBody>
      </p:sp>
    </p:spTree>
    <p:extLst>
      <p:ext uri="{BB962C8B-B14F-4D97-AF65-F5344CB8AC3E}">
        <p14:creationId xmlns:p14="http://schemas.microsoft.com/office/powerpoint/2010/main" val="4332254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F675693-4A39-48DE-A4E6-32D24A11B768}" type="slidenum">
              <a:rPr lang="en-US" smtClean="0"/>
              <a:pPr/>
              <a:t>18</a:t>
            </a:fld>
            <a:endParaRPr lang="en-US"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p:spPr>
        <p:txBody>
          <a:bodyPr/>
          <a:lstStyle/>
          <a:p>
            <a:pPr eaLnBrk="1" hangingPunct="1"/>
            <a:r>
              <a:rPr lang="en-US" sz="1100" b="1" dirty="0"/>
              <a:t>It remains unclear whether Hadrat Ali was unwilling or unable.</a:t>
            </a:r>
          </a:p>
          <a:p>
            <a:pPr eaLnBrk="1" hangingPunct="1"/>
            <a:endParaRPr lang="en-US" sz="1100" b="1" dirty="0"/>
          </a:p>
          <a:p>
            <a:pPr eaLnBrk="1" hangingPunct="1"/>
            <a:r>
              <a:rPr lang="en-US" sz="1100" b="1" dirty="0"/>
              <a:t>There are reports that he granted pardon to the assassins of</a:t>
            </a:r>
          </a:p>
          <a:p>
            <a:pPr eaLnBrk="1" hangingPunct="1"/>
            <a:r>
              <a:rPr lang="en-US" sz="1100" b="1" dirty="0"/>
              <a:t>Hadrat Uthman. </a:t>
            </a:r>
            <a:r>
              <a:rPr lang="en-US" sz="1100" b="1" baseline="0" dirty="0"/>
              <a:t> </a:t>
            </a:r>
            <a:r>
              <a:rPr lang="en-US" sz="1100" b="1" dirty="0"/>
              <a:t>Muhammad</a:t>
            </a:r>
            <a:r>
              <a:rPr lang="en-US" sz="1100" b="1" baseline="0" dirty="0"/>
              <a:t> bin Abu Bakr, one of the main</a:t>
            </a:r>
          </a:p>
          <a:p>
            <a:pPr eaLnBrk="1" hangingPunct="1"/>
            <a:r>
              <a:rPr lang="en-US" sz="1100" b="1" baseline="0" dirty="0"/>
              <a:t>instigators, was pardoned and appointed governor of Egypt by</a:t>
            </a:r>
          </a:p>
          <a:p>
            <a:pPr eaLnBrk="1" hangingPunct="1"/>
            <a:r>
              <a:rPr lang="en-US" sz="1100" b="1" baseline="0" dirty="0"/>
              <a:t> Hadrat Ali.</a:t>
            </a:r>
          </a:p>
          <a:p>
            <a:pPr eaLnBrk="1" hangingPunct="1"/>
            <a:endParaRPr lang="en-US" sz="1100" b="1" baseline="0" dirty="0"/>
          </a:p>
          <a:p>
            <a:pPr eaLnBrk="1" hangingPunct="1"/>
            <a:r>
              <a:rPr lang="en-US" sz="1100" b="1" baseline="0" dirty="0"/>
              <a:t>It is called the Battle of the Camel because Hadrat Ayesha rode</a:t>
            </a:r>
          </a:p>
          <a:p>
            <a:pPr eaLnBrk="1" hangingPunct="1"/>
            <a:r>
              <a:rPr lang="en-US" sz="1100" b="1" baseline="0" dirty="0"/>
              <a:t>a red camel directing her troops.</a:t>
            </a:r>
          </a:p>
          <a:p>
            <a:pPr eaLnBrk="1" hangingPunct="1"/>
            <a:r>
              <a:rPr lang="en-US" sz="1100" b="1" baseline="0" dirty="0"/>
              <a:t>     </a:t>
            </a:r>
          </a:p>
          <a:p>
            <a:pPr eaLnBrk="1" hangingPunct="1"/>
            <a:r>
              <a:rPr lang="en-US" sz="1100" b="1" baseline="0" dirty="0"/>
              <a:t>There are contradictory views about the nature of arbitration. </a:t>
            </a:r>
          </a:p>
          <a:p>
            <a:pPr eaLnBrk="1" hangingPunct="1"/>
            <a:r>
              <a:rPr lang="en-US" sz="1100" b="1" baseline="0" dirty="0"/>
              <a:t>Most historians write that the arbitration was to decide the </a:t>
            </a:r>
          </a:p>
          <a:p>
            <a:pPr eaLnBrk="1" hangingPunct="1"/>
            <a:r>
              <a:rPr lang="en-US" sz="1100" b="1" baseline="0" dirty="0"/>
              <a:t>legitimacy of his khilafat. Hadrat Mirza Mehmud Ahmad wrote </a:t>
            </a:r>
          </a:p>
          <a:p>
            <a:pPr eaLnBrk="1" hangingPunct="1"/>
            <a:r>
              <a:rPr lang="en-US" sz="1100" b="1" baseline="0" dirty="0"/>
              <a:t>in his book “Khilafate-Rashida” that  arbitration was to resolve the </a:t>
            </a:r>
          </a:p>
          <a:p>
            <a:pPr eaLnBrk="1" hangingPunct="1"/>
            <a:r>
              <a:rPr lang="en-US" sz="1100" b="1" baseline="0" dirty="0"/>
              <a:t>issue of the murderers of Hadrat Uthman.</a:t>
            </a:r>
          </a:p>
          <a:p>
            <a:pPr eaLnBrk="1" hangingPunct="1"/>
            <a:endParaRPr lang="en-US" b="1" dirty="0"/>
          </a:p>
        </p:txBody>
      </p:sp>
    </p:spTree>
    <p:extLst>
      <p:ext uri="{BB962C8B-B14F-4D97-AF65-F5344CB8AC3E}">
        <p14:creationId xmlns:p14="http://schemas.microsoft.com/office/powerpoint/2010/main" val="12174627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19</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kumimoji="1" lang="en-US" sz="1200" b="1" kern="1200" dirty="0">
                <a:solidFill>
                  <a:schemeClr val="tx1"/>
                </a:solidFill>
                <a:latin typeface="Times New Roman" pitchFamily="18" charset="0"/>
                <a:ea typeface="+mn-ea"/>
                <a:cs typeface="Times New Roman" pitchFamily="18" charset="0"/>
              </a:rPr>
              <a:t>Generally, it is believed that Muawiyah</a:t>
            </a:r>
            <a:r>
              <a:rPr kumimoji="1" lang="en-US" sz="1200" b="1" kern="1200" baseline="0" dirty="0">
                <a:solidFill>
                  <a:schemeClr val="tx1"/>
                </a:solidFill>
                <a:latin typeface="Times New Roman" pitchFamily="18" charset="0"/>
                <a:ea typeface="+mn-ea"/>
                <a:cs typeface="Times New Roman" pitchFamily="18" charset="0"/>
              </a:rPr>
              <a:t> </a:t>
            </a:r>
            <a:r>
              <a:rPr kumimoji="1" lang="en-US" sz="1200" b="1" kern="1200" dirty="0">
                <a:solidFill>
                  <a:schemeClr val="tx1"/>
                </a:solidFill>
                <a:latin typeface="Times New Roman" pitchFamily="18" charset="0"/>
                <a:ea typeface="+mn-ea"/>
                <a:cs typeface="Times New Roman" pitchFamily="18" charset="0"/>
              </a:rPr>
              <a:t> was not</a:t>
            </a:r>
            <a:r>
              <a:rPr kumimoji="1" lang="en-US" sz="1200" b="1" kern="1200" baseline="0" dirty="0">
                <a:solidFill>
                  <a:schemeClr val="tx1"/>
                </a:solidFill>
                <a:latin typeface="Times New Roman" pitchFamily="18" charset="0"/>
                <a:ea typeface="+mn-ea"/>
                <a:cs typeface="Times New Roman" pitchFamily="18" charset="0"/>
              </a:rPr>
              <a:t> </a:t>
            </a:r>
            <a:r>
              <a:rPr kumimoji="1" lang="en-US" sz="1200" b="1" kern="1200" dirty="0">
                <a:solidFill>
                  <a:schemeClr val="tx1"/>
                </a:solidFill>
                <a:latin typeface="Times New Roman" pitchFamily="18" charset="0"/>
                <a:ea typeface="+mn-ea"/>
                <a:cs typeface="Times New Roman" pitchFamily="18" charset="0"/>
              </a:rPr>
              <a:t>involved</a:t>
            </a:r>
            <a:r>
              <a:rPr kumimoji="1" lang="en-US" sz="1200" b="1" kern="1200" baseline="0" dirty="0">
                <a:solidFill>
                  <a:schemeClr val="tx1"/>
                </a:solidFill>
                <a:latin typeface="Times New Roman" pitchFamily="18" charset="0"/>
                <a:ea typeface="+mn-ea"/>
                <a:cs typeface="Times New Roman" pitchFamily="18" charset="0"/>
              </a:rPr>
              <a:t> in the </a:t>
            </a:r>
          </a:p>
          <a:p>
            <a:pPr eaLnBrk="1" hangingPunct="1"/>
            <a:r>
              <a:rPr kumimoji="1" lang="en-US" sz="1200" b="1" kern="1200" baseline="0" dirty="0">
                <a:solidFill>
                  <a:schemeClr val="tx1"/>
                </a:solidFill>
                <a:latin typeface="Times New Roman" pitchFamily="18" charset="0"/>
                <a:ea typeface="+mn-ea"/>
                <a:cs typeface="Times New Roman" pitchFamily="18" charset="0"/>
              </a:rPr>
              <a:t>assassinations of Hadrat Ali.</a:t>
            </a:r>
            <a:endParaRPr kumimoji="1" lang="en-US" sz="1200" b="1" kern="1200" dirty="0">
              <a:solidFill>
                <a:schemeClr val="tx1"/>
              </a:solidFill>
              <a:latin typeface="Times New Roman" pitchFamily="18" charset="0"/>
              <a:ea typeface="+mn-ea"/>
              <a:cs typeface="Times New Roman" pitchFamily="18" charset="0"/>
            </a:endParaRPr>
          </a:p>
          <a:p>
            <a:pPr eaLnBrk="1" hangingPunct="1"/>
            <a:endParaRPr kumimoji="1" lang="en-US" sz="1200" b="1" kern="1200" dirty="0">
              <a:solidFill>
                <a:schemeClr val="tx1"/>
              </a:solidFill>
              <a:latin typeface="Times New Roman" pitchFamily="18" charset="0"/>
              <a:ea typeface="+mn-ea"/>
              <a:cs typeface="Times New Roman" pitchFamily="18" charset="0"/>
            </a:endParaRPr>
          </a:p>
          <a:p>
            <a:pPr eaLnBrk="1" hangingPunct="1"/>
            <a:r>
              <a:rPr kumimoji="1" lang="en-US" sz="1200" b="1" kern="1200" dirty="0">
                <a:solidFill>
                  <a:schemeClr val="tx1"/>
                </a:solidFill>
                <a:latin typeface="Times New Roman" pitchFamily="18" charset="0"/>
                <a:ea typeface="+mn-ea"/>
                <a:cs typeface="Times New Roman" pitchFamily="18" charset="0"/>
              </a:rPr>
              <a:t>Hadrat</a:t>
            </a:r>
            <a:r>
              <a:rPr kumimoji="1" lang="en-US" sz="1200" b="1" kern="1200" baseline="0" dirty="0">
                <a:solidFill>
                  <a:schemeClr val="tx1"/>
                </a:solidFill>
                <a:latin typeface="Times New Roman" pitchFamily="18" charset="0"/>
                <a:ea typeface="+mn-ea"/>
                <a:cs typeface="Times New Roman" pitchFamily="18" charset="0"/>
              </a:rPr>
              <a:t> Hasan, who was the eldest son of Hadrat Ali, relinquished his </a:t>
            </a:r>
          </a:p>
          <a:p>
            <a:pPr eaLnBrk="1" hangingPunct="1"/>
            <a:r>
              <a:rPr kumimoji="1" lang="en-US" sz="1200" b="1" kern="1200" baseline="0" dirty="0">
                <a:solidFill>
                  <a:schemeClr val="tx1"/>
                </a:solidFill>
                <a:latin typeface="Times New Roman" pitchFamily="18" charset="0"/>
                <a:ea typeface="+mn-ea"/>
                <a:cs typeface="Times New Roman" pitchFamily="18" charset="0"/>
              </a:rPr>
              <a:t>claims in lieu of a generous remuneration. He was later poisoned in </a:t>
            </a:r>
          </a:p>
          <a:p>
            <a:pPr eaLnBrk="1" hangingPunct="1"/>
            <a:r>
              <a:rPr kumimoji="1" lang="en-US" sz="1200" b="1" kern="1200" baseline="0" dirty="0">
                <a:solidFill>
                  <a:schemeClr val="tx1"/>
                </a:solidFill>
                <a:latin typeface="Times New Roman" pitchFamily="18" charset="0"/>
                <a:ea typeface="+mn-ea"/>
                <a:cs typeface="Times New Roman" pitchFamily="18" charset="0"/>
              </a:rPr>
              <a:t>a harem intrigue.</a:t>
            </a:r>
            <a:endParaRPr lang="en-US" sz="1200" b="1" baseline="0" dirty="0"/>
          </a:p>
        </p:txBody>
      </p:sp>
    </p:spTree>
    <p:extLst>
      <p:ext uri="{BB962C8B-B14F-4D97-AF65-F5344CB8AC3E}">
        <p14:creationId xmlns:p14="http://schemas.microsoft.com/office/powerpoint/2010/main" val="335558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2</a:t>
            </a:fld>
            <a:endParaRPr lang="en-US" altLang="zh-TW" dirty="0"/>
          </a:p>
        </p:txBody>
      </p:sp>
    </p:spTree>
    <p:extLst>
      <p:ext uri="{BB962C8B-B14F-4D97-AF65-F5344CB8AC3E}">
        <p14:creationId xmlns:p14="http://schemas.microsoft.com/office/powerpoint/2010/main" val="99009781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20</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400" b="1" baseline="0" dirty="0"/>
              <a:t>This was the beginning of a dynastic monarchy in the history of Islam.</a:t>
            </a:r>
          </a:p>
          <a:p>
            <a:pPr eaLnBrk="1" hangingPunct="1"/>
            <a:endParaRPr lang="en-US" sz="1400" b="1" baseline="0" dirty="0"/>
          </a:p>
          <a:p>
            <a:pPr eaLnBrk="1" hangingPunct="1"/>
            <a:r>
              <a:rPr lang="en-US" sz="1400" b="1" baseline="0" dirty="0"/>
              <a:t>Hadrat Hussain was the second son of Hadrat Ali.</a:t>
            </a:r>
          </a:p>
          <a:p>
            <a:pPr eaLnBrk="1" hangingPunct="1"/>
            <a:endParaRPr lang="en-US" sz="1400" b="1" baseline="0" dirty="0"/>
          </a:p>
          <a:p>
            <a:pPr eaLnBrk="1" hangingPunct="1"/>
            <a:r>
              <a:rPr lang="en-US" sz="1400" b="1" baseline="0" dirty="0"/>
              <a:t>It should be noted by this time there was no Shiism, as we know it now. Shiism </a:t>
            </a:r>
          </a:p>
          <a:p>
            <a:pPr eaLnBrk="1" hangingPunct="1"/>
            <a:r>
              <a:rPr lang="en-US" sz="1400" b="1" baseline="0" dirty="0"/>
              <a:t>gradually developed in later centuries.</a:t>
            </a:r>
          </a:p>
        </p:txBody>
      </p:sp>
    </p:spTree>
    <p:extLst>
      <p:ext uri="{BB962C8B-B14F-4D97-AF65-F5344CB8AC3E}">
        <p14:creationId xmlns:p14="http://schemas.microsoft.com/office/powerpoint/2010/main" val="19969727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21</a:t>
            </a:fld>
            <a:endParaRPr lang="en-US" altLang="zh-TW" dirty="0"/>
          </a:p>
        </p:txBody>
      </p:sp>
    </p:spTree>
    <p:extLst>
      <p:ext uri="{BB962C8B-B14F-4D97-AF65-F5344CB8AC3E}">
        <p14:creationId xmlns:p14="http://schemas.microsoft.com/office/powerpoint/2010/main" val="3409722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22</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200" b="1" baseline="0" dirty="0"/>
              <a:t>It is contended that Shiism is not about struggle for political power.</a:t>
            </a:r>
          </a:p>
          <a:p>
            <a:pPr eaLnBrk="1" hangingPunct="1"/>
            <a:endParaRPr lang="en-US" sz="1200" b="1" baseline="0" dirty="0"/>
          </a:p>
          <a:p>
            <a:pPr eaLnBrk="1" hangingPunct="1"/>
            <a:r>
              <a:rPr lang="en-US" sz="1200" b="1" baseline="0" dirty="0"/>
              <a:t>No Shia, as we know it today, was present during the time of Hadrat Al and Hussain</a:t>
            </a:r>
          </a:p>
          <a:p>
            <a:pPr eaLnBrk="1" hangingPunct="1"/>
            <a:endParaRPr lang="en-US" sz="1200" b="1" baseline="0" dirty="0"/>
          </a:p>
          <a:p>
            <a:pPr eaLnBrk="1" hangingPunct="1"/>
            <a:r>
              <a:rPr kumimoji="1" lang="en-US" sz="1200" b="1" kern="1200" dirty="0">
                <a:solidFill>
                  <a:schemeClr val="bg1">
                    <a:lumMod val="25000"/>
                  </a:schemeClr>
                </a:solidFill>
                <a:effectLst>
                  <a:outerShdw blurRad="50800" dist="38100" dir="2700000" algn="tl" rotWithShape="0">
                    <a:prstClr val="black">
                      <a:alpha val="40000"/>
                    </a:prstClr>
                  </a:outerShdw>
                </a:effectLst>
                <a:latin typeface="Times New Roman" pitchFamily="18" charset="0"/>
                <a:ea typeface="+mn-ea"/>
                <a:cs typeface="Times New Roman" pitchFamily="18" charset="0"/>
              </a:rPr>
              <a:t>Imamat in place of khilafat.</a:t>
            </a:r>
          </a:p>
        </p:txBody>
      </p:sp>
    </p:spTree>
    <p:extLst>
      <p:ext uri="{BB962C8B-B14F-4D97-AF65-F5344CB8AC3E}">
        <p14:creationId xmlns:p14="http://schemas.microsoft.com/office/powerpoint/2010/main" val="37807787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23</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endParaRPr lang="en-US" sz="1400" b="1" baseline="0" dirty="0"/>
          </a:p>
        </p:txBody>
      </p:sp>
    </p:spTree>
    <p:extLst>
      <p:ext uri="{BB962C8B-B14F-4D97-AF65-F5344CB8AC3E}">
        <p14:creationId xmlns:p14="http://schemas.microsoft.com/office/powerpoint/2010/main" val="42067850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24</a:t>
            </a:fld>
            <a:endParaRPr lang="en-US" altLang="zh-TW" dirty="0"/>
          </a:p>
        </p:txBody>
      </p:sp>
    </p:spTree>
    <p:extLst>
      <p:ext uri="{BB962C8B-B14F-4D97-AF65-F5344CB8AC3E}">
        <p14:creationId xmlns:p14="http://schemas.microsoft.com/office/powerpoint/2010/main" val="50656356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25</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400" b="1" dirty="0"/>
              <a:t>The</a:t>
            </a:r>
            <a:r>
              <a:rPr lang="en-US" sz="1400" b="1" baseline="0" dirty="0"/>
              <a:t> history bears witness to the events prophesized.</a:t>
            </a:r>
            <a:endParaRPr lang="en-US" sz="1400" b="1" dirty="0"/>
          </a:p>
        </p:txBody>
      </p:sp>
    </p:spTree>
    <p:extLst>
      <p:ext uri="{BB962C8B-B14F-4D97-AF65-F5344CB8AC3E}">
        <p14:creationId xmlns:p14="http://schemas.microsoft.com/office/powerpoint/2010/main" val="33552676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F675693-4A39-48DE-A4E6-32D24A11B768}" type="slidenum">
              <a:rPr lang="en-US" smtClean="0"/>
              <a:pPr/>
              <a:t>26</a:t>
            </a:fld>
            <a:endParaRPr lang="en-US"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en-US" b="1" dirty="0">
              <a:solidFill>
                <a:srgbClr val="002060"/>
              </a:solidFill>
            </a:endParaRPr>
          </a:p>
        </p:txBody>
      </p:sp>
    </p:spTree>
    <p:extLst>
      <p:ext uri="{BB962C8B-B14F-4D97-AF65-F5344CB8AC3E}">
        <p14:creationId xmlns:p14="http://schemas.microsoft.com/office/powerpoint/2010/main" val="9808896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F675693-4A39-48DE-A4E6-32D24A11B768}" type="slidenum">
              <a:rPr lang="en-US" smtClean="0"/>
              <a:pPr/>
              <a:t>27</a:t>
            </a:fld>
            <a:endParaRPr lang="en-US"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p:spPr>
        <p:txBody>
          <a:bodyPr/>
          <a:lstStyle/>
          <a:p>
            <a:pPr eaLnBrk="1" hangingPunct="1"/>
            <a:endParaRPr lang="en-US" b="1" baseline="0" dirty="0"/>
          </a:p>
          <a:p>
            <a:pPr eaLnBrk="1" hangingPunct="1"/>
            <a:endParaRPr lang="en-US" b="1" baseline="0" dirty="0"/>
          </a:p>
          <a:p>
            <a:pPr eaLnBrk="1" hangingPunct="1"/>
            <a:r>
              <a:rPr lang="en-US" b="1" baseline="0" dirty="0"/>
              <a:t> </a:t>
            </a:r>
            <a:endParaRPr lang="en-US" b="1" dirty="0"/>
          </a:p>
        </p:txBody>
      </p:sp>
    </p:spTree>
    <p:extLst>
      <p:ext uri="{BB962C8B-B14F-4D97-AF65-F5344CB8AC3E}">
        <p14:creationId xmlns:p14="http://schemas.microsoft.com/office/powerpoint/2010/main" val="4752509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F675693-4A39-48DE-A4E6-32D24A11B768}" type="slidenum">
              <a:rPr lang="en-US" smtClean="0"/>
              <a:pPr/>
              <a:t>28</a:t>
            </a:fld>
            <a:endParaRPr lang="en-US"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kumimoji="1" lang="en-US" sz="1100" b="1" kern="1200" dirty="0">
                <a:solidFill>
                  <a:schemeClr val="tx1"/>
                </a:solidFill>
                <a:latin typeface="Times New Roman" pitchFamily="18" charset="0"/>
                <a:ea typeface="+mn-ea"/>
                <a:cs typeface="Times New Roman" pitchFamily="18" charset="0"/>
              </a:rPr>
              <a:t>Hadhrat Mirza Mehmud Ahmad</a:t>
            </a:r>
            <a:r>
              <a:rPr kumimoji="1" lang="en-US" sz="1100" b="1" kern="1200" baseline="30000" dirty="0">
                <a:solidFill>
                  <a:schemeClr val="tx1"/>
                </a:solidFill>
                <a:latin typeface="Times New Roman" pitchFamily="18" charset="0"/>
                <a:ea typeface="+mn-ea"/>
                <a:cs typeface="Times New Roman" pitchFamily="18" charset="0"/>
              </a:rPr>
              <a:t>RZ</a:t>
            </a:r>
            <a:r>
              <a:rPr kumimoji="1" lang="en-US" sz="1100" b="1" kern="1200" dirty="0">
                <a:solidFill>
                  <a:schemeClr val="tx1"/>
                </a:solidFill>
                <a:latin typeface="Times New Roman" pitchFamily="18" charset="0"/>
                <a:ea typeface="+mn-ea"/>
                <a:cs typeface="Times New Roman" pitchFamily="18" charset="0"/>
              </a:rPr>
              <a:t> in</a:t>
            </a:r>
            <a:r>
              <a:rPr kumimoji="1" lang="en-US" sz="1100" b="1" kern="1200" baseline="0" dirty="0">
                <a:solidFill>
                  <a:schemeClr val="tx1"/>
                </a:solidFill>
                <a:latin typeface="Times New Roman" pitchFamily="18" charset="0"/>
                <a:ea typeface="+mn-ea"/>
                <a:cs typeface="Times New Roman" pitchFamily="18" charset="0"/>
              </a:rPr>
              <a:t> his book “The Origin of Dissension </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en-US" sz="1100" b="1" kern="1200" baseline="0" dirty="0">
                <a:solidFill>
                  <a:schemeClr val="tx1"/>
                </a:solidFill>
                <a:latin typeface="Times New Roman" pitchFamily="18" charset="0"/>
                <a:ea typeface="+mn-ea"/>
                <a:cs typeface="Times New Roman" pitchFamily="18" charset="0"/>
              </a:rPr>
              <a:t>in Islam” (Islam me Ikhtilafat ka Aghaz) has mentioned these four factors.</a:t>
            </a:r>
          </a:p>
          <a:p>
            <a:pPr marL="0" marR="0" indent="0" algn="l" defTabSz="914400" rtl="0" eaLnBrk="1" fontAlgn="base" latinLnBrk="0" hangingPunct="1">
              <a:lnSpc>
                <a:spcPct val="100000"/>
              </a:lnSpc>
              <a:spcBef>
                <a:spcPct val="30000"/>
              </a:spcBef>
              <a:spcAft>
                <a:spcPct val="0"/>
              </a:spcAft>
              <a:buClrTx/>
              <a:buSzTx/>
              <a:buFontTx/>
              <a:buNone/>
              <a:tabLst/>
              <a:defRPr/>
            </a:pPr>
            <a:endParaRPr kumimoji="1" lang="en-US" sz="1100" b="1" kern="1200" dirty="0">
              <a:solidFill>
                <a:schemeClr val="tx1"/>
              </a:solidFill>
              <a:latin typeface="Times New Roman" pitchFamily="18" charset="0"/>
              <a:ea typeface="+mn-ea"/>
              <a:cs typeface="Times New Roman" pitchFamily="18"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kumimoji="1" lang="en-US" sz="1100" b="1" kern="1200" dirty="0">
                <a:solidFill>
                  <a:schemeClr val="tx1"/>
                </a:solidFill>
                <a:latin typeface="Times New Roman" pitchFamily="18" charset="0"/>
                <a:ea typeface="+mn-ea"/>
                <a:cs typeface="Times New Roman" pitchFamily="18" charset="0"/>
              </a:rPr>
              <a:t>The non-democratic strains in the khilafat are unavoidable in a spiritual system. </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en-US" sz="1100" b="1" kern="1200" dirty="0">
                <a:solidFill>
                  <a:schemeClr val="tx1"/>
                </a:solidFill>
                <a:latin typeface="Times New Roman" pitchFamily="18" charset="0"/>
                <a:ea typeface="+mn-ea"/>
                <a:cs typeface="Times New Roman" pitchFamily="18" charset="0"/>
              </a:rPr>
              <a:t>The neo-Muslim, as they accepted Islam in large groups often as part </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en-US" sz="1100" b="1" kern="1200" dirty="0">
                <a:solidFill>
                  <a:schemeClr val="tx1"/>
                </a:solidFill>
                <a:latin typeface="Times New Roman" pitchFamily="18" charset="0"/>
                <a:ea typeface="+mn-ea"/>
                <a:cs typeface="Times New Roman" pitchFamily="18" charset="0"/>
              </a:rPr>
              <a:t>of a political </a:t>
            </a:r>
            <a:r>
              <a:rPr kumimoji="1" lang="en-US" sz="1100" b="1" kern="1200" baseline="0" dirty="0">
                <a:solidFill>
                  <a:schemeClr val="tx1"/>
                </a:solidFill>
                <a:latin typeface="Times New Roman" pitchFamily="18" charset="0"/>
                <a:ea typeface="+mn-ea"/>
                <a:cs typeface="Times New Roman" pitchFamily="18" charset="0"/>
              </a:rPr>
              <a:t> </a:t>
            </a:r>
            <a:r>
              <a:rPr kumimoji="1" lang="en-US" sz="1100" b="1" kern="1200" dirty="0">
                <a:solidFill>
                  <a:schemeClr val="tx1"/>
                </a:solidFill>
                <a:latin typeface="Times New Roman" pitchFamily="18" charset="0"/>
                <a:ea typeface="+mn-ea"/>
                <a:cs typeface="Times New Roman" pitchFamily="18" charset="0"/>
              </a:rPr>
              <a:t>compromise, lacked the spiritual and moral training </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en-US" sz="1100" b="1" kern="1200" dirty="0">
                <a:solidFill>
                  <a:schemeClr val="tx1"/>
                </a:solidFill>
                <a:latin typeface="Times New Roman" pitchFamily="18" charset="0"/>
                <a:ea typeface="+mn-ea"/>
                <a:cs typeface="Times New Roman" pitchFamily="18" charset="0"/>
              </a:rPr>
              <a:t>needed </a:t>
            </a:r>
            <a:r>
              <a:rPr kumimoji="1" lang="en-US" sz="1100" b="1" kern="1200" baseline="0" dirty="0">
                <a:solidFill>
                  <a:schemeClr val="tx1"/>
                </a:solidFill>
                <a:latin typeface="Times New Roman" pitchFamily="18" charset="0"/>
                <a:ea typeface="+mn-ea"/>
                <a:cs typeface="Times New Roman" pitchFamily="18" charset="0"/>
              </a:rPr>
              <a:t> </a:t>
            </a:r>
            <a:r>
              <a:rPr kumimoji="1" lang="en-US" sz="1100" b="1" kern="1200" dirty="0">
                <a:solidFill>
                  <a:schemeClr val="tx1"/>
                </a:solidFill>
                <a:latin typeface="Times New Roman" pitchFamily="18" charset="0"/>
                <a:ea typeface="+mn-ea"/>
                <a:cs typeface="Times New Roman" pitchFamily="18" charset="0"/>
              </a:rPr>
              <a:t>to inculcate the fundamental Islamic values.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b="1" baseline="0" dirty="0">
              <a:solidFill>
                <a:srgbClr val="002060"/>
              </a:solidFill>
            </a:endParaRPr>
          </a:p>
          <a:p>
            <a:pPr eaLnBrk="1" hangingPunct="1"/>
            <a:r>
              <a:rPr lang="en-US" b="1" baseline="0" dirty="0">
                <a:solidFill>
                  <a:srgbClr val="002060"/>
                </a:solidFill>
              </a:rPr>
              <a:t> </a:t>
            </a:r>
            <a:endParaRPr lang="en-US" b="1" dirty="0">
              <a:solidFill>
                <a:srgbClr val="002060"/>
              </a:solidFill>
            </a:endParaRPr>
          </a:p>
        </p:txBody>
      </p:sp>
    </p:spTree>
    <p:extLst>
      <p:ext uri="{BB962C8B-B14F-4D97-AF65-F5344CB8AC3E}">
        <p14:creationId xmlns:p14="http://schemas.microsoft.com/office/powerpoint/2010/main" val="287072342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F675693-4A39-48DE-A4E6-32D24A11B768}" type="slidenum">
              <a:rPr lang="en-US" smtClean="0"/>
              <a:pPr/>
              <a:t>29</a:t>
            </a:fld>
            <a:endParaRPr lang="en-US"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p:spPr>
        <p:txBody>
          <a:bodyPr/>
          <a:lstStyle/>
          <a:p>
            <a:pPr marL="0" marR="0" indent="0" algn="l" defTabSz="914400" rtl="0" eaLnBrk="1" fontAlgn="auto" latinLnBrk="0" hangingPunct="1">
              <a:lnSpc>
                <a:spcPct val="100000"/>
              </a:lnSpc>
              <a:spcBef>
                <a:spcPts val="600"/>
              </a:spcBef>
              <a:spcAft>
                <a:spcPts val="0"/>
              </a:spcAft>
              <a:buClrTx/>
              <a:buSzTx/>
              <a:buFontTx/>
              <a:buNone/>
              <a:tabLst/>
              <a:defRPr/>
            </a:pPr>
            <a:r>
              <a:rPr kumimoji="1" lang="en-US" sz="1200" b="1" dirty="0">
                <a:solidFill>
                  <a:srgbClr val="000099"/>
                </a:solidFill>
                <a:effectLst>
                  <a:outerShdw blurRad="50800" dist="38100" dir="2700000" algn="tl" rotWithShape="0">
                    <a:prstClr val="black">
                      <a:alpha val="40000"/>
                    </a:prstClr>
                  </a:outerShdw>
                </a:effectLst>
                <a:cs typeface="Times New Roman" pitchFamily="18" charset="0"/>
              </a:rPr>
              <a:t>[first time in Islamic history, Hadrat Khalifatul-Masih II, instituted a </a:t>
            </a:r>
          </a:p>
          <a:p>
            <a:pPr marL="0" marR="0" indent="0" algn="l" defTabSz="914400" rtl="0" eaLnBrk="1" fontAlgn="auto" latinLnBrk="0" hangingPunct="1">
              <a:lnSpc>
                <a:spcPct val="100000"/>
              </a:lnSpc>
              <a:spcBef>
                <a:spcPts val="600"/>
              </a:spcBef>
              <a:spcAft>
                <a:spcPts val="0"/>
              </a:spcAft>
              <a:buClrTx/>
              <a:buSzTx/>
              <a:buFontTx/>
              <a:buNone/>
              <a:tabLst/>
              <a:defRPr/>
            </a:pPr>
            <a:r>
              <a:rPr kumimoji="1" lang="en-US" sz="1200" b="1">
                <a:solidFill>
                  <a:srgbClr val="000099"/>
                </a:solidFill>
                <a:effectLst>
                  <a:outerShdw blurRad="50800" dist="38100" dir="2700000" algn="tl" rotWithShape="0">
                    <a:prstClr val="black">
                      <a:alpha val="40000"/>
                    </a:prstClr>
                  </a:outerShdw>
                </a:effectLst>
                <a:cs typeface="Times New Roman" pitchFamily="18" charset="0"/>
              </a:rPr>
              <a:t>well-defined protocol </a:t>
            </a:r>
            <a:r>
              <a:rPr kumimoji="1" lang="en-US" sz="1200" b="1" dirty="0">
                <a:solidFill>
                  <a:srgbClr val="000099"/>
                </a:solidFill>
                <a:effectLst>
                  <a:outerShdw blurRad="50800" dist="38100" dir="2700000" algn="tl" rotWithShape="0">
                    <a:prstClr val="black">
                      <a:alpha val="40000"/>
                    </a:prstClr>
                  </a:outerShdw>
                </a:effectLst>
                <a:cs typeface="Times New Roman" pitchFamily="18" charset="0"/>
              </a:rPr>
              <a:t>for the election of khalifa]</a:t>
            </a:r>
          </a:p>
          <a:p>
            <a:pPr eaLnBrk="1" hangingPunct="1"/>
            <a:endParaRPr lang="en-US" b="1" baseline="0" dirty="0"/>
          </a:p>
          <a:p>
            <a:pPr eaLnBrk="1" hangingPunct="1"/>
            <a:r>
              <a:rPr lang="en-US" b="1" baseline="0" dirty="0"/>
              <a:t> </a:t>
            </a:r>
            <a:endParaRPr lang="en-US" b="1" dirty="0"/>
          </a:p>
        </p:txBody>
      </p:sp>
    </p:spTree>
    <p:extLst>
      <p:ext uri="{BB962C8B-B14F-4D97-AF65-F5344CB8AC3E}">
        <p14:creationId xmlns:p14="http://schemas.microsoft.com/office/powerpoint/2010/main" val="38185433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solidFill>
                <a:schemeClr val="tx1">
                  <a:lumMod val="95000"/>
                  <a:lumOff val="5000"/>
                </a:schemeClr>
              </a:solidFill>
            </a:endParaRP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3</a:t>
            </a:fld>
            <a:endParaRPr lang="en-US" altLang="zh-TW" dirty="0"/>
          </a:p>
        </p:txBody>
      </p:sp>
    </p:spTree>
    <p:extLst>
      <p:ext uri="{BB962C8B-B14F-4D97-AF65-F5344CB8AC3E}">
        <p14:creationId xmlns:p14="http://schemas.microsoft.com/office/powerpoint/2010/main" val="42017071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5"/>
          <p:cNvSpPr>
            <a:spLocks noGrp="1" noChangeArrowheads="1"/>
          </p:cNvSpPr>
          <p:nvPr>
            <p:ph type="sldNum" sz="quarter" idx="5"/>
          </p:nvPr>
        </p:nvSpPr>
        <p:spPr>
          <a:noFill/>
        </p:spPr>
        <p:txBody>
          <a:bodyPr/>
          <a:lstStyle/>
          <a:p>
            <a:pPr defTabSz="950741"/>
            <a:fld id="{AD02B949-503C-4907-A46B-42B066F99A1A}" type="slidenum">
              <a:rPr lang="en-US" smtClean="0"/>
              <a:pPr defTabSz="950741"/>
              <a:t>30</a:t>
            </a:fld>
            <a:endParaRPr lang="en-US" dirty="0"/>
          </a:p>
        </p:txBody>
      </p:sp>
      <p:sp>
        <p:nvSpPr>
          <p:cNvPr id="109571" name="Rectangle 2"/>
          <p:cNvSpPr>
            <a:spLocks noGrp="1" noRot="1" noChangeAspect="1" noChangeArrowheads="1" noTextEdit="1"/>
          </p:cNvSpPr>
          <p:nvPr>
            <p:ph type="sldImg"/>
          </p:nvPr>
        </p:nvSpPr>
        <p:spPr>
          <a:xfrm>
            <a:off x="334963" y="698500"/>
            <a:ext cx="6191250" cy="3484563"/>
          </a:xfrm>
          <a:ln cap="flat"/>
        </p:spPr>
      </p:sp>
      <p:sp>
        <p:nvSpPr>
          <p:cNvPr id="109572" name="Rectangle 3"/>
          <p:cNvSpPr>
            <a:spLocks noGrp="1" noChangeArrowheads="1"/>
          </p:cNvSpPr>
          <p:nvPr>
            <p:ph type="body" idx="1"/>
          </p:nvPr>
        </p:nvSpPr>
        <p:spPr>
          <a:xfrm>
            <a:off x="914816" y="4416111"/>
            <a:ext cx="5028370" cy="4182427"/>
          </a:xfrm>
          <a:noFill/>
          <a:ln/>
        </p:spPr>
        <p:txBody>
          <a:bodyPr lIns="93808" tIns="46904" rIns="93808" bIns="46904"/>
          <a:lstStyle/>
          <a:p>
            <a:pPr defTabSz="914175"/>
            <a:endParaRPr lang="nl-NL" dirty="0"/>
          </a:p>
        </p:txBody>
      </p:sp>
    </p:spTree>
    <p:extLst>
      <p:ext uri="{BB962C8B-B14F-4D97-AF65-F5344CB8AC3E}">
        <p14:creationId xmlns:p14="http://schemas.microsoft.com/office/powerpoint/2010/main" val="8632318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4</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marL="0" marR="0" lvl="1" indent="0" algn="l" defTabSz="914400" rtl="0" eaLnBrk="1" fontAlgn="base" latinLnBrk="0" hangingPunct="1">
              <a:lnSpc>
                <a:spcPct val="100000"/>
              </a:lnSpc>
              <a:spcBef>
                <a:spcPct val="30000"/>
              </a:spcBef>
              <a:spcAft>
                <a:spcPct val="0"/>
              </a:spcAft>
              <a:buClrTx/>
              <a:buSzTx/>
              <a:buFontTx/>
              <a:buNone/>
              <a:tabLst/>
              <a:defRPr/>
            </a:pPr>
            <a:r>
              <a:rPr lang="en-US" sz="1200" b="1" dirty="0" err="1">
                <a:solidFill>
                  <a:srgbClr val="002060"/>
                </a:solidFill>
                <a:effectLst>
                  <a:outerShdw blurRad="50800" dist="38100" dir="2700000" algn="tl" rotWithShape="0">
                    <a:prstClr val="black">
                      <a:alpha val="40000"/>
                    </a:prstClr>
                  </a:outerShdw>
                </a:effectLst>
              </a:rPr>
              <a:t>Tabari</a:t>
            </a:r>
            <a:r>
              <a:rPr lang="en-US" sz="1200" b="1" dirty="0">
                <a:solidFill>
                  <a:srgbClr val="002060"/>
                </a:solidFill>
                <a:effectLst>
                  <a:outerShdw blurRad="50800" dist="38100" dir="2700000" algn="tl" rotWithShape="0">
                    <a:prstClr val="black">
                      <a:alpha val="40000"/>
                    </a:prstClr>
                  </a:outerShdw>
                </a:effectLst>
              </a:rPr>
              <a:t> is the most widely used classical source. It was written</a:t>
            </a:r>
          </a:p>
          <a:p>
            <a:pPr marL="0" marR="0" lvl="1" indent="0" algn="l" defTabSz="914400" rtl="0" eaLnBrk="1" fontAlgn="base" latinLnBrk="0" hangingPunct="1">
              <a:lnSpc>
                <a:spcPct val="100000"/>
              </a:lnSpc>
              <a:spcBef>
                <a:spcPct val="30000"/>
              </a:spcBef>
              <a:spcAft>
                <a:spcPct val="0"/>
              </a:spcAft>
              <a:buClrTx/>
              <a:buSzTx/>
              <a:buFontTx/>
              <a:buNone/>
              <a:tabLst/>
              <a:defRPr/>
            </a:pPr>
            <a:r>
              <a:rPr lang="en-US" sz="1200" b="1" dirty="0">
                <a:solidFill>
                  <a:srgbClr val="002060"/>
                </a:solidFill>
                <a:effectLst>
                  <a:outerShdw blurRad="50800" dist="38100" dir="2700000" algn="tl" rotWithShape="0">
                    <a:prstClr val="black">
                      <a:alpha val="40000"/>
                    </a:prstClr>
                  </a:outerShdw>
                </a:effectLst>
              </a:rPr>
              <a:t>more that two hundred years after the dissension. It contains</a:t>
            </a:r>
          </a:p>
          <a:p>
            <a:pPr marL="0" marR="0" lvl="1" indent="0" algn="l" defTabSz="914400" rtl="0" eaLnBrk="1" fontAlgn="base" latinLnBrk="0" hangingPunct="1">
              <a:lnSpc>
                <a:spcPct val="100000"/>
              </a:lnSpc>
              <a:spcBef>
                <a:spcPct val="30000"/>
              </a:spcBef>
              <a:spcAft>
                <a:spcPct val="0"/>
              </a:spcAft>
              <a:buClrTx/>
              <a:buSzTx/>
              <a:buFontTx/>
              <a:buNone/>
              <a:tabLst/>
              <a:defRPr/>
            </a:pPr>
            <a:r>
              <a:rPr lang="en-US" sz="1200" b="1" dirty="0">
                <a:solidFill>
                  <a:srgbClr val="002060"/>
                </a:solidFill>
                <a:effectLst>
                  <a:outerShdw blurRad="50800" dist="38100" dir="2700000" algn="tl" rotWithShape="0">
                    <a:prstClr val="black">
                      <a:alpha val="40000"/>
                    </a:prstClr>
                  </a:outerShdw>
                </a:effectLst>
              </a:rPr>
              <a:t>multiple variant</a:t>
            </a:r>
            <a:r>
              <a:rPr lang="en-US" sz="1200" b="1" baseline="0" dirty="0">
                <a:solidFill>
                  <a:srgbClr val="002060"/>
                </a:solidFill>
                <a:effectLst>
                  <a:outerShdw blurRad="50800" dist="38100" dir="2700000" algn="tl" rotWithShape="0">
                    <a:prstClr val="black">
                      <a:alpha val="40000"/>
                    </a:prstClr>
                  </a:outerShdw>
                </a:effectLst>
              </a:rPr>
              <a:t> reports</a:t>
            </a:r>
            <a:r>
              <a:rPr lang="en-US" sz="1200" b="1" dirty="0">
                <a:solidFill>
                  <a:srgbClr val="002060"/>
                </a:solidFill>
                <a:effectLst>
                  <a:outerShdw blurRad="50800" dist="38100" dir="2700000" algn="tl" rotWithShape="0">
                    <a:prstClr val="black">
                      <a:alpha val="40000"/>
                    </a:prstClr>
                  </a:outerShdw>
                </a:effectLst>
              </a:rPr>
              <a:t> of the same incident by different reporters</a:t>
            </a:r>
            <a:r>
              <a:rPr lang="en-US" sz="1200" b="1" baseline="0" dirty="0">
                <a:solidFill>
                  <a:srgbClr val="002060"/>
                </a:solidFill>
                <a:effectLst>
                  <a:outerShdw blurRad="50800" dist="38100" dir="2700000" algn="tl" rotWithShape="0">
                    <a:prstClr val="black">
                      <a:alpha val="40000"/>
                    </a:prstClr>
                  </a:outerShdw>
                </a:effectLst>
              </a:rPr>
              <a:t> </a:t>
            </a:r>
          </a:p>
          <a:p>
            <a:pPr marL="0" marR="0" lvl="1" indent="0" algn="l" defTabSz="914400" rtl="0" eaLnBrk="1" fontAlgn="base" latinLnBrk="0" hangingPunct="1">
              <a:lnSpc>
                <a:spcPct val="100000"/>
              </a:lnSpc>
              <a:spcBef>
                <a:spcPct val="30000"/>
              </a:spcBef>
              <a:spcAft>
                <a:spcPct val="0"/>
              </a:spcAft>
              <a:buClrTx/>
              <a:buSzTx/>
              <a:buFontTx/>
              <a:buNone/>
              <a:tabLst/>
              <a:defRPr/>
            </a:pPr>
            <a:r>
              <a:rPr lang="en-US" sz="1200" b="1" baseline="0" dirty="0">
                <a:solidFill>
                  <a:srgbClr val="002060"/>
                </a:solidFill>
                <a:effectLst>
                  <a:outerShdw blurRad="50800" dist="38100" dir="2700000" algn="tl" rotWithShape="0">
                    <a:prstClr val="black">
                      <a:alpha val="40000"/>
                    </a:prstClr>
                  </a:outerShdw>
                </a:effectLst>
              </a:rPr>
              <a:t>without giving any information about the relative reliability of</a:t>
            </a:r>
          </a:p>
          <a:p>
            <a:pPr marL="0" marR="0" lvl="1" indent="0" algn="l" defTabSz="914400" rtl="0" eaLnBrk="1" fontAlgn="base" latinLnBrk="0" hangingPunct="1">
              <a:lnSpc>
                <a:spcPct val="100000"/>
              </a:lnSpc>
              <a:spcBef>
                <a:spcPct val="30000"/>
              </a:spcBef>
              <a:spcAft>
                <a:spcPct val="0"/>
              </a:spcAft>
              <a:buClrTx/>
              <a:buSzTx/>
              <a:buFontTx/>
              <a:buNone/>
              <a:tabLst/>
              <a:defRPr/>
            </a:pPr>
            <a:r>
              <a:rPr lang="en-US" sz="1200" b="1" baseline="0" dirty="0">
                <a:solidFill>
                  <a:srgbClr val="002060"/>
                </a:solidFill>
                <a:effectLst>
                  <a:outerShdw blurRad="50800" dist="38100" dir="2700000" algn="tl" rotWithShape="0">
                    <a:prstClr val="black">
                      <a:alpha val="40000"/>
                    </a:prstClr>
                  </a:outerShdw>
                </a:effectLst>
              </a:rPr>
              <a:t>the reports.</a:t>
            </a:r>
            <a:endParaRPr lang="en-US" sz="1200" b="1" dirty="0">
              <a:solidFill>
                <a:srgbClr val="002060"/>
              </a:solidFill>
              <a:effectLst>
                <a:outerShdw blurRad="50800" dist="38100" dir="2700000" algn="tl" rotWithShape="0">
                  <a:prstClr val="black">
                    <a:alpha val="40000"/>
                  </a:prstClr>
                </a:outerShdw>
              </a:effectLst>
            </a:endParaRPr>
          </a:p>
          <a:p>
            <a:pPr marL="0" marR="0" lvl="1" indent="0" algn="l" defTabSz="914400" rtl="0" eaLnBrk="1" fontAlgn="base" latinLnBrk="0" hangingPunct="1">
              <a:lnSpc>
                <a:spcPct val="100000"/>
              </a:lnSpc>
              <a:spcBef>
                <a:spcPct val="30000"/>
              </a:spcBef>
              <a:spcAft>
                <a:spcPct val="0"/>
              </a:spcAft>
              <a:buClrTx/>
              <a:buSzTx/>
              <a:buFontTx/>
              <a:buNone/>
              <a:tabLst/>
              <a:defRPr/>
            </a:pPr>
            <a:endParaRPr lang="en-US" sz="1200" b="1" dirty="0">
              <a:solidFill>
                <a:srgbClr val="002060"/>
              </a:solidFill>
              <a:effectLst>
                <a:outerShdw blurRad="50800" dist="38100" dir="2700000" algn="tl" rotWithShape="0">
                  <a:prstClr val="black">
                    <a:alpha val="40000"/>
                  </a:prstClr>
                </a:outerShdw>
              </a:effectLst>
            </a:endParaRPr>
          </a:p>
          <a:p>
            <a:pPr marL="0" marR="0" lvl="1" indent="0" algn="l" defTabSz="914400" rtl="0" eaLnBrk="1" fontAlgn="base" latinLnBrk="0" hangingPunct="1">
              <a:lnSpc>
                <a:spcPct val="100000"/>
              </a:lnSpc>
              <a:spcBef>
                <a:spcPct val="30000"/>
              </a:spcBef>
              <a:spcAft>
                <a:spcPct val="0"/>
              </a:spcAft>
              <a:buClrTx/>
              <a:buSzTx/>
              <a:buFontTx/>
              <a:buNone/>
              <a:tabLst/>
              <a:defRPr/>
            </a:pPr>
            <a:endParaRPr lang="en-US" sz="2000" b="1" dirty="0">
              <a:solidFill>
                <a:srgbClr val="002060"/>
              </a:solidFill>
              <a:effectLst>
                <a:outerShdw blurRad="50800" dist="38100" dir="2700000" algn="tl" rotWithShape="0">
                  <a:prstClr val="black">
                    <a:alpha val="40000"/>
                  </a:prstClr>
                </a:outerShdw>
              </a:effectLst>
            </a:endParaRPr>
          </a:p>
          <a:p>
            <a:pPr marL="0" marR="0" lvl="1" indent="0" algn="l" defTabSz="914400" rtl="0" eaLnBrk="1" fontAlgn="base" latinLnBrk="0" hangingPunct="1">
              <a:lnSpc>
                <a:spcPct val="100000"/>
              </a:lnSpc>
              <a:spcBef>
                <a:spcPct val="30000"/>
              </a:spcBef>
              <a:spcAft>
                <a:spcPct val="0"/>
              </a:spcAft>
              <a:buClrTx/>
              <a:buSzTx/>
              <a:buFontTx/>
              <a:buNone/>
              <a:tabLst/>
              <a:defRPr/>
            </a:pPr>
            <a:endParaRPr lang="en-US" sz="2000" b="1" dirty="0">
              <a:solidFill>
                <a:srgbClr val="002060"/>
              </a:solidFill>
              <a:effectLst>
                <a:outerShdw blurRad="50800" dist="38100" dir="2700000" algn="tl" rotWithShape="0">
                  <a:prstClr val="black">
                    <a:alpha val="40000"/>
                  </a:prstClr>
                </a:outerShdw>
              </a:effectLst>
            </a:endParaRPr>
          </a:p>
          <a:p>
            <a:pPr eaLnBrk="1" hangingPunct="1"/>
            <a:endParaRPr lang="en-US" sz="1400" b="1" dirty="0"/>
          </a:p>
        </p:txBody>
      </p:sp>
    </p:spTree>
    <p:extLst>
      <p:ext uri="{BB962C8B-B14F-4D97-AF65-F5344CB8AC3E}">
        <p14:creationId xmlns:p14="http://schemas.microsoft.com/office/powerpoint/2010/main" val="3080721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2433CB1C-85CC-43C4-8081-C158C8B8931E}" type="slidenum">
              <a:rPr lang="en-US" smtClean="0"/>
              <a:pPr/>
              <a:t>5</a:t>
            </a:fld>
            <a:endParaRPr lang="en-US" dirty="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w="9525"/>
        </p:spPr>
        <p:txBody>
          <a:bodyPr/>
          <a:lstStyle/>
          <a:p>
            <a:pPr algn="just" eaLnBrk="1" hangingPunct="1"/>
            <a:r>
              <a:rPr lang="en-US" sz="1200" b="1" dirty="0">
                <a:solidFill>
                  <a:srgbClr val="002060"/>
                </a:solidFill>
                <a:effectLst>
                  <a:outerShdw blurRad="50800" dist="38100" dir="2700000" algn="tl" rotWithShape="0">
                    <a:prstClr val="black">
                      <a:alpha val="40000"/>
                    </a:prstClr>
                  </a:outerShdw>
                </a:effectLst>
                <a:latin typeface="Times New Roman" pitchFamily="18" charset="0"/>
                <a:cs typeface="Times New Roman" pitchFamily="18" charset="0"/>
              </a:rPr>
              <a:t>Hadrat Uthman, Muawiyah, and many prominent people in the early Islamic </a:t>
            </a:r>
          </a:p>
          <a:p>
            <a:pPr algn="just" eaLnBrk="1" hangingPunct="1"/>
            <a:r>
              <a:rPr lang="en-US" sz="1200" b="1" dirty="0">
                <a:solidFill>
                  <a:srgbClr val="002060"/>
                </a:solidFill>
                <a:effectLst>
                  <a:outerShdw blurRad="50800" dist="38100" dir="2700000" algn="tl" rotWithShape="0">
                    <a:prstClr val="black">
                      <a:alpha val="40000"/>
                    </a:prstClr>
                  </a:outerShdw>
                </a:effectLst>
                <a:latin typeface="Times New Roman" pitchFamily="18" charset="0"/>
                <a:cs typeface="Times New Roman" pitchFamily="18" charset="0"/>
              </a:rPr>
              <a:t>history</a:t>
            </a:r>
            <a:r>
              <a:rPr lang="en-US" sz="1200" b="1" baseline="0" dirty="0">
                <a:solidFill>
                  <a:srgbClr val="002060"/>
                </a:solidFill>
                <a:effectLst>
                  <a:outerShdw blurRad="50800" dist="38100" dir="2700000" algn="tl" rotWithShape="0">
                    <a:prstClr val="black">
                      <a:alpha val="40000"/>
                    </a:prstClr>
                  </a:outerShdw>
                </a:effectLst>
                <a:latin typeface="Times New Roman" pitchFamily="18" charset="0"/>
                <a:cs typeface="Times New Roman" pitchFamily="18" charset="0"/>
              </a:rPr>
              <a:t> b</a:t>
            </a:r>
            <a:r>
              <a:rPr lang="en-US" sz="1200" b="1" dirty="0">
                <a:solidFill>
                  <a:srgbClr val="002060"/>
                </a:solidFill>
                <a:effectLst>
                  <a:outerShdw blurRad="50800" dist="38100" dir="2700000" algn="tl" rotWithShape="0">
                    <a:prstClr val="black">
                      <a:alpha val="40000"/>
                    </a:prstClr>
                  </a:outerShdw>
                </a:effectLst>
                <a:latin typeface="Times New Roman" pitchFamily="18" charset="0"/>
                <a:cs typeface="Times New Roman" pitchFamily="18" charset="0"/>
              </a:rPr>
              <a:t>elonged to the</a:t>
            </a:r>
            <a:r>
              <a:rPr lang="en-US" sz="1200" b="1" baseline="0" dirty="0">
                <a:solidFill>
                  <a:srgbClr val="002060"/>
                </a:solidFill>
                <a:effectLst>
                  <a:outerShdw blurRad="50800" dist="38100" dir="2700000" algn="tl" rotWithShape="0">
                    <a:prstClr val="black">
                      <a:alpha val="40000"/>
                    </a:prstClr>
                  </a:outerShdw>
                </a:effectLst>
                <a:latin typeface="Times New Roman" pitchFamily="18" charset="0"/>
                <a:cs typeface="Times New Roman" pitchFamily="18" charset="0"/>
              </a:rPr>
              <a:t> clan of Umayyad.</a:t>
            </a:r>
          </a:p>
          <a:p>
            <a:pPr algn="just" eaLnBrk="1" hangingPunct="1"/>
            <a:r>
              <a:rPr lang="en-US" sz="400" b="1" baseline="0" dirty="0">
                <a:solidFill>
                  <a:srgbClr val="002060"/>
                </a:solidFill>
                <a:effectLst>
                  <a:outerShdw blurRad="50800" dist="38100" dir="2700000" algn="tl" rotWithShape="0">
                    <a:prstClr val="black">
                      <a:alpha val="40000"/>
                    </a:prstClr>
                  </a:outerShdw>
                </a:effectLst>
                <a:latin typeface="Times New Roman" pitchFamily="18" charset="0"/>
                <a:cs typeface="Times New Roman" pitchFamily="18" charset="0"/>
              </a:rPr>
              <a:t>  </a:t>
            </a:r>
          </a:p>
          <a:p>
            <a:pPr algn="just" eaLnBrk="1" hangingPunct="1"/>
            <a:r>
              <a:rPr lang="en-US" sz="1200" b="1" baseline="0" dirty="0">
                <a:solidFill>
                  <a:srgbClr val="002060"/>
                </a:solidFill>
                <a:effectLst>
                  <a:outerShdw blurRad="50800" dist="38100" dir="2700000" algn="tl" rotWithShape="0">
                    <a:prstClr val="black">
                      <a:alpha val="40000"/>
                    </a:prstClr>
                  </a:outerShdw>
                </a:effectLst>
                <a:latin typeface="Times New Roman" pitchFamily="18" charset="0"/>
                <a:cs typeface="Times New Roman" pitchFamily="18" charset="0"/>
              </a:rPr>
              <a:t>The designation of “the rightly-guided’ passes a historical and theological verdict </a:t>
            </a:r>
          </a:p>
          <a:p>
            <a:pPr algn="just" eaLnBrk="1" hangingPunct="1"/>
            <a:r>
              <a:rPr lang="en-US" sz="1200" b="1" baseline="0" dirty="0">
                <a:solidFill>
                  <a:srgbClr val="002060"/>
                </a:solidFill>
                <a:effectLst>
                  <a:outerShdw blurRad="50800" dist="38100" dir="2700000" algn="tl" rotWithShape="0">
                    <a:prstClr val="black">
                      <a:alpha val="40000"/>
                    </a:prstClr>
                  </a:outerShdw>
                </a:effectLst>
                <a:latin typeface="Times New Roman" pitchFamily="18" charset="0"/>
                <a:cs typeface="Times New Roman" pitchFamily="18" charset="0"/>
              </a:rPr>
              <a:t>on the distinction between the first four khalifas and the kings who followed them.</a:t>
            </a:r>
          </a:p>
          <a:p>
            <a:pPr algn="just" eaLnBrk="1" hangingPunct="1"/>
            <a:r>
              <a:rPr lang="en-US" sz="1000" b="1" baseline="0" dirty="0">
                <a:solidFill>
                  <a:srgbClr val="002060"/>
                </a:solidFill>
                <a:effectLst>
                  <a:outerShdw blurRad="50800" dist="38100" dir="2700000" algn="tl" rotWithShape="0">
                    <a:prstClr val="black">
                      <a:alpha val="40000"/>
                    </a:prstClr>
                  </a:outerShdw>
                </a:effectLst>
                <a:latin typeface="Times New Roman" pitchFamily="18" charset="0"/>
                <a:cs typeface="Times New Roman" pitchFamily="18" charset="0"/>
              </a:rPr>
              <a:t> </a:t>
            </a:r>
            <a:r>
              <a:rPr lang="en-US" sz="600" b="1" baseline="0" dirty="0">
                <a:solidFill>
                  <a:srgbClr val="002060"/>
                </a:solidFill>
                <a:effectLst>
                  <a:outerShdw blurRad="50800" dist="38100" dir="2700000" algn="tl" rotWithShape="0">
                    <a:prstClr val="black">
                      <a:alpha val="40000"/>
                    </a:prstClr>
                  </a:outerShdw>
                </a:effectLst>
                <a:latin typeface="Times New Roman" pitchFamily="18" charset="0"/>
                <a:cs typeface="Times New Roman" pitchFamily="18" charset="0"/>
              </a:rPr>
              <a:t>     </a:t>
            </a:r>
            <a:endParaRPr lang="en-US" sz="1000" b="1" baseline="0" dirty="0">
              <a:solidFill>
                <a:srgbClr val="002060"/>
              </a:solidFill>
              <a:effectLst>
                <a:outerShdw blurRad="50800" dist="38100" dir="2700000" algn="tl" rotWithShape="0">
                  <a:prstClr val="black">
                    <a:alpha val="40000"/>
                  </a:prstClr>
                </a:outerShdw>
              </a:effectLst>
              <a:latin typeface="Times New Roman" pitchFamily="18" charset="0"/>
              <a:cs typeface="Times New Roman" pitchFamily="18" charset="0"/>
            </a:endParaRPr>
          </a:p>
          <a:p>
            <a:pPr algn="just" eaLnBrk="1" hangingPunct="1"/>
            <a:r>
              <a:rPr lang="en-US" sz="1200" b="1" baseline="0" dirty="0">
                <a:solidFill>
                  <a:srgbClr val="002060"/>
                </a:solidFill>
                <a:effectLst>
                  <a:outerShdw blurRad="50800" dist="38100" dir="2700000" algn="tl" rotWithShape="0">
                    <a:prstClr val="black">
                      <a:alpha val="40000"/>
                    </a:prstClr>
                  </a:outerShdw>
                </a:effectLst>
                <a:latin typeface="Times New Roman" pitchFamily="18" charset="0"/>
                <a:cs typeface="Times New Roman" pitchFamily="18" charset="0"/>
              </a:rPr>
              <a:t>There is no need for an artificial designation between the terms khilafat and and </a:t>
            </a:r>
          </a:p>
          <a:p>
            <a:pPr algn="just" eaLnBrk="1" hangingPunct="1"/>
            <a:r>
              <a:rPr lang="en-US" sz="1200" b="1" baseline="0" dirty="0">
                <a:solidFill>
                  <a:srgbClr val="002060"/>
                </a:solidFill>
                <a:effectLst>
                  <a:outerShdw blurRad="50800" dist="38100" dir="2700000" algn="tl" rotWithShape="0">
                    <a:prstClr val="black">
                      <a:alpha val="40000"/>
                    </a:prstClr>
                  </a:outerShdw>
                </a:effectLst>
                <a:latin typeface="Times New Roman" pitchFamily="18" charset="0"/>
                <a:cs typeface="Times New Roman" pitchFamily="18" charset="0"/>
              </a:rPr>
              <a:t>caliphate.</a:t>
            </a:r>
          </a:p>
        </p:txBody>
      </p:sp>
    </p:spTree>
    <p:extLst>
      <p:ext uri="{BB962C8B-B14F-4D97-AF65-F5344CB8AC3E}">
        <p14:creationId xmlns:p14="http://schemas.microsoft.com/office/powerpoint/2010/main" val="3214413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F675693-4A39-48DE-A4E6-32D24A11B768}" type="slidenum">
              <a:rPr lang="en-US" smtClean="0"/>
              <a:pPr/>
              <a:t>6</a:t>
            </a:fld>
            <a:endParaRPr lang="en-US"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p:spPr>
        <p:txBody>
          <a:bodyPr/>
          <a:lstStyle/>
          <a:p>
            <a:pPr eaLnBrk="1" hangingPunct="1"/>
            <a:r>
              <a:rPr lang="en-US" sz="1200" b="1" baseline="0" dirty="0"/>
              <a:t>After the Prophet’s demise in 632, Hadrat Abu Bakr was elected</a:t>
            </a:r>
          </a:p>
          <a:p>
            <a:pPr eaLnBrk="1" hangingPunct="1"/>
            <a:r>
              <a:rPr lang="en-US" sz="1200" b="1" baseline="0" dirty="0"/>
              <a:t>Khalifa, and his khilafat lasted two years from 632 to 634.</a:t>
            </a:r>
          </a:p>
          <a:p>
            <a:pPr eaLnBrk="1" hangingPunct="1"/>
            <a:endParaRPr lang="en-US" sz="1400" b="1" dirty="0"/>
          </a:p>
          <a:p>
            <a:pPr eaLnBrk="1" hangingPunct="1"/>
            <a:endParaRPr lang="en-US" b="1" dirty="0"/>
          </a:p>
        </p:txBody>
      </p:sp>
    </p:spTree>
    <p:extLst>
      <p:ext uri="{BB962C8B-B14F-4D97-AF65-F5344CB8AC3E}">
        <p14:creationId xmlns:p14="http://schemas.microsoft.com/office/powerpoint/2010/main" val="2322157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976A0B34-DA16-40B8-BA16-00FD48BAB530}" type="slidenum">
              <a:rPr lang="en-US" smtClean="0"/>
              <a:pPr/>
              <a:t>7</a:t>
            </a:fld>
            <a:endParaRPr lang="en-US" dirty="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w="9525"/>
        </p:spPr>
        <p:txBody>
          <a:bodyPr/>
          <a:lstStyle/>
          <a:p>
            <a:pPr eaLnBrk="1" hangingPunct="1"/>
            <a:r>
              <a:rPr lang="en-US" sz="1400" b="1" dirty="0"/>
              <a:t>All the main personalities in the</a:t>
            </a:r>
            <a:r>
              <a:rPr lang="en-US" sz="1400" b="1" baseline="0" dirty="0"/>
              <a:t> early Islamic history</a:t>
            </a:r>
            <a:r>
              <a:rPr lang="en-US" sz="1400" b="1" dirty="0"/>
              <a:t> were related to the </a:t>
            </a:r>
          </a:p>
          <a:p>
            <a:pPr eaLnBrk="1" hangingPunct="1"/>
            <a:r>
              <a:rPr lang="en-US" sz="1400" b="1" dirty="0"/>
              <a:t>Prophet</a:t>
            </a:r>
            <a:r>
              <a:rPr lang="en-US" sz="1400" b="1" baseline="0" dirty="0"/>
              <a:t> and often to each other.</a:t>
            </a:r>
            <a:endParaRPr lang="en-US" sz="1400" b="1" dirty="0"/>
          </a:p>
        </p:txBody>
      </p:sp>
    </p:spTree>
    <p:extLst>
      <p:ext uri="{BB962C8B-B14F-4D97-AF65-F5344CB8AC3E}">
        <p14:creationId xmlns:p14="http://schemas.microsoft.com/office/powerpoint/2010/main" val="29117758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F675693-4A39-48DE-A4E6-32D24A11B768}" type="slidenum">
              <a:rPr lang="en-US" smtClean="0"/>
              <a:pPr/>
              <a:t>8</a:t>
            </a:fld>
            <a:endParaRPr lang="en-US" dirty="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w="9525"/>
        </p:spPr>
        <p:txBody>
          <a:bodyPr/>
          <a:lstStyle/>
          <a:p>
            <a:pPr eaLnBrk="1" hangingPunct="1"/>
            <a:r>
              <a:rPr lang="en-US" sz="1400" b="1" dirty="0"/>
              <a:t>Light pink</a:t>
            </a:r>
            <a:r>
              <a:rPr lang="en-US" sz="1400" b="1" baseline="0" dirty="0"/>
              <a:t> is the </a:t>
            </a:r>
            <a:r>
              <a:rPr lang="en-US" sz="1400" b="1" dirty="0"/>
              <a:t>Byzantine Empire.</a:t>
            </a:r>
            <a:r>
              <a:rPr lang="en-US" sz="1400" b="1" baseline="0" dirty="0"/>
              <a:t> </a:t>
            </a:r>
            <a:r>
              <a:rPr lang="en-US" sz="1400" b="1" dirty="0"/>
              <a:t>Dark pink</a:t>
            </a:r>
            <a:r>
              <a:rPr lang="en-US" sz="1400" b="1" baseline="0" dirty="0"/>
              <a:t> is the</a:t>
            </a:r>
            <a:r>
              <a:rPr lang="en-US" sz="1400" b="1" dirty="0"/>
              <a:t> Sassanid</a:t>
            </a:r>
            <a:r>
              <a:rPr lang="en-US" sz="1400" b="1" baseline="0" dirty="0"/>
              <a:t> Empire.</a:t>
            </a:r>
            <a:endParaRPr lang="en-US" sz="1400" b="1" dirty="0"/>
          </a:p>
          <a:p>
            <a:pPr eaLnBrk="1" hangingPunct="1"/>
            <a:endParaRPr lang="en-US" b="1" dirty="0"/>
          </a:p>
          <a:p>
            <a:pPr eaLnBrk="1" hangingPunct="1"/>
            <a:r>
              <a:rPr lang="en-US" b="1" dirty="0"/>
              <a:t>Three types of arrows: red, green, and black</a:t>
            </a:r>
          </a:p>
          <a:p>
            <a:pPr eaLnBrk="1" hangingPunct="1"/>
            <a:endParaRPr lang="en-US" b="1" dirty="0"/>
          </a:p>
          <a:p>
            <a:pPr eaLnBrk="1" hangingPunct="1"/>
            <a:r>
              <a:rPr lang="en-US" b="1" dirty="0"/>
              <a:t>Point out</a:t>
            </a:r>
            <a:r>
              <a:rPr lang="en-US" b="1" baseline="0" dirty="0"/>
              <a:t> the  Arabian peninsula  comprises light and dark</a:t>
            </a:r>
          </a:p>
          <a:p>
            <a:pPr eaLnBrk="1" hangingPunct="1"/>
            <a:r>
              <a:rPr lang="en-US" b="1" baseline="0" dirty="0"/>
              <a:t>green. Hijaz is dark green area on the Western side.</a:t>
            </a:r>
          </a:p>
          <a:p>
            <a:pPr eaLnBrk="1" hangingPunct="1"/>
            <a:endParaRPr lang="en-US" b="1" baseline="0" dirty="0"/>
          </a:p>
          <a:p>
            <a:pPr eaLnBrk="1" hangingPunct="1"/>
            <a:r>
              <a:rPr lang="en-US" b="1" baseline="0" dirty="0"/>
              <a:t>At this point, the Prophet has passed away; and we are about</a:t>
            </a:r>
          </a:p>
          <a:p>
            <a:pPr eaLnBrk="1" hangingPunct="1"/>
            <a:r>
              <a:rPr lang="en-US" b="1" baseline="0" dirty="0"/>
              <a:t>to embark upon a new phase in the history of Islam.</a:t>
            </a:r>
            <a:endParaRPr lang="en-US" b="1" dirty="0"/>
          </a:p>
        </p:txBody>
      </p:sp>
    </p:spTree>
    <p:extLst>
      <p:ext uri="{BB962C8B-B14F-4D97-AF65-F5344CB8AC3E}">
        <p14:creationId xmlns:p14="http://schemas.microsoft.com/office/powerpoint/2010/main" val="21415821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chemeClr val="tx1">
                    <a:lumMod val="95000"/>
                    <a:lumOff val="5000"/>
                  </a:schemeClr>
                </a:solidFill>
              </a:rPr>
              <a:t>The first four khalifas are called rightly-guided (</a:t>
            </a:r>
            <a:r>
              <a:rPr lang="en-US" b="1" dirty="0" err="1">
                <a:solidFill>
                  <a:schemeClr val="tx1">
                    <a:lumMod val="95000"/>
                    <a:lumOff val="5000"/>
                  </a:schemeClr>
                </a:solidFill>
              </a:rPr>
              <a:t>rashedun</a:t>
            </a:r>
            <a:r>
              <a:rPr lang="en-US" b="1" dirty="0">
                <a:solidFill>
                  <a:schemeClr val="tx1">
                    <a:lumMod val="95000"/>
                    <a:lumOff val="5000"/>
                  </a:schemeClr>
                </a:solidFill>
              </a:rPr>
              <a:t>), because</a:t>
            </a:r>
          </a:p>
          <a:p>
            <a:r>
              <a:rPr lang="en-US" b="1" dirty="0">
                <a:solidFill>
                  <a:schemeClr val="tx1">
                    <a:lumMod val="95000"/>
                    <a:lumOff val="5000"/>
                  </a:schemeClr>
                </a:solidFill>
              </a:rPr>
              <a:t>of</a:t>
            </a:r>
            <a:r>
              <a:rPr lang="en-US" b="1" baseline="0" dirty="0">
                <a:solidFill>
                  <a:schemeClr val="tx1">
                    <a:lumMod val="95000"/>
                    <a:lumOff val="5000"/>
                  </a:schemeClr>
                </a:solidFill>
              </a:rPr>
              <a:t> </a:t>
            </a:r>
            <a:r>
              <a:rPr lang="en-US" b="1" dirty="0">
                <a:solidFill>
                  <a:schemeClr val="tx1">
                    <a:lumMod val="95000"/>
                    <a:lumOff val="5000"/>
                  </a:schemeClr>
                </a:solidFill>
              </a:rPr>
              <a:t>their piety and the legitimacy of the process by which they were</a:t>
            </a:r>
          </a:p>
          <a:p>
            <a:r>
              <a:rPr lang="en-US" b="1" dirty="0">
                <a:solidFill>
                  <a:schemeClr val="tx1">
                    <a:lumMod val="95000"/>
                    <a:lumOff val="5000"/>
                  </a:schemeClr>
                </a:solidFill>
              </a:rPr>
              <a:t>elevated to the office of khilafat.</a:t>
            </a:r>
          </a:p>
        </p:txBody>
      </p:sp>
      <p:sp>
        <p:nvSpPr>
          <p:cNvPr id="4" name="Slide Number Placeholder 3"/>
          <p:cNvSpPr>
            <a:spLocks noGrp="1"/>
          </p:cNvSpPr>
          <p:nvPr>
            <p:ph type="sldNum" sz="quarter" idx="10"/>
          </p:nvPr>
        </p:nvSpPr>
        <p:spPr/>
        <p:txBody>
          <a:bodyPr/>
          <a:lstStyle/>
          <a:p>
            <a:pPr>
              <a:defRPr/>
            </a:pPr>
            <a:fld id="{B8FC1715-9F5F-44EC-9E50-D2BF1A665804}" type="slidenum">
              <a:rPr lang="zh-TW" altLang="en-US" smtClean="0"/>
              <a:pPr>
                <a:defRPr/>
              </a:pPr>
              <a:t>9</a:t>
            </a:fld>
            <a:endParaRPr lang="en-US" altLang="zh-TW" dirty="0"/>
          </a:p>
        </p:txBody>
      </p:sp>
    </p:spTree>
    <p:extLst>
      <p:ext uri="{BB962C8B-B14F-4D97-AF65-F5344CB8AC3E}">
        <p14:creationId xmlns:p14="http://schemas.microsoft.com/office/powerpoint/2010/main" val="798679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3603" y="1122363"/>
            <a:ext cx="9141619" cy="2387600"/>
          </a:xfrm>
        </p:spPr>
        <p:txBody>
          <a:bodyPr anchor="b"/>
          <a:lstStyle>
            <a:lvl1pPr algn="ctr">
              <a:defRPr sz="5998"/>
            </a:lvl1pPr>
          </a:lstStyle>
          <a:p>
            <a:r>
              <a:rPr lang="en-US"/>
              <a:t>Click to edit Master title style</a:t>
            </a:r>
          </a:p>
        </p:txBody>
      </p:sp>
      <p:sp>
        <p:nvSpPr>
          <p:cNvPr id="3" name="Subtitle 2"/>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D41D864-0742-4EF2-9152-B2BD790F8569}" type="datetime1">
              <a:rPr lang="en-US" smtClean="0">
                <a:solidFill>
                  <a:srgbClr val="5F5F5F">
                    <a:lumMod val="60000"/>
                    <a:lumOff val="40000"/>
                  </a:srgbClr>
                </a:solidFill>
              </a:rPr>
              <a:pPr/>
              <a:t>6/28/21</a:t>
            </a:fld>
            <a:endParaRPr lang="en-US" dirty="0">
              <a:solidFill>
                <a:srgbClr val="5F5F5F">
                  <a:lumMod val="60000"/>
                  <a:lumOff val="40000"/>
                </a:srgbClr>
              </a:solidFill>
            </a:endParaRPr>
          </a:p>
        </p:txBody>
      </p:sp>
      <p:sp>
        <p:nvSpPr>
          <p:cNvPr id="5" name="Footer Placeholder 4"/>
          <p:cNvSpPr>
            <a:spLocks noGrp="1"/>
          </p:cNvSpPr>
          <p:nvPr>
            <p:ph type="ftr" sz="quarter" idx="11"/>
          </p:nvPr>
        </p:nvSpPr>
        <p:spPr/>
        <p:txBody>
          <a:bodyPr/>
          <a:lstStyle/>
          <a:p>
            <a:r>
              <a:rPr lang="en-US" dirty="0">
                <a:solidFill>
                  <a:srgbClr val="5F5F5F">
                    <a:lumMod val="60000"/>
                    <a:lumOff val="40000"/>
                  </a:srgbClr>
                </a:solidFill>
              </a:rPr>
              <a:t>Oracle Confidential – Internal/Restricted/Highly Restricted</a:t>
            </a:r>
          </a:p>
        </p:txBody>
      </p:sp>
      <p:sp>
        <p:nvSpPr>
          <p:cNvPr id="6" name="Slide Number Placeholder 5"/>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2781749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81237F-5A41-4267-822A-C7023761FAE0}" type="datetimeFigureOut">
              <a:rPr lang="en-US" smtClean="0">
                <a:solidFill>
                  <a:srgbClr val="5F5F5F">
                    <a:lumMod val="60000"/>
                    <a:lumOff val="40000"/>
                  </a:srgbClr>
                </a:solidFill>
              </a:rPr>
              <a:pPr/>
              <a:t>6/28/21</a:t>
            </a:fld>
            <a:endParaRPr lang="en-US" dirty="0">
              <a:solidFill>
                <a:srgbClr val="5F5F5F">
                  <a:lumMod val="60000"/>
                  <a:lumOff val="40000"/>
                </a:srgbClr>
              </a:solidFill>
            </a:endParaRPr>
          </a:p>
        </p:txBody>
      </p:sp>
      <p:sp>
        <p:nvSpPr>
          <p:cNvPr id="5" name="Footer Placeholder 4"/>
          <p:cNvSpPr>
            <a:spLocks noGrp="1"/>
          </p:cNvSpPr>
          <p:nvPr>
            <p:ph type="ftr" sz="quarter" idx="11"/>
          </p:nvPr>
        </p:nvSpPr>
        <p:spPr/>
        <p:txBody>
          <a:bodyPr/>
          <a:lstStyle/>
          <a:p>
            <a:endParaRPr lang="en-US" dirty="0">
              <a:solidFill>
                <a:srgbClr val="5F5F5F">
                  <a:lumMod val="60000"/>
                  <a:lumOff val="40000"/>
                </a:srgbClr>
              </a:solidFill>
            </a:endParaRPr>
          </a:p>
        </p:txBody>
      </p:sp>
      <p:sp>
        <p:nvSpPr>
          <p:cNvPr id="6" name="Slide Number Placeholder 5"/>
          <p:cNvSpPr>
            <a:spLocks noGrp="1"/>
          </p:cNvSpPr>
          <p:nvPr>
            <p:ph type="sldNum" sz="quarter" idx="12"/>
          </p:nvPr>
        </p:nvSpPr>
        <p:spPr/>
        <p:txBody>
          <a:bodyPr/>
          <a:lstStyle/>
          <a:p>
            <a:fld id="{8BF906E5-C384-47B9-9DB1-FC459299E421}"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83136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2628" y="365125"/>
            <a:ext cx="262821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7982" y="365125"/>
            <a:ext cx="7732286"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D791474-0F69-4545-89F3-45E4CE59C2AD}" type="datetime1">
              <a:rPr lang="en-US" smtClean="0">
                <a:solidFill>
                  <a:srgbClr val="5F5F5F">
                    <a:lumMod val="60000"/>
                    <a:lumOff val="40000"/>
                  </a:srgbClr>
                </a:solidFill>
              </a:rPr>
              <a:pPr/>
              <a:t>6/28/21</a:t>
            </a:fld>
            <a:endParaRPr lang="en-US" dirty="0">
              <a:solidFill>
                <a:srgbClr val="5F5F5F">
                  <a:lumMod val="60000"/>
                  <a:lumOff val="40000"/>
                </a:srgbClr>
              </a:solidFill>
            </a:endParaRPr>
          </a:p>
        </p:txBody>
      </p:sp>
      <p:sp>
        <p:nvSpPr>
          <p:cNvPr id="5" name="Footer Placeholder 4"/>
          <p:cNvSpPr>
            <a:spLocks noGrp="1"/>
          </p:cNvSpPr>
          <p:nvPr>
            <p:ph type="ftr" sz="quarter" idx="11"/>
          </p:nvPr>
        </p:nvSpPr>
        <p:spPr/>
        <p:txBody>
          <a:bodyPr/>
          <a:lstStyle/>
          <a:p>
            <a:r>
              <a:rPr lang="en-US" dirty="0">
                <a:solidFill>
                  <a:srgbClr val="5F5F5F">
                    <a:lumMod val="60000"/>
                    <a:lumOff val="40000"/>
                  </a:srgbClr>
                </a:solidFill>
              </a:rPr>
              <a:t>Oracle Confidential – Internal/Restricted/Highly Restricted</a:t>
            </a:r>
          </a:p>
        </p:txBody>
      </p:sp>
      <p:sp>
        <p:nvSpPr>
          <p:cNvPr id="6" name="Slide Number Placeholder 5"/>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41437660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a:xfrm>
            <a:off x="531154" y="1524001"/>
            <a:ext cx="11126522" cy="4419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9" name="Slide Number Placeholder 8"/>
          <p:cNvSpPr>
            <a:spLocks noGrp="1"/>
          </p:cNvSpPr>
          <p:nvPr>
            <p:ph type="sldNum" sz="quarter" idx="12"/>
          </p:nvPr>
        </p:nvSpPr>
        <p:spPr/>
        <p:txBody>
          <a:bodyPr/>
          <a:lstStyle>
            <a:lvl1pPr>
              <a:defRPr sz="1000" b="1">
                <a:solidFill>
                  <a:schemeClr val="tx1"/>
                </a:solidFill>
              </a:defRPr>
            </a:lvl1pPr>
          </a:lstStyle>
          <a:p>
            <a:fld id="{C51EAA63-D034-42AE-91FA-B13B9518C7BE}" type="slidenum">
              <a:rPr lang="en-US" smtClean="0"/>
              <a:pPr/>
              <a:t>‹#›</a:t>
            </a:fld>
            <a:endParaRPr lang="en-US" dirty="0"/>
          </a:p>
        </p:txBody>
      </p:sp>
    </p:spTree>
    <p:extLst>
      <p:ext uri="{BB962C8B-B14F-4D97-AF65-F5344CB8AC3E}">
        <p14:creationId xmlns:p14="http://schemas.microsoft.com/office/powerpoint/2010/main" val="207523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55DF83-E388-4B39-BBAA-AC5A87925EDD}" type="datetimeFigureOut">
              <a:rPr lang="en-US" smtClean="0"/>
              <a:t>6/28/21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1EAA63-D034-42AE-91FA-B13B9518C7BE}" type="slidenum">
              <a:rPr lang="en-US" smtClean="0"/>
              <a:pPr/>
              <a:t>‹#›</a:t>
            </a:fld>
            <a:endParaRPr lang="en-US" dirty="0"/>
          </a:p>
        </p:txBody>
      </p:sp>
      <p:pic>
        <p:nvPicPr>
          <p:cNvPr id="7" name="Picture 6"/>
          <p:cNvPicPr>
            <a:picLocks noChangeAspect="1"/>
          </p:cNvPicPr>
          <p:nvPr userDrawn="1"/>
        </p:nvPicPr>
        <p:blipFill rotWithShape="1">
          <a:blip r:embed="rId2">
            <a:extLst>
              <a:ext uri="{BEBA8EAE-BF5A-486C-A8C5-ECC9F3942E4B}">
                <a14:imgProps xmlns:a14="http://schemas.microsoft.com/office/drawing/2010/main">
                  <a14:imgLayer r:embed="rId3">
                    <a14:imgEffect>
                      <a14:saturation sat="400000"/>
                    </a14:imgEffect>
                    <a14:imgEffect>
                      <a14:brightnessContrast bright="20000" contrast="-20000"/>
                    </a14:imgEffect>
                  </a14:imgLayer>
                </a14:imgProps>
              </a:ext>
              <a:ext uri="{28A0092B-C50C-407E-A947-70E740481C1C}">
                <a14:useLocalDpi xmlns:a14="http://schemas.microsoft.com/office/drawing/2010/main" val="0"/>
              </a:ext>
            </a:extLst>
          </a:blip>
          <a:srcRect b="73679"/>
          <a:stretch/>
        </p:blipFill>
        <p:spPr>
          <a:xfrm>
            <a:off x="837981" y="6454362"/>
            <a:ext cx="10512861" cy="264180"/>
          </a:xfrm>
          <a:prstGeom prst="rect">
            <a:avLst/>
          </a:prstGeom>
        </p:spPr>
      </p:pic>
    </p:spTree>
    <p:extLst>
      <p:ext uri="{BB962C8B-B14F-4D97-AF65-F5344CB8AC3E}">
        <p14:creationId xmlns:p14="http://schemas.microsoft.com/office/powerpoint/2010/main" val="4184551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633" y="1709739"/>
            <a:ext cx="10512862" cy="2852737"/>
          </a:xfrm>
        </p:spPr>
        <p:txBody>
          <a:bodyPr anchor="b"/>
          <a:lstStyle>
            <a:lvl1pPr>
              <a:defRPr sz="5998"/>
            </a:lvl1pPr>
          </a:lstStyle>
          <a:p>
            <a:r>
              <a:rPr lang="en-US"/>
              <a:t>Click to edit Master title style</a:t>
            </a:r>
          </a:p>
        </p:txBody>
      </p:sp>
      <p:sp>
        <p:nvSpPr>
          <p:cNvPr id="3" name="Text Placeholder 2"/>
          <p:cNvSpPr>
            <a:spLocks noGrp="1"/>
          </p:cNvSpPr>
          <p:nvPr>
            <p:ph type="body" idx="1"/>
          </p:nvPr>
        </p:nvSpPr>
        <p:spPr>
          <a:xfrm>
            <a:off x="831633" y="4589464"/>
            <a:ext cx="10512862" cy="1500187"/>
          </a:xfrm>
        </p:spPr>
        <p:txBody>
          <a:bodyPr/>
          <a:lstStyle>
            <a:lvl1pPr marL="0" indent="0">
              <a:buNone/>
              <a:defRPr sz="2399">
                <a:solidFill>
                  <a:schemeClr val="tx1">
                    <a:tint val="75000"/>
                  </a:schemeClr>
                </a:solidFill>
              </a:defRPr>
            </a:lvl1pPr>
            <a:lvl2pPr marL="457063" indent="0">
              <a:buNone/>
              <a:defRPr sz="19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C2B890-3E51-4DDE-B852-F15B3EC46C33}" type="datetime1">
              <a:rPr lang="en-US" smtClean="0">
                <a:solidFill>
                  <a:srgbClr val="5F5F5F">
                    <a:lumMod val="60000"/>
                    <a:lumOff val="40000"/>
                  </a:srgbClr>
                </a:solidFill>
              </a:rPr>
              <a:pPr/>
              <a:t>6/28/21</a:t>
            </a:fld>
            <a:endParaRPr lang="en-US" dirty="0">
              <a:solidFill>
                <a:srgbClr val="5F5F5F">
                  <a:lumMod val="60000"/>
                  <a:lumOff val="40000"/>
                </a:srgbClr>
              </a:solidFill>
            </a:endParaRPr>
          </a:p>
        </p:txBody>
      </p:sp>
      <p:sp>
        <p:nvSpPr>
          <p:cNvPr id="5" name="Footer Placeholder 4"/>
          <p:cNvSpPr>
            <a:spLocks noGrp="1"/>
          </p:cNvSpPr>
          <p:nvPr>
            <p:ph type="ftr" sz="quarter" idx="11"/>
          </p:nvPr>
        </p:nvSpPr>
        <p:spPr/>
        <p:txBody>
          <a:bodyPr/>
          <a:lstStyle/>
          <a:p>
            <a:r>
              <a:rPr lang="en-US" dirty="0">
                <a:solidFill>
                  <a:srgbClr val="5F5F5F">
                    <a:lumMod val="60000"/>
                    <a:lumOff val="40000"/>
                  </a:srgbClr>
                </a:solidFill>
              </a:rPr>
              <a:t>Oracle Confidential – Restricted</a:t>
            </a:r>
          </a:p>
        </p:txBody>
      </p:sp>
      <p:sp>
        <p:nvSpPr>
          <p:cNvPr id="6" name="Slide Number Placeholder 5"/>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1305694825"/>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798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0592" y="1825625"/>
            <a:ext cx="518025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08A497F-D569-42F5-BAE8-0874C31D7A87}" type="datetime1">
              <a:rPr lang="en-US" smtClean="0">
                <a:solidFill>
                  <a:srgbClr val="5F5F5F">
                    <a:lumMod val="60000"/>
                    <a:lumOff val="40000"/>
                  </a:srgbClr>
                </a:solidFill>
              </a:rPr>
              <a:pPr/>
              <a:t>6/28/21</a:t>
            </a:fld>
            <a:endParaRPr lang="en-US" dirty="0">
              <a:solidFill>
                <a:srgbClr val="5F5F5F">
                  <a:lumMod val="60000"/>
                  <a:lumOff val="40000"/>
                </a:srgbClr>
              </a:solidFill>
            </a:endParaRPr>
          </a:p>
        </p:txBody>
      </p:sp>
      <p:sp>
        <p:nvSpPr>
          <p:cNvPr id="6" name="Footer Placeholder 5"/>
          <p:cNvSpPr>
            <a:spLocks noGrp="1"/>
          </p:cNvSpPr>
          <p:nvPr>
            <p:ph type="ftr" sz="quarter" idx="11"/>
          </p:nvPr>
        </p:nvSpPr>
        <p:spPr/>
        <p:txBody>
          <a:bodyPr/>
          <a:lstStyle/>
          <a:p>
            <a:r>
              <a:rPr lang="en-US" dirty="0">
                <a:solidFill>
                  <a:srgbClr val="5F5F5F">
                    <a:lumMod val="60000"/>
                    <a:lumOff val="40000"/>
                  </a:srgbClr>
                </a:solidFill>
              </a:rPr>
              <a:t>Oracle Confidential – Restricted</a:t>
            </a:r>
          </a:p>
        </p:txBody>
      </p:sp>
      <p:sp>
        <p:nvSpPr>
          <p:cNvPr id="7" name="Slide Number Placeholder 6"/>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4029267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569" y="365126"/>
            <a:ext cx="10512862" cy="1325563"/>
          </a:xfrm>
        </p:spPr>
        <p:txBody>
          <a:bodyPr/>
          <a:lstStyle/>
          <a:p>
            <a:r>
              <a:rPr lang="en-US"/>
              <a:t>Click to edit Master title style</a:t>
            </a:r>
          </a:p>
        </p:txBody>
      </p:sp>
      <p:sp>
        <p:nvSpPr>
          <p:cNvPr id="3" name="Text Placeholder 2"/>
          <p:cNvSpPr>
            <a:spLocks noGrp="1"/>
          </p:cNvSpPr>
          <p:nvPr>
            <p:ph type="body" idx="1"/>
          </p:nvPr>
        </p:nvSpPr>
        <p:spPr>
          <a:xfrm>
            <a:off x="839570" y="1681163"/>
            <a:ext cx="5156444"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4" name="Content Placeholder 3"/>
          <p:cNvSpPr>
            <a:spLocks noGrp="1"/>
          </p:cNvSpPr>
          <p:nvPr>
            <p:ph sz="half" idx="2"/>
          </p:nvPr>
        </p:nvSpPr>
        <p:spPr>
          <a:xfrm>
            <a:off x="839570" y="2505075"/>
            <a:ext cx="5156444"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0593" y="1681163"/>
            <a:ext cx="5181838"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0593" y="2505075"/>
            <a:ext cx="518183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C4A4EE3-9603-4D88-B7D6-AFCAD6CFC316}" type="datetime1">
              <a:rPr lang="en-US" smtClean="0">
                <a:solidFill>
                  <a:srgbClr val="5F5F5F">
                    <a:lumMod val="60000"/>
                    <a:lumOff val="40000"/>
                  </a:srgbClr>
                </a:solidFill>
              </a:rPr>
              <a:pPr/>
              <a:t>6/28/21</a:t>
            </a:fld>
            <a:endParaRPr lang="en-US" dirty="0">
              <a:solidFill>
                <a:srgbClr val="5F5F5F">
                  <a:lumMod val="60000"/>
                  <a:lumOff val="40000"/>
                </a:srgbClr>
              </a:solidFill>
            </a:endParaRPr>
          </a:p>
        </p:txBody>
      </p:sp>
      <p:sp>
        <p:nvSpPr>
          <p:cNvPr id="8" name="Footer Placeholder 7"/>
          <p:cNvSpPr>
            <a:spLocks noGrp="1"/>
          </p:cNvSpPr>
          <p:nvPr>
            <p:ph type="ftr" sz="quarter" idx="11"/>
          </p:nvPr>
        </p:nvSpPr>
        <p:spPr/>
        <p:txBody>
          <a:bodyPr/>
          <a:lstStyle/>
          <a:p>
            <a:r>
              <a:rPr lang="en-US" dirty="0">
                <a:solidFill>
                  <a:srgbClr val="5F5F5F">
                    <a:lumMod val="60000"/>
                    <a:lumOff val="40000"/>
                  </a:srgbClr>
                </a:solidFill>
              </a:rPr>
              <a:t>Oracle Confidential – Internal/Restricted/Highly Restricted</a:t>
            </a:r>
          </a:p>
        </p:txBody>
      </p:sp>
      <p:sp>
        <p:nvSpPr>
          <p:cNvPr id="9" name="Slide Number Placeholder 8"/>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9242445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C2B890-3E51-4DDE-B852-F15B3EC46C33}" type="datetime1">
              <a:rPr lang="en-US" smtClean="0">
                <a:solidFill>
                  <a:srgbClr val="5F5F5F">
                    <a:lumMod val="60000"/>
                    <a:lumOff val="40000"/>
                  </a:srgbClr>
                </a:solidFill>
              </a:rPr>
              <a:pPr/>
              <a:t>6/28/21</a:t>
            </a:fld>
            <a:endParaRPr lang="en-US" dirty="0">
              <a:solidFill>
                <a:srgbClr val="5F5F5F">
                  <a:lumMod val="60000"/>
                  <a:lumOff val="40000"/>
                </a:srgbClr>
              </a:solidFill>
            </a:endParaRPr>
          </a:p>
        </p:txBody>
      </p:sp>
      <p:sp>
        <p:nvSpPr>
          <p:cNvPr id="4" name="Footer Placeholder 3"/>
          <p:cNvSpPr>
            <a:spLocks noGrp="1"/>
          </p:cNvSpPr>
          <p:nvPr>
            <p:ph type="ftr" sz="quarter" idx="11"/>
          </p:nvPr>
        </p:nvSpPr>
        <p:spPr/>
        <p:txBody>
          <a:bodyPr/>
          <a:lstStyle/>
          <a:p>
            <a:r>
              <a:rPr lang="en-US" dirty="0">
                <a:solidFill>
                  <a:srgbClr val="5F5F5F">
                    <a:lumMod val="60000"/>
                    <a:lumOff val="40000"/>
                  </a:srgbClr>
                </a:solidFill>
              </a:rPr>
              <a:t>Oracle Confidential – Restricted</a:t>
            </a:r>
          </a:p>
        </p:txBody>
      </p:sp>
      <p:sp>
        <p:nvSpPr>
          <p:cNvPr id="5" name="Slide Number Placeholder 4"/>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581207810"/>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70A8A0-3115-4BA0-AFFD-D17DF55D63FD}" type="datetime1">
              <a:rPr lang="en-US" smtClean="0">
                <a:solidFill>
                  <a:srgbClr val="5F5F5F">
                    <a:lumMod val="60000"/>
                    <a:lumOff val="40000"/>
                  </a:srgbClr>
                </a:solidFill>
              </a:rPr>
              <a:pPr/>
              <a:t>6/28/21</a:t>
            </a:fld>
            <a:endParaRPr lang="en-US" dirty="0">
              <a:solidFill>
                <a:srgbClr val="5F5F5F">
                  <a:lumMod val="60000"/>
                  <a:lumOff val="40000"/>
                </a:srgbClr>
              </a:solidFill>
            </a:endParaRPr>
          </a:p>
        </p:txBody>
      </p:sp>
      <p:sp>
        <p:nvSpPr>
          <p:cNvPr id="3" name="Footer Placeholder 2"/>
          <p:cNvSpPr>
            <a:spLocks noGrp="1"/>
          </p:cNvSpPr>
          <p:nvPr>
            <p:ph type="ftr" sz="quarter" idx="11"/>
          </p:nvPr>
        </p:nvSpPr>
        <p:spPr/>
        <p:txBody>
          <a:bodyPr/>
          <a:lstStyle/>
          <a:p>
            <a:r>
              <a:rPr lang="en-US" dirty="0"/>
              <a:t>Oracle Confidential – Internal/Restricted/Highly Restricted</a:t>
            </a:r>
          </a:p>
        </p:txBody>
      </p:sp>
      <p:sp>
        <p:nvSpPr>
          <p:cNvPr id="4" name="Slide Number Placeholder 3"/>
          <p:cNvSpPr>
            <a:spLocks noGrp="1"/>
          </p:cNvSpPr>
          <p:nvPr>
            <p:ph type="sldNum" sz="quarter" idx="12"/>
          </p:nvPr>
        </p:nvSpPr>
        <p:spPr/>
        <p:txBody>
          <a:bodyPr/>
          <a:lstStyle/>
          <a:p>
            <a:fld id="{C51EAA63-D034-42AE-91FA-B13B9518C7BE}" type="slidenum">
              <a:rPr lang="en-US" smtClean="0"/>
              <a:pPr/>
              <a:t>‹#›</a:t>
            </a:fld>
            <a:endParaRPr lang="en-US" dirty="0"/>
          </a:p>
        </p:txBody>
      </p:sp>
      <p:pic>
        <p:nvPicPr>
          <p:cNvPr id="5" name="Picture 4"/>
          <p:cNvPicPr>
            <a:picLocks noChangeAspect="1"/>
          </p:cNvPicPr>
          <p:nvPr userDrawn="1"/>
        </p:nvPicPr>
        <p:blipFill rotWithShape="1">
          <a:blip r:embed="rId2">
            <a:extLst>
              <a:ext uri="{BEBA8EAE-BF5A-486C-A8C5-ECC9F3942E4B}">
                <a14:imgProps xmlns:a14="http://schemas.microsoft.com/office/drawing/2010/main">
                  <a14:imgLayer r:embed="rId3">
                    <a14:imgEffect>
                      <a14:sharpenSoften amount="50000"/>
                    </a14:imgEffect>
                    <a14:imgEffect>
                      <a14:colorTemperature colorTemp="7200"/>
                    </a14:imgEffect>
                    <a14:imgEffect>
                      <a14:brightnessContrast bright="40000" contrast="-40000"/>
                    </a14:imgEffect>
                  </a14:imgLayer>
                </a14:imgProps>
              </a:ext>
              <a:ext uri="{28A0092B-C50C-407E-A947-70E740481C1C}">
                <a14:useLocalDpi xmlns:a14="http://schemas.microsoft.com/office/drawing/2010/main" val="0"/>
              </a:ext>
            </a:extLst>
          </a:blip>
          <a:srcRect b="73679"/>
          <a:stretch/>
        </p:blipFill>
        <p:spPr>
          <a:xfrm>
            <a:off x="837982" y="6463861"/>
            <a:ext cx="10512861" cy="266395"/>
          </a:xfrm>
          <a:prstGeom prst="rect">
            <a:avLst/>
          </a:prstGeom>
        </p:spPr>
      </p:pic>
    </p:spTree>
    <p:extLst>
      <p:ext uri="{BB962C8B-B14F-4D97-AF65-F5344CB8AC3E}">
        <p14:creationId xmlns:p14="http://schemas.microsoft.com/office/powerpoint/2010/main" val="2895319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Content Placeholder 2"/>
          <p:cNvSpPr>
            <a:spLocks noGrp="1"/>
          </p:cNvSpPr>
          <p:nvPr>
            <p:ph idx="1"/>
          </p:nvPr>
        </p:nvSpPr>
        <p:spPr>
          <a:xfrm>
            <a:off x="5181838" y="987426"/>
            <a:ext cx="6170593" cy="4873625"/>
          </a:xfrm>
        </p:spPr>
        <p:txBody>
          <a:bodyPr/>
          <a:lstStyle>
            <a:lvl1pPr>
              <a:defRPr sz="3199"/>
            </a:lvl1pPr>
            <a:lvl2pPr>
              <a:defRPr sz="2799"/>
            </a:lvl2pPr>
            <a:lvl3pPr>
              <a:defRPr sz="2399"/>
            </a:lvl3pPr>
            <a:lvl4pPr>
              <a:defRPr sz="1999"/>
            </a:lvl4pPr>
            <a:lvl5pPr>
              <a:defRPr sz="1999"/>
            </a:lvl5pPr>
            <a:lvl6pPr>
              <a:defRPr sz="1999"/>
            </a:lvl6pPr>
            <a:lvl7pPr>
              <a:defRPr sz="1999"/>
            </a:lvl7pPr>
            <a:lvl8pPr>
              <a:defRPr sz="1999"/>
            </a:lvl8pPr>
            <a:lvl9pPr>
              <a:defRPr sz="199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CC7F5C-E991-4209-BB80-8E74240F7D10}" type="datetime1">
              <a:rPr lang="en-US" smtClean="0">
                <a:solidFill>
                  <a:srgbClr val="5F5F5F">
                    <a:lumMod val="60000"/>
                    <a:lumOff val="40000"/>
                  </a:srgbClr>
                </a:solidFill>
              </a:rPr>
              <a:pPr/>
              <a:t>6/28/21</a:t>
            </a:fld>
            <a:endParaRPr lang="en-US" dirty="0">
              <a:solidFill>
                <a:srgbClr val="5F5F5F">
                  <a:lumMod val="60000"/>
                  <a:lumOff val="40000"/>
                </a:srgbClr>
              </a:solidFill>
            </a:endParaRPr>
          </a:p>
        </p:txBody>
      </p:sp>
      <p:sp>
        <p:nvSpPr>
          <p:cNvPr id="6" name="Footer Placeholder 5"/>
          <p:cNvSpPr>
            <a:spLocks noGrp="1"/>
          </p:cNvSpPr>
          <p:nvPr>
            <p:ph type="ftr" sz="quarter" idx="11"/>
          </p:nvPr>
        </p:nvSpPr>
        <p:spPr/>
        <p:txBody>
          <a:bodyPr/>
          <a:lstStyle/>
          <a:p>
            <a:r>
              <a:rPr lang="en-US" dirty="0">
                <a:solidFill>
                  <a:srgbClr val="5F5F5F">
                    <a:lumMod val="60000"/>
                    <a:lumOff val="40000"/>
                  </a:srgbClr>
                </a:solidFill>
              </a:rPr>
              <a:t>Oracle Confidential – Internal/Restricted/Highly Restricted</a:t>
            </a:r>
          </a:p>
        </p:txBody>
      </p:sp>
      <p:sp>
        <p:nvSpPr>
          <p:cNvPr id="7" name="Slide Number Placeholder 6"/>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614541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570" y="457200"/>
            <a:ext cx="3931213" cy="1600200"/>
          </a:xfrm>
        </p:spPr>
        <p:txBody>
          <a:bodyPr anchor="b"/>
          <a:lstStyle>
            <a:lvl1pPr>
              <a:defRPr sz="3199"/>
            </a:lvl1pPr>
          </a:lstStyle>
          <a:p>
            <a:r>
              <a:rPr lang="en-US"/>
              <a:t>Click to edit Master title style</a:t>
            </a:r>
          </a:p>
        </p:txBody>
      </p:sp>
      <p:sp>
        <p:nvSpPr>
          <p:cNvPr id="3" name="Picture Placeholder 2"/>
          <p:cNvSpPr>
            <a:spLocks noGrp="1"/>
          </p:cNvSpPr>
          <p:nvPr>
            <p:ph type="pic" idx="1"/>
          </p:nvPr>
        </p:nvSpPr>
        <p:spPr>
          <a:xfrm>
            <a:off x="5181838" y="987426"/>
            <a:ext cx="6170593" cy="4873625"/>
          </a:xfrm>
        </p:spPr>
        <p:txBody>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endParaRPr lang="en-US" dirty="0"/>
          </a:p>
        </p:txBody>
      </p:sp>
      <p:sp>
        <p:nvSpPr>
          <p:cNvPr id="4" name="Text Placeholder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F6EA866-6125-4F87-BD4F-15F2B26A7AED}" type="datetime1">
              <a:rPr lang="en-US" smtClean="0">
                <a:solidFill>
                  <a:srgbClr val="5F5F5F">
                    <a:lumMod val="60000"/>
                    <a:lumOff val="40000"/>
                  </a:srgbClr>
                </a:solidFill>
              </a:rPr>
              <a:pPr/>
              <a:t>6/28/21</a:t>
            </a:fld>
            <a:endParaRPr lang="en-US" dirty="0">
              <a:solidFill>
                <a:srgbClr val="5F5F5F">
                  <a:lumMod val="60000"/>
                  <a:lumOff val="40000"/>
                </a:srgbClr>
              </a:solidFill>
            </a:endParaRPr>
          </a:p>
        </p:txBody>
      </p:sp>
      <p:sp>
        <p:nvSpPr>
          <p:cNvPr id="6" name="Footer Placeholder 5"/>
          <p:cNvSpPr>
            <a:spLocks noGrp="1"/>
          </p:cNvSpPr>
          <p:nvPr>
            <p:ph type="ftr" sz="quarter" idx="11"/>
          </p:nvPr>
        </p:nvSpPr>
        <p:spPr/>
        <p:txBody>
          <a:bodyPr/>
          <a:lstStyle/>
          <a:p>
            <a:r>
              <a:rPr lang="en-US" dirty="0">
                <a:solidFill>
                  <a:srgbClr val="5F5F5F">
                    <a:lumMod val="60000"/>
                    <a:lumOff val="40000"/>
                  </a:srgbClr>
                </a:solidFill>
              </a:rPr>
              <a:t>Oracle Confidential – Internal/Restricted/Highly Restricted</a:t>
            </a:r>
          </a:p>
        </p:txBody>
      </p:sp>
      <p:sp>
        <p:nvSpPr>
          <p:cNvPr id="7" name="Slide Number Placeholder 6"/>
          <p:cNvSpPr>
            <a:spLocks noGrp="1"/>
          </p:cNvSpPr>
          <p:nvPr>
            <p:ph type="sldNum" sz="quarter" idx="12"/>
          </p:nvPr>
        </p:nvSpPr>
        <p:spPr/>
        <p:txBody>
          <a:body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3101862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A3CAFF">
            <a:alpha val="62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C2B890-3E51-4DDE-B852-F15B3EC46C33}" type="datetime1">
              <a:rPr lang="en-US" smtClean="0">
                <a:solidFill>
                  <a:srgbClr val="5F5F5F">
                    <a:lumMod val="60000"/>
                    <a:lumOff val="40000"/>
                  </a:srgbClr>
                </a:solidFill>
              </a:rPr>
              <a:pPr/>
              <a:t>6/28/21</a:t>
            </a:fld>
            <a:endParaRPr lang="en-US" dirty="0">
              <a:solidFill>
                <a:srgbClr val="5F5F5F">
                  <a:lumMod val="60000"/>
                  <a:lumOff val="40000"/>
                </a:srgbClr>
              </a:solidFill>
            </a:endParaRPr>
          </a:p>
        </p:txBody>
      </p:sp>
      <p:sp>
        <p:nvSpPr>
          <p:cNvPr id="5" name="Footer Placeholder 4"/>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solidFill>
                  <a:srgbClr val="5F5F5F">
                    <a:lumMod val="60000"/>
                    <a:lumOff val="40000"/>
                  </a:srgbClr>
                </a:solidFill>
              </a:rPr>
              <a:t>Oracle Confidential – Restricted</a:t>
            </a:r>
          </a:p>
        </p:txBody>
      </p:sp>
      <p:sp>
        <p:nvSpPr>
          <p:cNvPr id="6" name="Slide Number Placeholder 5"/>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1EAA63-D034-42AE-91FA-B13B9518C7BE}" type="slidenum">
              <a:rPr lang="en-US" smtClean="0">
                <a:solidFill>
                  <a:srgbClr val="5F5F5F">
                    <a:lumMod val="60000"/>
                    <a:lumOff val="40000"/>
                  </a:srgbClr>
                </a:solidFill>
              </a:rPr>
              <a:pPr/>
              <a:t>‹#›</a:t>
            </a:fld>
            <a:endParaRPr lang="en-US" dirty="0">
              <a:solidFill>
                <a:srgbClr val="5F5F5F">
                  <a:lumMod val="60000"/>
                  <a:lumOff val="40000"/>
                </a:srgbClr>
              </a:solidFill>
            </a:endParaRPr>
          </a:p>
        </p:txBody>
      </p:sp>
    </p:spTree>
    <p:extLst>
      <p:ext uri="{BB962C8B-B14F-4D97-AF65-F5344CB8AC3E}">
        <p14:creationId xmlns:p14="http://schemas.microsoft.com/office/powerpoint/2010/main" val="1419651695"/>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 id="2147483730" r:id="rId12"/>
  </p:sldLayoutIdLst>
  <p:hf hdr="0" dt="0"/>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561897" y="2021268"/>
            <a:ext cx="10467114" cy="2701203"/>
          </a:xfrm>
          <a:prstGeom prst="rect">
            <a:avLst/>
          </a:prstGeom>
        </p:spPr>
        <p:txBody>
          <a:bodyPr/>
          <a:lstStyle>
            <a:lvl1pPr algn="l" defTabSz="914400" rtl="0" eaLnBrk="1" latinLnBrk="0" hangingPunct="1">
              <a:lnSpc>
                <a:spcPct val="80000"/>
              </a:lnSpc>
              <a:spcBef>
                <a:spcPct val="0"/>
              </a:spcBef>
              <a:buNone/>
              <a:defRPr sz="3600" kern="1200">
                <a:solidFill>
                  <a:schemeClr val="tx1"/>
                </a:solidFill>
                <a:latin typeface="+mj-lt"/>
                <a:ea typeface="+mj-ea"/>
                <a:cs typeface="+mj-cs"/>
              </a:defRPr>
            </a:lvl1pPr>
          </a:lstStyle>
          <a:p>
            <a:pPr algn="ctr">
              <a:lnSpc>
                <a:spcPct val="100000"/>
              </a:lnSpc>
              <a:spcAft>
                <a:spcPts val="200"/>
              </a:spcAft>
            </a:pPr>
            <a:r>
              <a:rPr lang="en-US" sz="9600" b="1" dirty="0">
                <a:solidFill>
                  <a:srgbClr val="000099"/>
                </a:solidFill>
                <a:effectLst>
                  <a:outerShdw blurRad="50800" dist="38100" dir="2700000" algn="tl" rotWithShape="0">
                    <a:prstClr val="black">
                      <a:alpha val="40000"/>
                    </a:prstClr>
                  </a:outerShdw>
                </a:effectLst>
                <a:latin typeface="Monotype Corsiva" panose="03010101010201010101" pitchFamily="66" charset="0"/>
              </a:rPr>
              <a:t>Dissension in Islam</a:t>
            </a:r>
          </a:p>
        </p:txBody>
      </p:sp>
      <p:sp>
        <p:nvSpPr>
          <p:cNvPr id="6" name="TextBox 5"/>
          <p:cNvSpPr txBox="1"/>
          <p:nvPr/>
        </p:nvSpPr>
        <p:spPr>
          <a:xfrm>
            <a:off x="8253985" y="5540039"/>
            <a:ext cx="3184904" cy="763226"/>
          </a:xfrm>
          <a:prstGeom prst="rect">
            <a:avLst/>
          </a:prstGeom>
          <a:noFill/>
        </p:spPr>
        <p:txBody>
          <a:bodyPr wrap="none" lIns="0" tIns="0" rIns="0" bIns="0" rtlCol="0">
            <a:noAutofit/>
          </a:bodyPr>
          <a:lstStyle/>
          <a:p>
            <a:pPr algn="r">
              <a:lnSpc>
                <a:spcPct val="90000"/>
              </a:lnSpc>
              <a:spcAft>
                <a:spcPts val="600"/>
              </a:spcAft>
            </a:pPr>
            <a:r>
              <a:rPr lang="en-US" sz="2800" b="1" dirty="0">
                <a:solidFill>
                  <a:srgbClr val="002060"/>
                </a:solidFill>
                <a:effectLst>
                  <a:outerShdw blurRad="38100" dist="38100" dir="2700000" algn="tl">
                    <a:srgbClr val="000000">
                      <a:alpha val="43137"/>
                    </a:srgbClr>
                  </a:outerShdw>
                </a:effectLst>
              </a:rPr>
              <a:t>Rafi Ahmed, </a:t>
            </a:r>
            <a:r>
              <a:rPr lang="en-US" sz="2000" b="1" dirty="0">
                <a:solidFill>
                  <a:srgbClr val="002060"/>
                </a:solidFill>
                <a:effectLst>
                  <a:outerShdw blurRad="38100" dist="38100" dir="2700000" algn="tl">
                    <a:srgbClr val="000000">
                      <a:alpha val="43137"/>
                    </a:srgbClr>
                  </a:outerShdw>
                </a:effectLst>
              </a:rPr>
              <a:t>Ph.D.</a:t>
            </a:r>
            <a:endParaRPr lang="en-US" sz="2800" b="1" dirty="0">
              <a:solidFill>
                <a:srgbClr val="002060"/>
              </a:solidFill>
              <a:effectLst>
                <a:outerShdw blurRad="38100" dist="38100" dir="2700000" algn="tl">
                  <a:srgbClr val="000000">
                    <a:alpha val="43137"/>
                  </a:srgbClr>
                </a:outerShdw>
              </a:effectLst>
            </a:endParaRPr>
          </a:p>
          <a:p>
            <a:pPr algn="r">
              <a:lnSpc>
                <a:spcPct val="90000"/>
              </a:lnSpc>
              <a:spcAft>
                <a:spcPts val="600"/>
              </a:spcAft>
            </a:pPr>
            <a:r>
              <a:rPr lang="en-US" sz="1600" b="1" dirty="0">
                <a:solidFill>
                  <a:srgbClr val="002060"/>
                </a:solidFill>
                <a:effectLst>
                  <a:outerShdw blurRad="38100" dist="38100" dir="2700000" algn="tl">
                    <a:srgbClr val="000000">
                      <a:alpha val="43137"/>
                    </a:srgbClr>
                  </a:outerShdw>
                </a:effectLst>
              </a:rPr>
              <a:t>October 29, 2018</a:t>
            </a:r>
          </a:p>
        </p:txBody>
      </p:sp>
      <p:pic>
        <p:nvPicPr>
          <p:cNvPr id="2" name="Picture 1"/>
          <p:cNvPicPr>
            <a:picLocks noChangeAspect="1"/>
          </p:cNvPicPr>
          <p:nvPr/>
        </p:nvPicPr>
        <p:blipFill>
          <a:blip r:embed="rId3">
            <a:clrChange>
              <a:clrFrom>
                <a:srgbClr val="FCFCFC"/>
              </a:clrFrom>
              <a:clrTo>
                <a:srgbClr val="FCFCFC">
                  <a:alpha val="0"/>
                </a:srgbClr>
              </a:clrTo>
            </a:clrChange>
            <a:extLst>
              <a:ext uri="{28A0092B-C50C-407E-A947-70E740481C1C}">
                <a14:useLocalDpi xmlns:a14="http://schemas.microsoft.com/office/drawing/2010/main" val="0"/>
              </a:ext>
            </a:extLst>
          </a:blip>
          <a:stretch>
            <a:fillRect/>
          </a:stretch>
        </p:blipFill>
        <p:spPr>
          <a:xfrm>
            <a:off x="5283849" y="97972"/>
            <a:ext cx="1438665" cy="721602"/>
          </a:xfrm>
          <a:prstGeom prst="rect">
            <a:avLst/>
          </a:prstGeom>
        </p:spPr>
      </p:pic>
    </p:spTree>
    <p:extLst>
      <p:ext uri="{BB962C8B-B14F-4D97-AF65-F5344CB8AC3E}">
        <p14:creationId xmlns:p14="http://schemas.microsoft.com/office/powerpoint/2010/main" val="272589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141412" y="280416"/>
            <a:ext cx="8283004" cy="694944"/>
          </a:xfrm>
        </p:spPr>
        <p:txBody>
          <a:bodyPr>
            <a:normAutofit/>
          </a:bodyPr>
          <a:lstStyle/>
          <a:p>
            <a:pPr eaLnBrk="1" hangingPunct="1">
              <a:defRPr/>
            </a:pPr>
            <a:r>
              <a:rPr lang="en-US" sz="3200" b="1" dirty="0">
                <a:solidFill>
                  <a:srgbClr val="86002D"/>
                </a:solidFill>
                <a:effectLst>
                  <a:outerShdw blurRad="38100" dist="38100" dir="2700000" algn="tl">
                    <a:srgbClr val="000000">
                      <a:alpha val="43137"/>
                    </a:srgbClr>
                  </a:outerShdw>
                </a:effectLst>
                <a:latin typeface="+mn-lt"/>
              </a:rPr>
              <a:t>Selection of Hadrat Abu Bakr [632 C.E.]</a:t>
            </a:r>
          </a:p>
        </p:txBody>
      </p:sp>
      <p:sp>
        <p:nvSpPr>
          <p:cNvPr id="53251" name="Rectangle 3"/>
          <p:cNvSpPr>
            <a:spLocks noGrp="1" noChangeArrowheads="1"/>
          </p:cNvSpPr>
          <p:nvPr>
            <p:ph type="body" idx="1"/>
          </p:nvPr>
        </p:nvSpPr>
        <p:spPr>
          <a:xfrm>
            <a:off x="1299908" y="1146048"/>
            <a:ext cx="9880156" cy="4953000"/>
          </a:xfrm>
        </p:spPr>
        <p:txBody>
          <a:bodyPr>
            <a:noAutofit/>
          </a:bodyPr>
          <a:lstStyle/>
          <a:p>
            <a:pPr marL="320040" indent="-320040" algn="just">
              <a:lnSpc>
                <a:spcPct val="100000"/>
              </a:lnSpc>
              <a:spcBef>
                <a:spcPts val="0"/>
              </a:spcBef>
              <a:spcAft>
                <a:spcPts val="1800"/>
              </a:spcAft>
              <a:buSzPct val="12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cs typeface="Arial" panose="020B0604020202020204" pitchFamily="34" charset="0"/>
              </a:rPr>
              <a:t>Three factions at the time of the selection of Prophet’s successor (khalifa): 1. the Prophet’s family;  2. the Emigrants; and 3. the Supporters.</a:t>
            </a:r>
          </a:p>
          <a:p>
            <a:pPr marL="320040" indent="-320040" algn="just">
              <a:lnSpc>
                <a:spcPct val="100000"/>
              </a:lnSpc>
              <a:spcBef>
                <a:spcPts val="0"/>
              </a:spcBef>
              <a:spcAft>
                <a:spcPts val="1800"/>
              </a:spcAft>
              <a:buSzPct val="12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cs typeface="Arial" panose="020B0604020202020204" pitchFamily="34" charset="0"/>
              </a:rPr>
              <a:t>After some dispute, people settled on the Emigrants from which the khalifa was to be chosen.</a:t>
            </a:r>
          </a:p>
          <a:p>
            <a:pPr marL="320040" indent="-320040" algn="just">
              <a:lnSpc>
                <a:spcPct val="100000"/>
              </a:lnSpc>
              <a:spcBef>
                <a:spcPts val="0"/>
              </a:spcBef>
              <a:spcAft>
                <a:spcPts val="1800"/>
              </a:spcAft>
              <a:buSzPct val="12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cs typeface="Arial" panose="020B0604020202020204" pitchFamily="34" charset="0"/>
              </a:rPr>
              <a:t>Hadrat Abu Bakr suggested the names of Hadrat Umar and Abu Ubaida, but they declined.</a:t>
            </a:r>
          </a:p>
          <a:p>
            <a:pPr marL="320040" indent="-320040" algn="just">
              <a:lnSpc>
                <a:spcPct val="100000"/>
              </a:lnSpc>
              <a:spcBef>
                <a:spcPts val="0"/>
              </a:spcBef>
              <a:spcAft>
                <a:spcPts val="1800"/>
              </a:spcAft>
              <a:buSzPct val="12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cs typeface="Arial" panose="020B0604020202020204" pitchFamily="34" charset="0"/>
              </a:rPr>
              <a:t>Hadrat Abu Bakr was then </a:t>
            </a:r>
            <a:r>
              <a:rPr lang="en-US" sz="2600" b="1" i="1" u="sng" dirty="0">
                <a:solidFill>
                  <a:srgbClr val="000099"/>
                </a:solidFill>
                <a:effectLst>
                  <a:outerShdw blurRad="50800" dist="38100" dir="2700000" algn="tl" rotWithShape="0">
                    <a:prstClr val="black">
                      <a:alpha val="40000"/>
                    </a:prstClr>
                  </a:outerShdw>
                </a:effectLst>
                <a:cs typeface="Arial" panose="020B0604020202020204" pitchFamily="34" charset="0"/>
              </a:rPr>
              <a:t>elected</a:t>
            </a:r>
            <a:r>
              <a:rPr lang="en-US" sz="2600" b="1" dirty="0">
                <a:solidFill>
                  <a:srgbClr val="000099"/>
                </a:solidFill>
                <a:effectLst>
                  <a:outerShdw blurRad="50800" dist="38100" dir="2700000" algn="tl" rotWithShape="0">
                    <a:prstClr val="black">
                      <a:alpha val="40000"/>
                    </a:prstClr>
                  </a:outerShdw>
                </a:effectLst>
                <a:cs typeface="Arial" panose="020B0604020202020204" pitchFamily="34" charset="0"/>
              </a:rPr>
              <a:t> khalifa by the  consensus of most Muslims present in Medina.</a:t>
            </a:r>
          </a:p>
          <a:p>
            <a:pPr marL="320040" indent="-320040" algn="just" eaLnBrk="1" hangingPunct="1">
              <a:lnSpc>
                <a:spcPct val="100000"/>
              </a:lnSpc>
              <a:buSzPct val="12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cs typeface="Arial" panose="020B0604020202020204" pitchFamily="34" charset="0"/>
              </a:rPr>
              <a:t>Hadrat Ali took pledge of allegiance after a few days/months.</a:t>
            </a:r>
            <a:endParaRPr lang="en-US" sz="2600" dirty="0">
              <a:solidFill>
                <a:srgbClr val="000099"/>
              </a:solidFill>
              <a:cs typeface="Arial" panose="020B0604020202020204" pitchFamily="34" charset="0"/>
            </a:endParaRPr>
          </a:p>
        </p:txBody>
      </p:sp>
      <p:sp>
        <p:nvSpPr>
          <p:cNvPr id="6" name="Slide Number Placeholder 5"/>
          <p:cNvSpPr>
            <a:spLocks noGrp="1"/>
          </p:cNvSpPr>
          <p:nvPr>
            <p:ph type="sldNum" sz="quarter" idx="12"/>
          </p:nvPr>
        </p:nvSpPr>
        <p:spPr>
          <a:xfrm>
            <a:off x="11495468" y="6406896"/>
            <a:ext cx="489268" cy="304800"/>
          </a:xfrm>
        </p:spPr>
        <p:txBody>
          <a:bodyPr/>
          <a:lstStyle/>
          <a:p>
            <a:pPr>
              <a:defRPr/>
            </a:pPr>
            <a:fld id="{E0CF7EFA-AA34-474B-A31D-DD2EBEC53348}" type="slidenum">
              <a:rPr lang="en-US" b="1" smtClean="0">
                <a:solidFill>
                  <a:srgbClr val="002060"/>
                </a:solidFill>
              </a:rPr>
              <a:pPr>
                <a:defRPr/>
              </a:pPr>
              <a:t>10</a:t>
            </a:fld>
            <a:endParaRPr lang="en-US" b="1" dirty="0">
              <a:solidFill>
                <a:srgbClr val="00206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800036" y="158496"/>
            <a:ext cx="9733852" cy="780288"/>
          </a:xfrm>
        </p:spPr>
        <p:txBody>
          <a:bodyPr>
            <a:normAutofit/>
          </a:bodyPr>
          <a:lstStyle/>
          <a:p>
            <a:pPr eaLnBrk="1" hangingPunct="1">
              <a:defRPr/>
            </a:pPr>
            <a:r>
              <a:rPr lang="en-US" sz="3200" b="1" dirty="0">
                <a:solidFill>
                  <a:srgbClr val="86002D"/>
                </a:solidFill>
                <a:effectLst>
                  <a:outerShdw blurRad="38100" dist="38100" dir="2700000" algn="tl">
                    <a:srgbClr val="000000">
                      <a:alpha val="43137"/>
                    </a:srgbClr>
                  </a:outerShdw>
                </a:effectLst>
                <a:latin typeface="+mn-lt"/>
              </a:rPr>
              <a:t>Battles of Apostasy-Secession (Ridda) [632-634 C.E.]</a:t>
            </a:r>
          </a:p>
        </p:txBody>
      </p:sp>
      <p:sp>
        <p:nvSpPr>
          <p:cNvPr id="53251" name="Rectangle 3"/>
          <p:cNvSpPr>
            <a:spLocks noGrp="1" noChangeArrowheads="1"/>
          </p:cNvSpPr>
          <p:nvPr>
            <p:ph type="body" idx="1"/>
          </p:nvPr>
        </p:nvSpPr>
        <p:spPr>
          <a:xfrm>
            <a:off x="1162092" y="938784"/>
            <a:ext cx="10115508" cy="5393436"/>
          </a:xfrm>
        </p:spPr>
        <p:txBody>
          <a:bodyPr>
            <a:noAutofit/>
          </a:bodyPr>
          <a:lstStyle/>
          <a:p>
            <a:pPr marL="274320" indent="-274320" algn="just">
              <a:lnSpc>
                <a:spcPct val="100000"/>
              </a:lnSpc>
              <a:spcBef>
                <a:spcPts val="0"/>
              </a:spcBef>
              <a:spcAft>
                <a:spcPts val="1200"/>
              </a:spcAft>
              <a:buSzPct val="120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After the Prophet’s death, all non-Hejazi Arabian tribes seceded and broke away from the khilafat-state. </a:t>
            </a:r>
          </a:p>
          <a:p>
            <a:pPr marL="274320" indent="-274320" algn="just">
              <a:lnSpc>
                <a:spcPct val="100000"/>
              </a:lnSpc>
              <a:spcBef>
                <a:spcPts val="0"/>
              </a:spcBef>
              <a:spcAft>
                <a:spcPts val="800"/>
              </a:spcAft>
              <a:buSzPct val="120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The tribes claimed that only the Prophet was authorized to receive zakat; they refused to pay zakat and attacked Muslims:</a:t>
            </a:r>
          </a:p>
          <a:p>
            <a:pPr marL="548640" lvl="1" algn="just">
              <a:lnSpc>
                <a:spcPct val="100000"/>
              </a:lnSpc>
              <a:spcBef>
                <a:spcPts val="0"/>
              </a:spcBef>
              <a:spcAft>
                <a:spcPts val="800"/>
              </a:spcAft>
              <a:buClr>
                <a:srgbClr val="86002D"/>
              </a:buClr>
              <a:buSzPct val="111000"/>
              <a:buFont typeface="Wingdings" pitchFamily="2" charset="2"/>
              <a:buChar char="§"/>
            </a:pPr>
            <a:r>
              <a:rPr lang="en-US" sz="1900" b="1" dirty="0">
                <a:solidFill>
                  <a:srgbClr val="000099"/>
                </a:solidFill>
                <a:effectLst>
                  <a:outerShdw blurRad="50800" dist="38100" dir="2700000" algn="tl" rotWithShape="0">
                    <a:prstClr val="black">
                      <a:alpha val="40000"/>
                    </a:prstClr>
                  </a:outerShdw>
                </a:effectLst>
              </a:rPr>
              <a:t>Theirs was more of a political alliance than religious conversion.</a:t>
            </a:r>
          </a:p>
          <a:p>
            <a:pPr marL="548640" lvl="1" algn="just">
              <a:lnSpc>
                <a:spcPct val="100000"/>
              </a:lnSpc>
              <a:spcBef>
                <a:spcPts val="0"/>
              </a:spcBef>
              <a:spcAft>
                <a:spcPts val="800"/>
              </a:spcAft>
              <a:buClr>
                <a:srgbClr val="86002D"/>
              </a:buClr>
              <a:buSzPct val="111000"/>
              <a:buFont typeface="Wingdings" pitchFamily="2" charset="2"/>
              <a:buChar char="§"/>
            </a:pPr>
            <a:r>
              <a:rPr lang="en-US" sz="1900" b="1" dirty="0">
                <a:solidFill>
                  <a:srgbClr val="000099"/>
                </a:solidFill>
                <a:effectLst>
                  <a:outerShdw blurRad="50800" dist="38100" dir="2700000" algn="tl" rotWithShape="0">
                    <a:prstClr val="black">
                      <a:alpha val="40000"/>
                    </a:prstClr>
                  </a:outerShdw>
                </a:effectLst>
              </a:rPr>
              <a:t>Acceptance of Islam by  a tribal chief often meant a nominal acceptance by the entire tribe.</a:t>
            </a:r>
          </a:p>
          <a:p>
            <a:pPr marL="548640" lvl="1" algn="just">
              <a:lnSpc>
                <a:spcPct val="100000"/>
              </a:lnSpc>
              <a:spcBef>
                <a:spcPts val="0"/>
              </a:spcBef>
              <a:spcAft>
                <a:spcPts val="1600"/>
              </a:spcAft>
              <a:buClr>
                <a:srgbClr val="86002D"/>
              </a:buClr>
              <a:buSzPct val="111000"/>
              <a:buFont typeface="Wingdings" pitchFamily="2" charset="2"/>
              <a:buChar char="§"/>
            </a:pPr>
            <a:r>
              <a:rPr lang="en-US" sz="1900" b="1" dirty="0">
                <a:solidFill>
                  <a:srgbClr val="000099"/>
                </a:solidFill>
                <a:effectLst>
                  <a:outerShdw blurRad="50800" dist="38100" dir="2700000" algn="tl" rotWithShape="0">
                    <a:prstClr val="black">
                      <a:alpha val="40000"/>
                    </a:prstClr>
                  </a:outerShdw>
                </a:effectLst>
              </a:rPr>
              <a:t>They had no tradition of obeying a  central, supra-tribal authority</a:t>
            </a:r>
          </a:p>
          <a:p>
            <a:pPr marL="274320" indent="-274320" algn="just">
              <a:lnSpc>
                <a:spcPct val="100000"/>
              </a:lnSpc>
              <a:spcBef>
                <a:spcPts val="0"/>
              </a:spcBef>
              <a:spcAft>
                <a:spcPts val="1600"/>
              </a:spcAft>
              <a:buSzPct val="120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Hadrat Abu Bakr insisted on their unconditional surrender.</a:t>
            </a:r>
          </a:p>
          <a:p>
            <a:pPr marL="274320" indent="-274320" algn="just">
              <a:lnSpc>
                <a:spcPct val="100000"/>
              </a:lnSpc>
              <a:spcBef>
                <a:spcPts val="0"/>
              </a:spcBef>
              <a:spcAft>
                <a:spcPts val="1600"/>
              </a:spcAft>
              <a:buSzPct val="120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The rebellion was suppressed and the tribes that surrendered were pardoned. </a:t>
            </a:r>
          </a:p>
          <a:p>
            <a:pPr marL="274320" indent="-274320" algn="just">
              <a:lnSpc>
                <a:spcPct val="100000"/>
              </a:lnSpc>
              <a:spcBef>
                <a:spcPts val="0"/>
              </a:spcBef>
              <a:spcAft>
                <a:spcPts val="1200"/>
              </a:spcAft>
              <a:buSzPct val="120000"/>
              <a:buFont typeface="Wingdings" panose="05000000000000000000" pitchFamily="2" charset="2"/>
              <a:buChar char="§"/>
            </a:pPr>
            <a:r>
              <a:rPr lang="en-US" sz="2300" b="1" dirty="0">
                <a:solidFill>
                  <a:srgbClr val="000099"/>
                </a:solidFill>
                <a:effectLst>
                  <a:outerShdw blurRad="38100" dist="38100" dir="2700000" algn="tl">
                    <a:srgbClr val="000000">
                      <a:alpha val="43137"/>
                    </a:srgbClr>
                  </a:outerShdw>
                </a:effectLst>
              </a:rPr>
              <a:t>Their remains a controversy whether this was apostasy or secession. Some tribes remained Muslim and rebelled from the state, but others renounced Islam and became apostates.  </a:t>
            </a:r>
            <a:endParaRPr lang="en-US" sz="2300" dirty="0">
              <a:solidFill>
                <a:srgbClr val="000099"/>
              </a:solidFill>
            </a:endParaRPr>
          </a:p>
        </p:txBody>
      </p:sp>
      <p:sp>
        <p:nvSpPr>
          <p:cNvPr id="6" name="Slide Number Placeholder 5"/>
          <p:cNvSpPr>
            <a:spLocks noGrp="1"/>
          </p:cNvSpPr>
          <p:nvPr>
            <p:ph type="sldNum" sz="quarter" idx="12"/>
          </p:nvPr>
        </p:nvSpPr>
        <p:spPr>
          <a:xfrm>
            <a:off x="11532044" y="6332220"/>
            <a:ext cx="457200" cy="457200"/>
          </a:xfrm>
        </p:spPr>
        <p:txBody>
          <a:bodyPr/>
          <a:lstStyle/>
          <a:p>
            <a:pPr>
              <a:defRPr/>
            </a:pPr>
            <a:fld id="{E0CF7EFA-AA34-474B-A31D-DD2EBEC53348}" type="slidenum">
              <a:rPr lang="en-US" b="1" smtClean="0">
                <a:solidFill>
                  <a:srgbClr val="002060"/>
                </a:solidFill>
              </a:rPr>
              <a:pPr>
                <a:defRPr/>
              </a:pPr>
              <a:t>11</a:t>
            </a:fld>
            <a:endParaRPr lang="en-US" b="1" dirty="0">
              <a:solidFill>
                <a:srgbClr val="00206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3251">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32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083500" y="271272"/>
            <a:ext cx="7865428" cy="850392"/>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Selection of Hadrat Umar [634 C.E.]</a:t>
            </a:r>
          </a:p>
        </p:txBody>
      </p:sp>
      <p:sp>
        <p:nvSpPr>
          <p:cNvPr id="53251" name="Rectangle 3"/>
          <p:cNvSpPr>
            <a:spLocks noGrp="1" noChangeArrowheads="1"/>
          </p:cNvSpPr>
          <p:nvPr>
            <p:ph type="body" idx="1"/>
          </p:nvPr>
        </p:nvSpPr>
        <p:spPr>
          <a:xfrm>
            <a:off x="1254188" y="1310640"/>
            <a:ext cx="10023412" cy="4572000"/>
          </a:xfrm>
        </p:spPr>
        <p:txBody>
          <a:bodyPr>
            <a:normAutofit/>
          </a:bodyPr>
          <a:lstStyle/>
          <a:p>
            <a:pPr marL="274320" indent="-274320" algn="just">
              <a:lnSpc>
                <a:spcPct val="100000"/>
              </a:lnSpc>
              <a:spcBef>
                <a:spcPts val="0"/>
              </a:spcBef>
              <a:spcAft>
                <a:spcPts val="3000"/>
              </a:spcAft>
              <a:buSzPct val="120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During his last days, Hadrat Abu Bakr sought advice from the Companions regarding the choice of his successor.</a:t>
            </a:r>
          </a:p>
          <a:p>
            <a:pPr marL="274320" indent="-274320" algn="just">
              <a:lnSpc>
                <a:spcPct val="100000"/>
              </a:lnSpc>
              <a:spcBef>
                <a:spcPts val="0"/>
              </a:spcBef>
              <a:spcAft>
                <a:spcPts val="3000"/>
              </a:spcAft>
              <a:buSzPct val="120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Most of the Companions indicated that Hadrat Umar should be the khalifa.</a:t>
            </a:r>
          </a:p>
          <a:p>
            <a:pPr marL="274320" indent="-274320" algn="just">
              <a:lnSpc>
                <a:spcPct val="100000"/>
              </a:lnSpc>
              <a:spcBef>
                <a:spcPts val="0"/>
              </a:spcBef>
              <a:spcAft>
                <a:spcPts val="3000"/>
              </a:spcAft>
              <a:buSzPct val="120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Hadrat Abu Bakr agreed with them and announced the </a:t>
            </a:r>
            <a:r>
              <a:rPr lang="en-US" sz="2400" b="1" i="1" u="sng" dirty="0">
                <a:solidFill>
                  <a:srgbClr val="000099"/>
                </a:solidFill>
                <a:effectLst>
                  <a:outerShdw blurRad="50800" dist="38100" dir="2700000" algn="tl" rotWithShape="0">
                    <a:prstClr val="black">
                      <a:alpha val="40000"/>
                    </a:prstClr>
                  </a:outerShdw>
                </a:effectLst>
              </a:rPr>
              <a:t>nomination</a:t>
            </a:r>
            <a:r>
              <a:rPr lang="en-US" sz="2400" b="1" dirty="0">
                <a:solidFill>
                  <a:srgbClr val="000099"/>
                </a:solidFill>
                <a:effectLst>
                  <a:outerShdw blurRad="50800" dist="38100" dir="2700000" algn="tl" rotWithShape="0">
                    <a:prstClr val="black">
                      <a:alpha val="40000"/>
                    </a:prstClr>
                  </a:outerShdw>
                </a:effectLst>
              </a:rPr>
              <a:t> of Hadrat Umar as the next khalifa.</a:t>
            </a:r>
          </a:p>
          <a:p>
            <a:pPr marL="274320" indent="-274320" algn="just" eaLnBrk="1" hangingPunct="1">
              <a:lnSpc>
                <a:spcPct val="100000"/>
              </a:lnSpc>
              <a:spcBef>
                <a:spcPts val="0"/>
              </a:spcBef>
              <a:spcAft>
                <a:spcPts val="2400"/>
              </a:spcAft>
              <a:buSzPct val="120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The people at Medina generally agreed with the </a:t>
            </a:r>
            <a:r>
              <a:rPr lang="en-US" sz="2400" b="1" i="1" dirty="0">
                <a:solidFill>
                  <a:srgbClr val="000099"/>
                </a:solidFill>
                <a:effectLst>
                  <a:outerShdw blurRad="50800" dist="38100" dir="2700000" algn="tl" rotWithShape="0">
                    <a:prstClr val="black">
                      <a:alpha val="40000"/>
                    </a:prstClr>
                  </a:outerShdw>
                </a:effectLst>
              </a:rPr>
              <a:t>nomination</a:t>
            </a:r>
            <a:r>
              <a:rPr lang="en-US" sz="2400" b="1" dirty="0">
                <a:solidFill>
                  <a:srgbClr val="000099"/>
                </a:solidFill>
                <a:effectLst>
                  <a:outerShdw blurRad="50800" dist="38100" dir="2700000" algn="tl" rotWithShape="0">
                    <a:prstClr val="black">
                      <a:alpha val="40000"/>
                    </a:prstClr>
                  </a:outerShdw>
                </a:effectLst>
              </a:rPr>
              <a:t> and there was little controversy.</a:t>
            </a:r>
            <a:endParaRPr lang="en-US" sz="2400" dirty="0">
              <a:solidFill>
                <a:srgbClr val="000099"/>
              </a:solidFill>
            </a:endParaRPr>
          </a:p>
        </p:txBody>
      </p:sp>
      <p:sp>
        <p:nvSpPr>
          <p:cNvPr id="6" name="Slide Number Placeholder 5"/>
          <p:cNvSpPr>
            <a:spLocks noGrp="1"/>
          </p:cNvSpPr>
          <p:nvPr>
            <p:ph type="sldNum" sz="quarter" idx="12"/>
          </p:nvPr>
        </p:nvSpPr>
        <p:spPr>
          <a:xfrm>
            <a:off x="11532044" y="6315456"/>
            <a:ext cx="457200" cy="457200"/>
          </a:xfrm>
        </p:spPr>
        <p:txBody>
          <a:bodyPr/>
          <a:lstStyle/>
          <a:p>
            <a:pPr>
              <a:defRPr/>
            </a:pPr>
            <a:fld id="{E0CF7EFA-AA34-474B-A31D-DD2EBEC53348}" type="slidenum">
              <a:rPr lang="en-US" b="1" smtClean="0">
                <a:solidFill>
                  <a:srgbClr val="002060"/>
                </a:solidFill>
              </a:rPr>
              <a:pPr>
                <a:defRPr/>
              </a:pPr>
              <a:t>12</a:t>
            </a:fld>
            <a:endParaRPr lang="en-US" b="1" dirty="0">
              <a:solidFill>
                <a:srgbClr val="00206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107884" y="228600"/>
            <a:ext cx="8229600" cy="771144"/>
          </a:xfrm>
        </p:spPr>
        <p:txBody>
          <a:bodyPr>
            <a:normAutofit/>
          </a:bodyPr>
          <a:lstStyle/>
          <a:p>
            <a:pPr eaLnBrk="1" hangingPunct="1">
              <a:defRPr/>
            </a:pPr>
            <a:r>
              <a:rPr lang="en-US" sz="3400" b="1" dirty="0">
                <a:solidFill>
                  <a:srgbClr val="86002D"/>
                </a:solidFill>
                <a:effectLst>
                  <a:outerShdw blurRad="38100" dist="38100" dir="2700000" algn="tl">
                    <a:srgbClr val="000000">
                      <a:alpha val="43137"/>
                    </a:srgbClr>
                  </a:outerShdw>
                </a:effectLst>
                <a:latin typeface="+mn-lt"/>
              </a:rPr>
              <a:t>Selection of Hadrat Uthman [644 C.E.]</a:t>
            </a:r>
          </a:p>
        </p:txBody>
      </p:sp>
      <p:sp>
        <p:nvSpPr>
          <p:cNvPr id="53251" name="Rectangle 3"/>
          <p:cNvSpPr>
            <a:spLocks noGrp="1" noChangeArrowheads="1"/>
          </p:cNvSpPr>
          <p:nvPr>
            <p:ph type="body" idx="1"/>
          </p:nvPr>
        </p:nvSpPr>
        <p:spPr>
          <a:xfrm>
            <a:off x="1107884" y="999744"/>
            <a:ext cx="10008172" cy="5376672"/>
          </a:xfrm>
        </p:spPr>
        <p:txBody>
          <a:bodyPr>
            <a:noAutofit/>
          </a:bodyPr>
          <a:lstStyle/>
          <a:p>
            <a:pPr marL="320040" indent="-320040" algn="just">
              <a:lnSpc>
                <a:spcPct val="100000"/>
              </a:lnSpc>
              <a:spcBef>
                <a:spcPts val="0"/>
              </a:spcBef>
              <a:spcAft>
                <a:spcPts val="1700"/>
              </a:spcAft>
              <a:buSzPct val="125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When Hadrat Umar was fatally injured, he appointed a six-man electoral college to elect a khalifa from </a:t>
            </a:r>
            <a:r>
              <a:rPr lang="en-US" sz="2300" b="1" i="1" dirty="0">
                <a:solidFill>
                  <a:srgbClr val="000099"/>
                </a:solidFill>
                <a:effectLst>
                  <a:outerShdw blurRad="50800" dist="38100" dir="2700000" algn="tl" rotWithShape="0">
                    <a:prstClr val="black">
                      <a:alpha val="40000"/>
                    </a:prstClr>
                  </a:outerShdw>
                </a:effectLst>
              </a:rPr>
              <a:t>among themselves</a:t>
            </a:r>
            <a:r>
              <a:rPr lang="en-US" sz="2300" b="1" dirty="0">
                <a:solidFill>
                  <a:srgbClr val="000099"/>
                </a:solidFill>
                <a:effectLst>
                  <a:outerShdw blurRad="50800" dist="38100" dir="2700000" algn="tl" rotWithShape="0">
                    <a:prstClr val="black">
                      <a:alpha val="40000"/>
                    </a:prstClr>
                  </a:outerShdw>
                </a:effectLst>
              </a:rPr>
              <a:t>.</a:t>
            </a:r>
          </a:p>
          <a:p>
            <a:pPr marL="320040" indent="-320040" algn="just">
              <a:lnSpc>
                <a:spcPct val="100000"/>
              </a:lnSpc>
              <a:spcBef>
                <a:spcPts val="0"/>
              </a:spcBef>
              <a:spcAft>
                <a:spcPts val="1700"/>
              </a:spcAft>
              <a:buSzPct val="125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The electoral college included Hadrats Uthman, Ali, Abdur Rehman bin Auf, Saad bin Waqqas, Zubair, and Talha.</a:t>
            </a:r>
          </a:p>
          <a:p>
            <a:pPr marL="320040" indent="-320040" algn="just">
              <a:lnSpc>
                <a:spcPct val="100000"/>
              </a:lnSpc>
              <a:spcBef>
                <a:spcPts val="0"/>
              </a:spcBef>
              <a:spcAft>
                <a:spcPts val="1700"/>
              </a:spcAft>
              <a:buSzPct val="125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Hadrat Umar  ordered that “any one who declines to take the pledge of allegiance of the next khalifa shall be executed.” </a:t>
            </a:r>
            <a:r>
              <a:rPr lang="en-US" sz="2000" b="1" dirty="0">
                <a:solidFill>
                  <a:srgbClr val="000099"/>
                </a:solidFill>
                <a:effectLst>
                  <a:outerShdw blurRad="50800" dist="38100" dir="2700000" algn="tl" rotWithShape="0">
                    <a:prstClr val="black">
                      <a:alpha val="40000"/>
                    </a:prstClr>
                  </a:outerShdw>
                </a:effectLst>
              </a:rPr>
              <a:t>[Khilafat-e-Rashida by Hadrat Khalifatul-</a:t>
            </a:r>
            <a:r>
              <a:rPr lang="en-US" sz="2000" b="1" dirty="0" err="1">
                <a:solidFill>
                  <a:srgbClr val="000099"/>
                </a:solidFill>
                <a:effectLst>
                  <a:outerShdw blurRad="50800" dist="38100" dir="2700000" algn="tl" rotWithShape="0">
                    <a:prstClr val="black">
                      <a:alpha val="40000"/>
                    </a:prstClr>
                  </a:outerShdw>
                </a:effectLst>
              </a:rPr>
              <a:t>Masih</a:t>
            </a:r>
            <a:r>
              <a:rPr lang="en-US" sz="2000" b="1" baseline="24000" dirty="0" err="1">
                <a:solidFill>
                  <a:srgbClr val="000099"/>
                </a:solidFill>
                <a:effectLst>
                  <a:outerShdw blurRad="50800" dist="38100" dir="2700000" algn="tl" rotWithShape="0">
                    <a:prstClr val="black">
                      <a:alpha val="40000"/>
                    </a:prstClr>
                  </a:outerShdw>
                </a:effectLst>
              </a:rPr>
              <a:t>RZ</a:t>
            </a:r>
            <a:r>
              <a:rPr lang="en-US" sz="2000" b="1" dirty="0">
                <a:solidFill>
                  <a:srgbClr val="000099"/>
                </a:solidFill>
                <a:effectLst>
                  <a:outerShdw blurRad="50800" dist="38100" dir="2700000" algn="tl" rotWithShape="0">
                    <a:prstClr val="black">
                      <a:alpha val="40000"/>
                    </a:prstClr>
                  </a:outerShdw>
                </a:effectLst>
              </a:rPr>
              <a:t> II]</a:t>
            </a:r>
          </a:p>
          <a:p>
            <a:pPr marL="320040" indent="-320040" algn="just">
              <a:lnSpc>
                <a:spcPct val="100000"/>
              </a:lnSpc>
              <a:spcBef>
                <a:spcPts val="0"/>
              </a:spcBef>
              <a:spcAft>
                <a:spcPts val="1700"/>
              </a:spcAft>
              <a:buSzPct val="125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After a prolonged debate, Abdur Rehman and two others withdrew their candidacies;  Hadrat Ali did not.</a:t>
            </a:r>
          </a:p>
          <a:p>
            <a:pPr marL="320040" indent="-320040" algn="just">
              <a:lnSpc>
                <a:spcPct val="100000"/>
              </a:lnSpc>
              <a:spcBef>
                <a:spcPts val="0"/>
              </a:spcBef>
              <a:spcAft>
                <a:spcPts val="1700"/>
              </a:spcAft>
              <a:buSzPct val="125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The electoral college authorized Abdur Rehman to nominate the khalifa.</a:t>
            </a:r>
          </a:p>
          <a:p>
            <a:pPr marL="320040" indent="-320040" algn="just" eaLnBrk="1" hangingPunct="1">
              <a:lnSpc>
                <a:spcPct val="100000"/>
              </a:lnSpc>
              <a:spcBef>
                <a:spcPts val="0"/>
              </a:spcBef>
              <a:spcAft>
                <a:spcPts val="1700"/>
              </a:spcAft>
              <a:buSzPct val="125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Abdur Rehman, after </a:t>
            </a:r>
            <a:r>
              <a:rPr lang="en-US" sz="2300" b="1" i="1" dirty="0">
                <a:solidFill>
                  <a:srgbClr val="000099"/>
                </a:solidFill>
                <a:effectLst>
                  <a:outerShdw blurRad="50800" dist="38100" dir="2700000" algn="tl" rotWithShape="0">
                    <a:prstClr val="black">
                      <a:alpha val="40000"/>
                    </a:prstClr>
                  </a:outerShdw>
                </a:effectLst>
              </a:rPr>
              <a:t>consultation</a:t>
            </a:r>
            <a:r>
              <a:rPr lang="en-US" sz="2300" b="1" dirty="0">
                <a:solidFill>
                  <a:srgbClr val="000099"/>
                </a:solidFill>
                <a:effectLst>
                  <a:outerShdw blurRad="50800" dist="38100" dir="2700000" algn="tl" rotWithShape="0">
                    <a:prstClr val="black">
                      <a:alpha val="40000"/>
                    </a:prstClr>
                  </a:outerShdw>
                </a:effectLst>
              </a:rPr>
              <a:t> with Medinese Muslim men and women,  </a:t>
            </a:r>
            <a:r>
              <a:rPr lang="en-US" sz="2300" b="1" i="1" u="sng" dirty="0">
                <a:solidFill>
                  <a:srgbClr val="000099"/>
                </a:solidFill>
                <a:effectLst>
                  <a:outerShdw blurRad="50800" dist="38100" dir="2700000" algn="tl" rotWithShape="0">
                    <a:prstClr val="black">
                      <a:alpha val="40000"/>
                    </a:prstClr>
                  </a:outerShdw>
                </a:effectLst>
              </a:rPr>
              <a:t>nominated</a:t>
            </a:r>
            <a:r>
              <a:rPr lang="en-US" sz="2300" b="1" dirty="0">
                <a:solidFill>
                  <a:srgbClr val="000099"/>
                </a:solidFill>
                <a:effectLst>
                  <a:outerShdw blurRad="50800" dist="38100" dir="2700000" algn="tl" rotWithShape="0">
                    <a:prstClr val="black">
                      <a:alpha val="40000"/>
                    </a:prstClr>
                  </a:outerShdw>
                </a:effectLst>
              </a:rPr>
              <a:t> Hadrat Uthman as the next khalifa.</a:t>
            </a:r>
          </a:p>
        </p:txBody>
      </p:sp>
      <p:sp>
        <p:nvSpPr>
          <p:cNvPr id="6" name="Slide Number Placeholder 5"/>
          <p:cNvSpPr>
            <a:spLocks noGrp="1"/>
          </p:cNvSpPr>
          <p:nvPr>
            <p:ph type="sldNum" sz="quarter" idx="12"/>
          </p:nvPr>
        </p:nvSpPr>
        <p:spPr>
          <a:xfrm>
            <a:off x="11532044" y="6376416"/>
            <a:ext cx="457200" cy="457200"/>
          </a:xfrm>
        </p:spPr>
        <p:txBody>
          <a:bodyPr/>
          <a:lstStyle/>
          <a:p>
            <a:pPr>
              <a:defRPr/>
            </a:pPr>
            <a:fld id="{E0CF7EFA-AA34-474B-A31D-DD2EBEC53348}" type="slidenum">
              <a:rPr lang="en-US" b="1" smtClean="0">
                <a:solidFill>
                  <a:srgbClr val="002060"/>
                </a:solidFill>
              </a:rPr>
              <a:pPr>
                <a:defRPr/>
              </a:pPr>
              <a:t>13</a:t>
            </a:fld>
            <a:endParaRPr lang="en-US" b="1" dirty="0">
              <a:solidFill>
                <a:srgbClr val="00206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903668" y="158496"/>
            <a:ext cx="8534400" cy="908304"/>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Assassination of Hadrat Uthman [656 C.E.]</a:t>
            </a:r>
          </a:p>
        </p:txBody>
      </p:sp>
      <p:sp>
        <p:nvSpPr>
          <p:cNvPr id="53251" name="Rectangle 3"/>
          <p:cNvSpPr>
            <a:spLocks noGrp="1" noChangeArrowheads="1"/>
          </p:cNvSpPr>
          <p:nvPr>
            <p:ph type="body" idx="1"/>
          </p:nvPr>
        </p:nvSpPr>
        <p:spPr>
          <a:xfrm>
            <a:off x="1132268" y="1066800"/>
            <a:ext cx="9986836" cy="5198076"/>
          </a:xfrm>
        </p:spPr>
        <p:txBody>
          <a:bodyPr>
            <a:normAutofit/>
          </a:bodyPr>
          <a:lstStyle/>
          <a:p>
            <a:pPr marL="274320" indent="-274320" algn="just">
              <a:lnSpc>
                <a:spcPct val="100000"/>
              </a:lnSpc>
              <a:spcBef>
                <a:spcPts val="0"/>
              </a:spcBef>
              <a:spcAft>
                <a:spcPts val="1300"/>
              </a:spcAft>
              <a:buSzPct val="113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Allegations of mismanagement and nepotism  were made against Hadrat Uthman: all the provincial governors he appointed were his Umayyad kinsmen.</a:t>
            </a:r>
          </a:p>
          <a:p>
            <a:pPr marL="274320" indent="-274320" algn="just">
              <a:lnSpc>
                <a:spcPct val="100000"/>
              </a:lnSpc>
              <a:spcBef>
                <a:spcPts val="0"/>
              </a:spcBef>
              <a:spcAft>
                <a:spcPts val="1300"/>
              </a:spcAft>
              <a:buSzPct val="113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A conspiracy was hatched by a few Medinese Muslims and many neo-Muslims under the leadership of Abdullah bin Sabah</a:t>
            </a:r>
          </a:p>
          <a:p>
            <a:pPr marL="274320" indent="-274320" algn="just">
              <a:lnSpc>
                <a:spcPct val="100000"/>
              </a:lnSpc>
              <a:spcBef>
                <a:spcPts val="0"/>
              </a:spcBef>
              <a:spcAft>
                <a:spcPts val="1300"/>
              </a:spcAft>
              <a:buSzPct val="113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A large armed contingents of neo-Muslims came from Kufah, Basra, and Egypt and demanded that Hadrat Uthman should resign.</a:t>
            </a:r>
          </a:p>
          <a:p>
            <a:pPr marL="274320" indent="-274320" algn="just">
              <a:lnSpc>
                <a:spcPct val="100000"/>
              </a:lnSpc>
              <a:spcBef>
                <a:spcPts val="0"/>
              </a:spcBef>
              <a:spcAft>
                <a:spcPts val="1300"/>
              </a:spcAft>
              <a:buSzPct val="113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Hadrat Uthman was killed in his house by a handful of armed men.</a:t>
            </a:r>
          </a:p>
          <a:p>
            <a:pPr marL="274320" indent="-274320">
              <a:lnSpc>
                <a:spcPct val="100000"/>
              </a:lnSpc>
              <a:spcBef>
                <a:spcPts val="0"/>
              </a:spcBef>
              <a:spcAft>
                <a:spcPts val="1300"/>
              </a:spcAft>
              <a:buSzPct val="113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One of the main instigators was Muhammad bin Abu Bakr, the adopted son of Hadrat Ali. </a:t>
            </a:r>
          </a:p>
          <a:p>
            <a:pPr marL="274320" indent="-274320">
              <a:lnSpc>
                <a:spcPct val="100000"/>
              </a:lnSpc>
              <a:spcBef>
                <a:spcPts val="0"/>
              </a:spcBef>
              <a:spcAft>
                <a:spcPts val="1300"/>
              </a:spcAft>
              <a:buSzPct val="113000"/>
              <a:buFont typeface="Wingdings" panose="05000000000000000000" pitchFamily="2" charset="2"/>
              <a:buChar char="§"/>
            </a:pPr>
            <a:r>
              <a:rPr kumimoji="1" lang="en-US" sz="2300" b="1" dirty="0">
                <a:solidFill>
                  <a:srgbClr val="000099"/>
                </a:solidFill>
                <a:effectLst>
                  <a:outerShdw blurRad="50800" dist="38100" dir="2700000" algn="tl" rotWithShape="0">
                    <a:prstClr val="black">
                      <a:alpha val="40000"/>
                    </a:prstClr>
                  </a:outerShdw>
                </a:effectLst>
                <a:cs typeface="Times New Roman" pitchFamily="18" charset="0"/>
              </a:rPr>
              <a:t>Hadrat Uthman’s assassination in Medina, his capital,  in his own house at the height of Muslim imperial glory remains polemical and incomprehensible. </a:t>
            </a:r>
            <a:endParaRPr lang="en-US" sz="2300" b="1" dirty="0">
              <a:solidFill>
                <a:srgbClr val="000099"/>
              </a:solidFill>
              <a:effectLst>
                <a:outerShdw blurRad="50800" dist="38100" dir="2700000" algn="tl" rotWithShape="0">
                  <a:prstClr val="black">
                    <a:alpha val="40000"/>
                  </a:prstClr>
                </a:outerShdw>
              </a:effectLst>
            </a:endParaRPr>
          </a:p>
        </p:txBody>
      </p:sp>
      <p:sp>
        <p:nvSpPr>
          <p:cNvPr id="6" name="Slide Number Placeholder 5"/>
          <p:cNvSpPr>
            <a:spLocks noGrp="1"/>
          </p:cNvSpPr>
          <p:nvPr>
            <p:ph type="sldNum" sz="quarter" idx="12"/>
          </p:nvPr>
        </p:nvSpPr>
        <p:spPr>
          <a:xfrm>
            <a:off x="11471084" y="6400800"/>
            <a:ext cx="457200" cy="365760"/>
          </a:xfrm>
        </p:spPr>
        <p:txBody>
          <a:bodyPr/>
          <a:lstStyle/>
          <a:p>
            <a:pPr>
              <a:defRPr/>
            </a:pPr>
            <a:fld id="{E0CF7EFA-AA34-474B-A31D-DD2EBEC53348}" type="slidenum">
              <a:rPr lang="en-US" b="1" smtClean="0">
                <a:solidFill>
                  <a:srgbClr val="002060"/>
                </a:solidFill>
              </a:rPr>
              <a:pPr>
                <a:defRPr/>
              </a:pPr>
              <a:t>14</a:t>
            </a:fld>
            <a:endParaRPr lang="en-US" b="1" dirty="0">
              <a:solidFill>
                <a:srgbClr val="00206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030576" y="207264"/>
            <a:ext cx="6429820" cy="737616"/>
          </a:xfrm>
        </p:spPr>
        <p:txBody>
          <a:bodyPr>
            <a:normAutofit/>
          </a:bodyPr>
          <a:lstStyle/>
          <a:p>
            <a:pPr>
              <a:defRPr/>
            </a:pPr>
            <a:r>
              <a:rPr lang="en-US" sz="3200" b="1" dirty="0">
                <a:solidFill>
                  <a:srgbClr val="86002D"/>
                </a:solidFill>
                <a:effectLst>
                  <a:outerShdw blurRad="38100" dist="38100" dir="2700000" algn="tl">
                    <a:srgbClr val="000000">
                      <a:alpha val="43137"/>
                    </a:srgbClr>
                  </a:outerShdw>
                </a:effectLst>
                <a:latin typeface="+mn-lt"/>
              </a:rPr>
              <a:t>Selection of Hadrat Ali [656 C.E.]</a:t>
            </a:r>
          </a:p>
        </p:txBody>
      </p:sp>
      <p:sp>
        <p:nvSpPr>
          <p:cNvPr id="53251" name="Rectangle 3"/>
          <p:cNvSpPr>
            <a:spLocks noGrp="1" noChangeArrowheads="1"/>
          </p:cNvSpPr>
          <p:nvPr>
            <p:ph type="body" idx="1"/>
          </p:nvPr>
        </p:nvSpPr>
        <p:spPr>
          <a:xfrm>
            <a:off x="1263332" y="944880"/>
            <a:ext cx="10209340" cy="5339542"/>
          </a:xfrm>
        </p:spPr>
        <p:txBody>
          <a:bodyPr>
            <a:noAutofit/>
          </a:bodyPr>
          <a:lstStyle/>
          <a:p>
            <a:pPr algn="just">
              <a:lnSpc>
                <a:spcPct val="100000"/>
              </a:lnSpc>
              <a:spcBef>
                <a:spcPts val="0"/>
              </a:spcBef>
              <a:spcAft>
                <a:spcPts val="1200"/>
              </a:spcAft>
              <a:buSzPct val="110000"/>
              <a:buFont typeface="Wingdings" panose="05000000000000000000" pitchFamily="2" charset="2"/>
              <a:buChar char="§"/>
            </a:pPr>
            <a:r>
              <a:rPr lang="en-US" sz="2200" b="1" dirty="0">
                <a:solidFill>
                  <a:srgbClr val="000099"/>
                </a:solidFill>
                <a:effectLst>
                  <a:outerShdw blurRad="50800" dist="38100" dir="2700000" algn="tl" rotWithShape="0">
                    <a:prstClr val="black">
                      <a:alpha val="40000"/>
                    </a:prstClr>
                  </a:outerShdw>
                </a:effectLst>
              </a:rPr>
              <a:t>After Hadrat Uthman was martyred,  the Medinese Companions </a:t>
            </a:r>
            <a:r>
              <a:rPr lang="en-US" sz="2200" b="1" i="1" dirty="0">
                <a:solidFill>
                  <a:srgbClr val="000099"/>
                </a:solidFill>
                <a:effectLst>
                  <a:outerShdw blurRad="50800" dist="38100" dir="2700000" algn="tl" rotWithShape="0">
                    <a:prstClr val="black">
                      <a:alpha val="40000"/>
                    </a:prstClr>
                  </a:outerShdw>
                </a:effectLst>
              </a:rPr>
              <a:t>endorsed </a:t>
            </a:r>
            <a:r>
              <a:rPr lang="en-US" sz="2200" b="1" dirty="0">
                <a:solidFill>
                  <a:srgbClr val="000099"/>
                </a:solidFill>
                <a:effectLst>
                  <a:outerShdw blurRad="50800" dist="38100" dir="2700000" algn="tl" rotWithShape="0">
                    <a:prstClr val="black">
                      <a:alpha val="40000"/>
                    </a:prstClr>
                  </a:outerShdw>
                </a:effectLst>
              </a:rPr>
              <a:t>Hadrat Ali for khilafat.</a:t>
            </a:r>
          </a:p>
          <a:p>
            <a:pPr algn="just">
              <a:lnSpc>
                <a:spcPct val="100000"/>
              </a:lnSpc>
              <a:spcBef>
                <a:spcPts val="0"/>
              </a:spcBef>
              <a:spcAft>
                <a:spcPts val="1200"/>
              </a:spcAft>
              <a:buSzPct val="110000"/>
              <a:buFont typeface="Wingdings" panose="05000000000000000000" pitchFamily="2" charset="2"/>
              <a:buChar char="§"/>
            </a:pPr>
            <a:r>
              <a:rPr lang="en-US" sz="2200" b="1" dirty="0">
                <a:solidFill>
                  <a:srgbClr val="000099"/>
                </a:solidFill>
                <a:effectLst>
                  <a:outerShdw blurRad="50800" dist="38100" dir="2700000" algn="tl" rotWithShape="0">
                    <a:prstClr val="black">
                      <a:alpha val="40000"/>
                    </a:prstClr>
                  </a:outerShdw>
                </a:effectLst>
              </a:rPr>
              <a:t>Many of the conspirators and miscreants came forward as strong supporters of Hadrat Ali and championed his cause.</a:t>
            </a:r>
          </a:p>
          <a:p>
            <a:pPr algn="just">
              <a:lnSpc>
                <a:spcPct val="100000"/>
              </a:lnSpc>
              <a:spcBef>
                <a:spcPts val="0"/>
              </a:spcBef>
              <a:spcAft>
                <a:spcPts val="1200"/>
              </a:spcAft>
              <a:buSzPct val="110000"/>
              <a:buFont typeface="Wingdings" panose="05000000000000000000" pitchFamily="2" charset="2"/>
              <a:buChar char="§"/>
            </a:pPr>
            <a:r>
              <a:rPr lang="en-US" sz="2200" b="1" dirty="0">
                <a:solidFill>
                  <a:srgbClr val="000099"/>
                </a:solidFill>
                <a:effectLst>
                  <a:outerShdw blurRad="50800" dist="38100" dir="2700000" algn="tl" rotWithShape="0">
                    <a:prstClr val="black">
                      <a:alpha val="40000"/>
                    </a:prstClr>
                  </a:outerShdw>
                </a:effectLst>
              </a:rPr>
              <a:t>Hadrat Ali was </a:t>
            </a:r>
            <a:r>
              <a:rPr lang="en-US" sz="2200" b="1" i="1" dirty="0">
                <a:solidFill>
                  <a:srgbClr val="000099"/>
                </a:solidFill>
                <a:effectLst>
                  <a:outerShdw blurRad="50800" dist="38100" dir="2700000" algn="tl" rotWithShape="0">
                    <a:prstClr val="black">
                      <a:alpha val="40000"/>
                    </a:prstClr>
                  </a:outerShdw>
                </a:effectLst>
              </a:rPr>
              <a:t>persuaded</a:t>
            </a:r>
            <a:r>
              <a:rPr lang="en-US" sz="2200" b="1" dirty="0">
                <a:solidFill>
                  <a:srgbClr val="000099"/>
                </a:solidFill>
                <a:effectLst>
                  <a:outerShdw blurRad="50800" dist="38100" dir="2700000" algn="tl" rotWithShape="0">
                    <a:prstClr val="black">
                      <a:alpha val="40000"/>
                    </a:prstClr>
                  </a:outerShdw>
                </a:effectLst>
              </a:rPr>
              <a:t> to accept khilafat, since he was </a:t>
            </a:r>
            <a:r>
              <a:rPr lang="en-US" sz="2200" b="1" i="1" dirty="0">
                <a:solidFill>
                  <a:srgbClr val="000099"/>
                </a:solidFill>
                <a:effectLst>
                  <a:outerShdw blurRad="50800" dist="38100" dir="2700000" algn="tl" rotWithShape="0">
                    <a:prstClr val="black">
                      <a:alpha val="40000"/>
                    </a:prstClr>
                  </a:outerShdw>
                </a:effectLst>
              </a:rPr>
              <a:t>recognized</a:t>
            </a:r>
            <a:r>
              <a:rPr lang="en-US" sz="2200" b="1" dirty="0">
                <a:solidFill>
                  <a:srgbClr val="000099"/>
                </a:solidFill>
                <a:effectLst>
                  <a:outerShdw blurRad="50800" dist="38100" dir="2700000" algn="tl" rotWithShape="0">
                    <a:prstClr val="black">
                      <a:alpha val="40000"/>
                    </a:prstClr>
                  </a:outerShdw>
                </a:effectLst>
              </a:rPr>
              <a:t> as such in most of the Empire.</a:t>
            </a:r>
          </a:p>
          <a:p>
            <a:pPr algn="just">
              <a:lnSpc>
                <a:spcPct val="100000"/>
              </a:lnSpc>
              <a:spcBef>
                <a:spcPts val="0"/>
              </a:spcBef>
              <a:spcAft>
                <a:spcPts val="1200"/>
              </a:spcAft>
              <a:buSzPct val="110000"/>
              <a:buFont typeface="Wingdings" panose="05000000000000000000" pitchFamily="2" charset="2"/>
              <a:buChar char="§"/>
            </a:pPr>
            <a:r>
              <a:rPr lang="en-US" sz="2200" b="1" dirty="0">
                <a:solidFill>
                  <a:srgbClr val="000099"/>
                </a:solidFill>
                <a:effectLst>
                  <a:outerShdw blurRad="50800" dist="38100" dir="2700000" algn="tl" rotWithShape="0">
                    <a:prstClr val="black">
                      <a:alpha val="40000"/>
                    </a:prstClr>
                  </a:outerShdw>
                </a:effectLst>
              </a:rPr>
              <a:t>Soon thereafter, he left Medina and moved his capital to Kufah.</a:t>
            </a:r>
          </a:p>
          <a:p>
            <a:pPr algn="just">
              <a:lnSpc>
                <a:spcPct val="100000"/>
              </a:lnSpc>
              <a:spcBef>
                <a:spcPts val="0"/>
              </a:spcBef>
              <a:spcAft>
                <a:spcPts val="1200"/>
              </a:spcAft>
              <a:buSzPct val="110000"/>
              <a:buFont typeface="Wingdings" panose="05000000000000000000" pitchFamily="2" charset="2"/>
              <a:buChar char="§"/>
            </a:pPr>
            <a:r>
              <a:rPr lang="en-US" sz="2200" b="1" dirty="0">
                <a:solidFill>
                  <a:srgbClr val="000099"/>
                </a:solidFill>
                <a:effectLst>
                  <a:outerShdw blurRad="50800" dist="38100" dir="2700000" algn="tl" rotWithShape="0">
                    <a:prstClr val="black">
                      <a:alpha val="40000"/>
                    </a:prstClr>
                  </a:outerShdw>
                </a:effectLst>
              </a:rPr>
              <a:t>Hadrat Talha and Zubair were probably forced to take the pledge but on the condition that murderers of Hadrat Uthman will be arrested and punished. Later they withdrew their pledges.</a:t>
            </a:r>
          </a:p>
          <a:p>
            <a:pPr algn="just">
              <a:lnSpc>
                <a:spcPct val="100000"/>
              </a:lnSpc>
              <a:spcBef>
                <a:spcPts val="0"/>
              </a:spcBef>
              <a:spcAft>
                <a:spcPts val="1200"/>
              </a:spcAft>
              <a:buSzPct val="113000"/>
              <a:buFont typeface="Wingdings" panose="05000000000000000000" pitchFamily="2" charset="2"/>
              <a:buChar char="§"/>
            </a:pPr>
            <a:r>
              <a:rPr lang="en-US" sz="2200" b="1" dirty="0">
                <a:solidFill>
                  <a:srgbClr val="000099"/>
                </a:solidFill>
                <a:effectLst>
                  <a:outerShdw blurRad="50800" dist="38100" dir="2700000" algn="tl" rotWithShape="0">
                    <a:prstClr val="black">
                      <a:alpha val="40000"/>
                    </a:prstClr>
                  </a:outerShdw>
                </a:effectLst>
              </a:rPr>
              <a:t>Hadrat Ayesha, Muawiyah (the governor of Syria),  and others did not recognize Hadrat Ali as the khalifa. </a:t>
            </a:r>
          </a:p>
          <a:p>
            <a:pPr algn="just">
              <a:lnSpc>
                <a:spcPct val="100000"/>
              </a:lnSpc>
              <a:spcBef>
                <a:spcPts val="0"/>
              </a:spcBef>
              <a:spcAft>
                <a:spcPts val="1200"/>
              </a:spcAft>
              <a:buSzPct val="113000"/>
              <a:buFont typeface="Wingdings" panose="05000000000000000000" pitchFamily="2" charset="2"/>
              <a:buChar char="§"/>
            </a:pPr>
            <a:r>
              <a:rPr lang="en-US" sz="2200" b="1" dirty="0">
                <a:solidFill>
                  <a:srgbClr val="000099"/>
                </a:solidFill>
                <a:effectLst>
                  <a:outerShdw blurRad="38100" dist="38100" dir="2700000" algn="tl">
                    <a:srgbClr val="000000">
                      <a:alpha val="43137"/>
                    </a:srgbClr>
                  </a:outerShdw>
                </a:effectLst>
              </a:rPr>
              <a:t>It would be fair to say that Hadrat Ali was </a:t>
            </a:r>
            <a:r>
              <a:rPr lang="en-US" sz="2200" b="1" i="1" u="sng" dirty="0">
                <a:solidFill>
                  <a:srgbClr val="000099"/>
                </a:solidFill>
                <a:effectLst>
                  <a:outerShdw blurRad="38100" dist="38100" dir="2700000" algn="tl">
                    <a:srgbClr val="000000">
                      <a:alpha val="43137"/>
                    </a:srgbClr>
                  </a:outerShdw>
                </a:effectLst>
              </a:rPr>
              <a:t>elected</a:t>
            </a:r>
            <a:r>
              <a:rPr lang="en-US" sz="2200" b="1" dirty="0">
                <a:solidFill>
                  <a:srgbClr val="000099"/>
                </a:solidFill>
                <a:effectLst>
                  <a:outerShdw blurRad="38100" dist="38100" dir="2700000" algn="tl">
                    <a:srgbClr val="000000">
                      <a:alpha val="43137"/>
                    </a:srgbClr>
                  </a:outerShdw>
                </a:effectLst>
              </a:rPr>
              <a:t> by acclamation.</a:t>
            </a:r>
            <a:endParaRPr lang="en-US" sz="2200" b="1" dirty="0">
              <a:solidFill>
                <a:srgbClr val="000099"/>
              </a:solidFill>
              <a:effectLst>
                <a:outerShdw blurRad="50800" dist="38100" dir="2700000" algn="tl" rotWithShape="0">
                  <a:prstClr val="black">
                    <a:alpha val="40000"/>
                  </a:prstClr>
                </a:outerShdw>
              </a:effectLst>
            </a:endParaRPr>
          </a:p>
        </p:txBody>
      </p:sp>
      <p:sp>
        <p:nvSpPr>
          <p:cNvPr id="6" name="Slide Number Placeholder 5"/>
          <p:cNvSpPr>
            <a:spLocks noGrp="1"/>
          </p:cNvSpPr>
          <p:nvPr>
            <p:ph type="sldNum" sz="quarter" idx="12"/>
          </p:nvPr>
        </p:nvSpPr>
        <p:spPr>
          <a:xfrm>
            <a:off x="11472672" y="6400800"/>
            <a:ext cx="381000" cy="457200"/>
          </a:xfrm>
        </p:spPr>
        <p:txBody>
          <a:bodyPr/>
          <a:lstStyle/>
          <a:p>
            <a:pPr>
              <a:defRPr/>
            </a:pPr>
            <a:fld id="{E0CF7EFA-AA34-474B-A31D-DD2EBEC53348}" type="slidenum">
              <a:rPr lang="en-US" b="1" smtClean="0">
                <a:solidFill>
                  <a:srgbClr val="002060"/>
                </a:solidFill>
              </a:rPr>
              <a:pPr>
                <a:defRPr/>
              </a:pPr>
              <a:t>15</a:t>
            </a:fld>
            <a:endParaRPr lang="en-US" b="1" dirty="0">
              <a:solidFill>
                <a:srgbClr val="002060"/>
              </a:solidFill>
            </a:endParaRPr>
          </a:p>
        </p:txBody>
      </p:sp>
    </p:spTree>
    <p:extLst>
      <p:ext uri="{BB962C8B-B14F-4D97-AF65-F5344CB8AC3E}">
        <p14:creationId xmlns:p14="http://schemas.microsoft.com/office/powerpoint/2010/main" val="3232771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325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135317" y="76201"/>
            <a:ext cx="7467600" cy="762000"/>
          </a:xfrm>
        </p:spPr>
        <p:txBody>
          <a:bodyPr>
            <a:normAutofit/>
          </a:bodyPr>
          <a:lstStyle/>
          <a:p>
            <a:pPr eaLnBrk="1" hangingPunct="1">
              <a:defRPr/>
            </a:pPr>
            <a:r>
              <a:rPr lang="en-US" sz="3200" b="1" dirty="0">
                <a:solidFill>
                  <a:srgbClr val="86002D"/>
                </a:solidFill>
                <a:effectLst>
                  <a:outerShdw blurRad="38100" dist="38100" dir="2700000" algn="tl">
                    <a:srgbClr val="000000">
                      <a:alpha val="43137"/>
                    </a:srgbClr>
                  </a:outerShdw>
                </a:effectLst>
                <a:latin typeface="+mn-lt"/>
              </a:rPr>
              <a:t>The Muslim Empire [632-750 C.E.]</a:t>
            </a:r>
          </a:p>
        </p:txBody>
      </p:sp>
      <p:sp>
        <p:nvSpPr>
          <p:cNvPr id="6" name="Slide Number Placeholder 5"/>
          <p:cNvSpPr>
            <a:spLocks noGrp="1"/>
          </p:cNvSpPr>
          <p:nvPr>
            <p:ph type="sldNum" sz="quarter" idx="12"/>
          </p:nvPr>
        </p:nvSpPr>
        <p:spPr>
          <a:xfrm>
            <a:off x="11495468" y="6348984"/>
            <a:ext cx="457200" cy="457200"/>
          </a:xfrm>
        </p:spPr>
        <p:txBody>
          <a:bodyPr/>
          <a:lstStyle/>
          <a:p>
            <a:pPr>
              <a:defRPr/>
            </a:pPr>
            <a:fld id="{E0CF7EFA-AA34-474B-A31D-DD2EBEC53348}" type="slidenum">
              <a:rPr lang="en-US" b="1" smtClean="0">
                <a:solidFill>
                  <a:srgbClr val="002060"/>
                </a:solidFill>
              </a:rPr>
              <a:pPr>
                <a:defRPr/>
              </a:pPr>
              <a:t>16</a:t>
            </a:fld>
            <a:endParaRPr lang="en-US" b="1" dirty="0">
              <a:solidFill>
                <a:srgbClr val="002060"/>
              </a:solidFill>
            </a:endParaRPr>
          </a:p>
        </p:txBody>
      </p:sp>
      <p:pic>
        <p:nvPicPr>
          <p:cNvPr id="8" name="Picture 7" descr="Arab-Muslim_empire_632-750CE.gif"/>
          <p:cNvPicPr>
            <a:picLocks noChangeAspect="1"/>
          </p:cNvPicPr>
          <p:nvPr/>
        </p:nvPicPr>
        <p:blipFill rotWithShape="1">
          <a:blip r:embed="rId3" cstate="print"/>
          <a:srcRect r="1349"/>
          <a:stretch/>
        </p:blipFill>
        <p:spPr>
          <a:xfrm>
            <a:off x="1327340" y="832338"/>
            <a:ext cx="8062845" cy="546002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cxnSp>
        <p:nvCxnSpPr>
          <p:cNvPr id="9" name="Straight Arrow Connector 8"/>
          <p:cNvCxnSpPr/>
          <p:nvPr/>
        </p:nvCxnSpPr>
        <p:spPr bwMode="auto">
          <a:xfrm>
            <a:off x="6138057" y="3524252"/>
            <a:ext cx="304800" cy="304800"/>
          </a:xfrm>
          <a:prstGeom prst="straightConnector1">
            <a:avLst/>
          </a:prstGeom>
          <a:solidFill>
            <a:schemeClr val="accent1"/>
          </a:solidFill>
          <a:ln w="19050" cap="sq" cmpd="sng" algn="ctr">
            <a:solidFill>
              <a:srgbClr val="FF3300"/>
            </a:solidFill>
            <a:prstDash val="solid"/>
            <a:round/>
            <a:headEnd type="none" w="sm" len="sm"/>
            <a:tailEnd type="arrow"/>
          </a:ln>
          <a:effectLst/>
        </p:spPr>
      </p:cxnSp>
      <p:cxnSp>
        <p:nvCxnSpPr>
          <p:cNvPr id="10" name="Straight Arrow Connector 9"/>
          <p:cNvCxnSpPr/>
          <p:nvPr/>
        </p:nvCxnSpPr>
        <p:spPr bwMode="auto">
          <a:xfrm>
            <a:off x="5592223" y="3409950"/>
            <a:ext cx="304800" cy="304800"/>
          </a:xfrm>
          <a:prstGeom prst="straightConnector1">
            <a:avLst/>
          </a:prstGeom>
          <a:solidFill>
            <a:schemeClr val="accent1"/>
          </a:solidFill>
          <a:ln w="19050" cap="sq" cmpd="sng" algn="ctr">
            <a:solidFill>
              <a:srgbClr val="7030A0"/>
            </a:solidFill>
            <a:prstDash val="solid"/>
            <a:round/>
            <a:headEnd type="none" w="sm" len="sm"/>
            <a:tailEnd type="arrow"/>
          </a:ln>
          <a:effectLst/>
        </p:spPr>
      </p:cxnSp>
      <p:cxnSp>
        <p:nvCxnSpPr>
          <p:cNvPr id="12" name="Straight Arrow Connector 11"/>
          <p:cNvCxnSpPr/>
          <p:nvPr/>
        </p:nvCxnSpPr>
        <p:spPr bwMode="auto">
          <a:xfrm>
            <a:off x="6073747" y="4191001"/>
            <a:ext cx="152400" cy="381000"/>
          </a:xfrm>
          <a:prstGeom prst="straightConnector1">
            <a:avLst/>
          </a:prstGeom>
          <a:solidFill>
            <a:schemeClr val="accent1"/>
          </a:solidFill>
          <a:ln w="19050" cap="sq" cmpd="sng" algn="ctr">
            <a:solidFill>
              <a:srgbClr val="0070C0"/>
            </a:solidFill>
            <a:prstDash val="solid"/>
            <a:round/>
            <a:headEnd type="none" w="sm" len="sm"/>
            <a:tailEnd type="arrow"/>
          </a:ln>
          <a:effectLst/>
        </p:spPr>
      </p:cxnSp>
      <p:cxnSp>
        <p:nvCxnSpPr>
          <p:cNvPr id="13" name="Straight Arrow Connector 12"/>
          <p:cNvCxnSpPr/>
          <p:nvPr/>
        </p:nvCxnSpPr>
        <p:spPr>
          <a:xfrm flipH="1">
            <a:off x="6805813" y="3292604"/>
            <a:ext cx="228600" cy="381000"/>
          </a:xfrm>
          <a:prstGeom prst="straightConnector1">
            <a:avLst/>
          </a:prstGeom>
          <a:ln w="19050">
            <a:solidFill>
              <a:schemeClr val="accent3">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flipV="1">
            <a:off x="1713053" y="4965539"/>
            <a:ext cx="2708476" cy="11575"/>
          </a:xfrm>
          <a:prstGeom prst="line">
            <a:avLst/>
          </a:prstGeom>
          <a:ln w="1905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224002" y="1106964"/>
            <a:ext cx="9951998" cy="4259694"/>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r>
              <a:rPr lang="en-US" sz="800" b="1" dirty="0">
                <a:solidFill>
                  <a:srgbClr val="1E0684"/>
                </a:solidFill>
                <a:effectLst>
                  <a:outerShdw blurRad="38100" dist="38100" dir="2700000" algn="tl">
                    <a:srgbClr val="000000">
                      <a:alpha val="43137"/>
                    </a:srgbClr>
                  </a:outerShdw>
                </a:effectLst>
              </a:rPr>
              <a:t>   </a:t>
            </a:r>
          </a:p>
          <a:p>
            <a:pPr marL="0" indent="0" algn="ctr" eaLnBrk="1" hangingPunct="1">
              <a:lnSpc>
                <a:spcPct val="100000"/>
              </a:lnSpc>
              <a:spcBef>
                <a:spcPts val="0"/>
              </a:spcBef>
              <a:spcAft>
                <a:spcPts val="1800"/>
              </a:spcAft>
              <a:buClrTx/>
              <a:buSzPct val="125000"/>
              <a:buNone/>
              <a:defRPr/>
            </a:pPr>
            <a:r>
              <a:rPr lang="en-US" sz="40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Civil Wars and the Origin of Monarchy</a:t>
            </a: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17</a:t>
            </a:fld>
            <a:endParaRPr lang="en-US" sz="1100" b="1" dirty="0">
              <a:solidFill>
                <a:srgbClr val="003054"/>
              </a:solidFill>
            </a:endParaRPr>
          </a:p>
        </p:txBody>
      </p:sp>
    </p:spTree>
    <p:extLst>
      <p:ext uri="{BB962C8B-B14F-4D97-AF65-F5344CB8AC3E}">
        <p14:creationId xmlns:p14="http://schemas.microsoft.com/office/powerpoint/2010/main" val="34203554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915860" y="131064"/>
            <a:ext cx="7239000" cy="746760"/>
          </a:xfrm>
        </p:spPr>
        <p:txBody>
          <a:bodyPr/>
          <a:lstStyle/>
          <a:p>
            <a:pPr eaLnBrk="1" hangingPunct="1">
              <a:defRPr/>
            </a:pPr>
            <a:r>
              <a:rPr lang="en-US" sz="3600" b="1" dirty="0">
                <a:solidFill>
                  <a:srgbClr val="C00000"/>
                </a:solidFill>
              </a:rPr>
              <a:t>  </a:t>
            </a:r>
            <a:r>
              <a:rPr lang="en-US" sz="3200" b="1" dirty="0">
                <a:solidFill>
                  <a:srgbClr val="86002D"/>
                </a:solidFill>
                <a:effectLst>
                  <a:outerShdw blurRad="38100" dist="38100" dir="2700000" algn="tl">
                    <a:srgbClr val="000000">
                      <a:alpha val="43137"/>
                    </a:srgbClr>
                  </a:outerShdw>
                </a:effectLst>
                <a:latin typeface="+mn-lt"/>
              </a:rPr>
              <a:t>The First Civil War [656-657 C.E.] </a:t>
            </a:r>
          </a:p>
        </p:txBody>
      </p:sp>
      <p:sp>
        <p:nvSpPr>
          <p:cNvPr id="5127" name="Rectangle 7"/>
          <p:cNvSpPr>
            <a:spLocks noGrp="1" noChangeArrowheads="1"/>
          </p:cNvSpPr>
          <p:nvPr>
            <p:ph idx="1"/>
          </p:nvPr>
        </p:nvSpPr>
        <p:spPr>
          <a:xfrm>
            <a:off x="1241996" y="957072"/>
            <a:ext cx="10206292" cy="5334000"/>
          </a:xfrm>
        </p:spPr>
        <p:txBody>
          <a:bodyPr/>
          <a:lstStyle/>
          <a:p>
            <a:pPr marL="274320" indent="-274320" algn="just">
              <a:lnSpc>
                <a:spcPct val="100000"/>
              </a:lnSpc>
              <a:spcBef>
                <a:spcPts val="200"/>
              </a:spcBef>
              <a:spcAft>
                <a:spcPts val="800"/>
              </a:spcAft>
              <a:buSzPct val="109000"/>
              <a:buFont typeface="Wingdings" panose="05000000000000000000" pitchFamily="2" charset="2"/>
              <a:buChar char="§"/>
            </a:pPr>
            <a:r>
              <a:rPr kumimoji="1" lang="en-US" sz="20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rPr>
              <a:t>Hadrat Ali did not apprehend the assassins of Hadrat Uthman as demanded by his opponents; he might have pardoned some of them for the sake of peace.</a:t>
            </a:r>
          </a:p>
          <a:p>
            <a:pPr marL="274320" indent="-274320" algn="just">
              <a:lnSpc>
                <a:spcPct val="100000"/>
              </a:lnSpc>
              <a:spcBef>
                <a:spcPts val="200"/>
              </a:spcBef>
              <a:spcAft>
                <a:spcPts val="800"/>
              </a:spcAft>
              <a:buSzPct val="109000"/>
              <a:buFont typeface="Wingdings" panose="05000000000000000000" pitchFamily="2" charset="2"/>
              <a:buChar char="§"/>
            </a:pPr>
            <a:r>
              <a:rPr kumimoji="1" lang="en-US" sz="20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rPr>
              <a:t>Hadrat Ali fought several wars over this issue.</a:t>
            </a:r>
          </a:p>
          <a:p>
            <a:pPr marL="274320" indent="-274320" algn="just">
              <a:lnSpc>
                <a:spcPct val="100000"/>
              </a:lnSpc>
              <a:spcBef>
                <a:spcPts val="200"/>
              </a:spcBef>
              <a:spcAft>
                <a:spcPts val="100"/>
              </a:spcAft>
              <a:buSzPct val="109000"/>
              <a:buFont typeface="Wingdings" panose="05000000000000000000" pitchFamily="2" charset="2"/>
              <a:buChar char="§"/>
            </a:pPr>
            <a:r>
              <a:rPr kumimoji="1" lang="en-US" sz="20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rPr>
              <a:t>The Battle of the Camel (656 C.E.)</a:t>
            </a:r>
            <a:endParaRPr lang="en-US" sz="20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endParaRPr>
          </a:p>
          <a:p>
            <a:pPr lvl="1" algn="just">
              <a:lnSpc>
                <a:spcPct val="100000"/>
              </a:lnSpc>
              <a:spcBef>
                <a:spcPts val="200"/>
              </a:spcBef>
              <a:spcAft>
                <a:spcPts val="600"/>
              </a:spcAft>
              <a:buClr>
                <a:srgbClr val="86002D"/>
              </a:buClr>
              <a:buSzPct val="90000"/>
              <a:buFont typeface="Wingdings" pitchFamily="2" charset="2"/>
              <a:buChar char="§"/>
            </a:pPr>
            <a:r>
              <a:rPr kumimoji="1" lang="en-US" sz="18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rPr>
              <a:t>Hadrats Ayesha, Talha, and Zubair fought against Hadrat Ali.</a:t>
            </a:r>
          </a:p>
          <a:p>
            <a:pPr lvl="1" algn="just">
              <a:lnSpc>
                <a:spcPct val="100000"/>
              </a:lnSpc>
              <a:spcBef>
                <a:spcPts val="200"/>
              </a:spcBef>
              <a:spcAft>
                <a:spcPts val="600"/>
              </a:spcAft>
              <a:buClr>
                <a:srgbClr val="86002D"/>
              </a:buClr>
              <a:buSzPct val="90000"/>
              <a:buFont typeface="Wingdings" pitchFamily="2" charset="2"/>
              <a:buChar char="§"/>
            </a:pPr>
            <a:r>
              <a:rPr kumimoji="1" lang="en-US" sz="18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rPr>
              <a:t>Hadrat Ali won this battle; Talha and Zubair were killed in the battle; Hadrat Ayesha was granted clemency; she retained her prestige and pension.</a:t>
            </a:r>
            <a:endParaRPr lang="en-US" sz="18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endParaRPr>
          </a:p>
          <a:p>
            <a:pPr marL="274320" indent="-274320" algn="just">
              <a:lnSpc>
                <a:spcPct val="100000"/>
              </a:lnSpc>
              <a:spcBef>
                <a:spcPts val="200"/>
              </a:spcBef>
              <a:spcAft>
                <a:spcPts val="200"/>
              </a:spcAft>
              <a:buSzPct val="109000"/>
              <a:buFont typeface="Wingdings" panose="05000000000000000000" pitchFamily="2" charset="2"/>
              <a:buChar char="§"/>
            </a:pPr>
            <a:r>
              <a:rPr kumimoji="1" lang="en-US" sz="20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rPr>
              <a:t>The Battle of Siffin (657 C.E.)</a:t>
            </a:r>
          </a:p>
          <a:p>
            <a:pPr lvl="1" algn="just">
              <a:lnSpc>
                <a:spcPct val="100000"/>
              </a:lnSpc>
              <a:spcBef>
                <a:spcPts val="200"/>
              </a:spcBef>
              <a:spcAft>
                <a:spcPts val="600"/>
              </a:spcAft>
              <a:buClr>
                <a:srgbClr val="86002D"/>
              </a:buClr>
              <a:buSzPct val="90000"/>
              <a:buFont typeface="Wingdings" pitchFamily="2" charset="2"/>
              <a:buChar char="§"/>
            </a:pPr>
            <a:r>
              <a:rPr kumimoji="1" lang="en-US" sz="18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rPr>
              <a:t>Hadrat Ali deposed all the governors appointed by his predecessor; but Muawiyah, the governor of Syria,  refused to step down.</a:t>
            </a:r>
          </a:p>
          <a:p>
            <a:pPr lvl="1" algn="just">
              <a:lnSpc>
                <a:spcPct val="100000"/>
              </a:lnSpc>
              <a:spcBef>
                <a:spcPts val="200"/>
              </a:spcBef>
              <a:spcAft>
                <a:spcPts val="400"/>
              </a:spcAft>
              <a:buClr>
                <a:srgbClr val="86002D"/>
              </a:buClr>
              <a:buSzPct val="90000"/>
              <a:buFont typeface="Wingdings" pitchFamily="2" charset="2"/>
              <a:buChar char="§"/>
            </a:pPr>
            <a:r>
              <a:rPr kumimoji="1" lang="en-US" sz="18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rPr>
              <a:t>In the war between Muawiyah and Hadrat Ali, Ali had an upper hand; Muawiyah demanded arbitration using a ruse; the result of arbitration was deceptive and ambiguous resulted in both keeping their respective positions.</a:t>
            </a:r>
          </a:p>
          <a:p>
            <a:pPr marL="274320" indent="-274320" algn="just">
              <a:lnSpc>
                <a:spcPct val="100000"/>
              </a:lnSpc>
              <a:spcBef>
                <a:spcPts val="200"/>
              </a:spcBef>
              <a:spcAft>
                <a:spcPts val="600"/>
              </a:spcAft>
              <a:buSzPct val="109000"/>
              <a:buFont typeface="Wingdings" panose="05000000000000000000" pitchFamily="2" charset="2"/>
              <a:buChar char="§"/>
            </a:pPr>
            <a:r>
              <a:rPr kumimoji="1" lang="en-US" sz="20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rPr>
              <a:t>Muawiyah constantly marginalized and threatened Hadrat Ali’s regime; he captured Egypt and killed Hadrat Ali’s adopted son, Mohamed bin Abu Bakr, who was the governor of Egypt.</a:t>
            </a:r>
            <a:endParaRPr kumimoji="1" lang="en-US" sz="2000" dirty="0">
              <a:solidFill>
                <a:srgbClr val="000099"/>
              </a:solidFill>
              <a:latin typeface="Calibri" panose="020F0502020204030204" pitchFamily="34" charset="0"/>
              <a:cs typeface="Times New Roman" pitchFamily="18" charset="0"/>
            </a:endParaRPr>
          </a:p>
        </p:txBody>
      </p:sp>
      <p:sp>
        <p:nvSpPr>
          <p:cNvPr id="5" name="Slide Number Placeholder 4"/>
          <p:cNvSpPr>
            <a:spLocks noGrp="1"/>
          </p:cNvSpPr>
          <p:nvPr>
            <p:ph type="sldNum" sz="quarter" idx="12"/>
          </p:nvPr>
        </p:nvSpPr>
        <p:spPr>
          <a:xfrm>
            <a:off x="11556428" y="6291072"/>
            <a:ext cx="457200" cy="457200"/>
          </a:xfrm>
        </p:spPr>
        <p:txBody>
          <a:bodyPr/>
          <a:lstStyle/>
          <a:p>
            <a:pPr>
              <a:defRPr/>
            </a:pPr>
            <a:fld id="{E0CF7EFA-AA34-474B-A31D-DD2EBEC53348}" type="slidenum">
              <a:rPr lang="en-US" b="1" smtClean="0">
                <a:solidFill>
                  <a:srgbClr val="002060"/>
                </a:solidFill>
              </a:rPr>
              <a:pPr>
                <a:defRPr/>
              </a:pPr>
              <a:t>18</a:t>
            </a:fld>
            <a:endParaRPr lang="en-US" b="1" dirty="0">
              <a:solidFill>
                <a:srgbClr val="00206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7">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27">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2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970724" y="228600"/>
            <a:ext cx="7649020" cy="609600"/>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Assassination of Hadrat Ali [661 C.E.]</a:t>
            </a:r>
          </a:p>
        </p:txBody>
      </p:sp>
      <p:sp>
        <p:nvSpPr>
          <p:cNvPr id="53251" name="Rectangle 3"/>
          <p:cNvSpPr>
            <a:spLocks noGrp="1" noChangeArrowheads="1"/>
          </p:cNvSpPr>
          <p:nvPr>
            <p:ph type="body" idx="1"/>
          </p:nvPr>
        </p:nvSpPr>
        <p:spPr>
          <a:xfrm>
            <a:off x="1098740" y="1028700"/>
            <a:ext cx="10166668" cy="5181600"/>
          </a:xfrm>
        </p:spPr>
        <p:txBody>
          <a:bodyPr>
            <a:normAutofit lnSpcReduction="10000"/>
          </a:bodyPr>
          <a:lstStyle/>
          <a:p>
            <a:pPr marL="320040" indent="-320040" algn="just">
              <a:lnSpc>
                <a:spcPct val="100000"/>
              </a:lnSpc>
              <a:spcBef>
                <a:spcPts val="0"/>
              </a:spcBef>
              <a:spcAft>
                <a:spcPts val="1800"/>
              </a:spcAft>
              <a:buSzPct val="110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Many extremists supporters of Hadrat Ali turned against him for agreeing to the arbitration and claimed that it violated the judgment of the Quran.</a:t>
            </a:r>
          </a:p>
          <a:p>
            <a:pPr marL="320040" indent="-320040" algn="just">
              <a:lnSpc>
                <a:spcPct val="100000"/>
              </a:lnSpc>
              <a:spcBef>
                <a:spcPts val="0"/>
              </a:spcBef>
              <a:spcAft>
                <a:spcPts val="1800"/>
              </a:spcAft>
              <a:buSzPct val="110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These former supporters of Hadrat Ali. known as the Seceders (Kharijite), rejected his khilafat, elected their own leader, and withdrew to another region.</a:t>
            </a:r>
          </a:p>
          <a:p>
            <a:pPr marL="320040" indent="-320040" algn="just">
              <a:lnSpc>
                <a:spcPct val="100000"/>
              </a:lnSpc>
              <a:spcBef>
                <a:spcPts val="0"/>
              </a:spcBef>
              <a:spcAft>
                <a:spcPts val="1800"/>
              </a:spcAft>
              <a:buSzPct val="110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These Seceder were suppressed by Hadrat Ali through many military campaigns.</a:t>
            </a:r>
          </a:p>
          <a:p>
            <a:pPr marL="320040" indent="-320040" algn="just">
              <a:lnSpc>
                <a:spcPct val="100000"/>
              </a:lnSpc>
              <a:spcBef>
                <a:spcPts val="0"/>
              </a:spcBef>
              <a:spcAft>
                <a:spcPts val="1800"/>
              </a:spcAft>
              <a:buSzPct val="110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Hadrat Ali was assassinated by a Seceder in a Kufah mosque.</a:t>
            </a:r>
          </a:p>
          <a:p>
            <a:pPr marL="320040" indent="-320040" algn="just">
              <a:lnSpc>
                <a:spcPct val="100000"/>
              </a:lnSpc>
              <a:spcBef>
                <a:spcPts val="0"/>
              </a:spcBef>
              <a:spcAft>
                <a:spcPts val="1800"/>
              </a:spcAft>
              <a:buSzPct val="110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After his death, Muawiyah declared himself the “khalifa” of the Muslim empire and founded the Umayyad dynasty. He was the first king in Islamic history.</a:t>
            </a:r>
          </a:p>
          <a:p>
            <a:pPr marL="320040" indent="-320040" algn="just">
              <a:lnSpc>
                <a:spcPct val="100000"/>
              </a:lnSpc>
              <a:spcBef>
                <a:spcPts val="0"/>
              </a:spcBef>
              <a:spcAft>
                <a:spcPts val="1800"/>
              </a:spcAft>
              <a:buSzPct val="110000"/>
              <a:buFont typeface="Wingdings" panose="05000000000000000000" pitchFamily="2" charset="2"/>
              <a:buChar char="§"/>
            </a:pPr>
            <a:r>
              <a:rPr lang="en-US" sz="2300" b="1" dirty="0">
                <a:solidFill>
                  <a:srgbClr val="000099"/>
                </a:solidFill>
                <a:effectLst>
                  <a:outerShdw blurRad="50800" dist="38100" dir="2700000" algn="tl" rotWithShape="0">
                    <a:prstClr val="black">
                      <a:alpha val="40000"/>
                    </a:prstClr>
                  </a:outerShdw>
                </a:effectLst>
              </a:rPr>
              <a:t>Hadrat Hasan was proclaimed the khalifa by his small band of supporters; but he accepted a generous pension and relinquished his claims in favor of Muawiyah.</a:t>
            </a:r>
            <a:endParaRPr lang="en-US" sz="2300" b="1" dirty="0">
              <a:solidFill>
                <a:srgbClr val="000099"/>
              </a:solidFill>
              <a:effectLst>
                <a:outerShdw blurRad="50800" dist="38100" dir="2700000" algn="tl" rotWithShape="0">
                  <a:prstClr val="black">
                    <a:alpha val="40000"/>
                  </a:prstClr>
                </a:outerShdw>
              </a:effectLst>
              <a:latin typeface="+mj-lt"/>
            </a:endParaRPr>
          </a:p>
        </p:txBody>
      </p:sp>
      <p:sp>
        <p:nvSpPr>
          <p:cNvPr id="6" name="Slide Number Placeholder 5"/>
          <p:cNvSpPr>
            <a:spLocks noGrp="1"/>
          </p:cNvSpPr>
          <p:nvPr>
            <p:ph type="sldNum" sz="quarter" idx="12"/>
          </p:nvPr>
        </p:nvSpPr>
        <p:spPr>
          <a:xfrm>
            <a:off x="11434508" y="6400800"/>
            <a:ext cx="457200" cy="457200"/>
          </a:xfrm>
        </p:spPr>
        <p:txBody>
          <a:bodyPr/>
          <a:lstStyle/>
          <a:p>
            <a:pPr>
              <a:defRPr/>
            </a:pPr>
            <a:fld id="{E0CF7EFA-AA34-474B-A31D-DD2EBEC53348}" type="slidenum">
              <a:rPr lang="en-US" b="1" smtClean="0">
                <a:solidFill>
                  <a:srgbClr val="002060"/>
                </a:solidFill>
              </a:rPr>
              <a:pPr>
                <a:defRPr/>
              </a:pPr>
              <a:t>19</a:t>
            </a:fld>
            <a:endParaRPr lang="en-US" b="1" dirty="0">
              <a:solidFill>
                <a:srgbClr val="00206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050"/>
          <p:cNvSpPr>
            <a:spLocks noGrp="1" noChangeArrowheads="1"/>
          </p:cNvSpPr>
          <p:nvPr>
            <p:ph type="title"/>
          </p:nvPr>
        </p:nvSpPr>
        <p:spPr>
          <a:xfrm>
            <a:off x="1224002" y="143492"/>
            <a:ext cx="3637365" cy="762015"/>
          </a:xfrm>
        </p:spPr>
        <p:txBody>
          <a:bodyPr>
            <a:normAutofit/>
          </a:bodyPr>
          <a:lstStyle/>
          <a:p>
            <a:pPr eaLnBrk="1" hangingPunct="1">
              <a:spcAft>
                <a:spcPts val="900"/>
              </a:spcAft>
            </a:pPr>
            <a:r>
              <a:rPr lang="en-US" sz="3600" b="1" dirty="0">
                <a:solidFill>
                  <a:srgbClr val="7E0000"/>
                </a:solidFill>
                <a:effectLst>
                  <a:outerShdw blurRad="38100" dist="38100" dir="2700000" algn="tl">
                    <a:srgbClr val="000000">
                      <a:alpha val="43137"/>
                    </a:srgbClr>
                  </a:outerShdw>
                </a:effectLst>
                <a:latin typeface="+mn-lt"/>
              </a:rPr>
              <a:t>Outline</a:t>
            </a:r>
          </a:p>
        </p:txBody>
      </p:sp>
      <p:sp>
        <p:nvSpPr>
          <p:cNvPr id="1633283" name="Rectangle 2051"/>
          <p:cNvSpPr>
            <a:spLocks noGrp="1" noChangeArrowheads="1"/>
          </p:cNvSpPr>
          <p:nvPr>
            <p:ph idx="1"/>
          </p:nvPr>
        </p:nvSpPr>
        <p:spPr>
          <a:xfrm>
            <a:off x="1382046" y="1113693"/>
            <a:ext cx="6730323" cy="4759570"/>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indent="-365760">
              <a:lnSpc>
                <a:spcPct val="100000"/>
              </a:lnSpc>
              <a:spcBef>
                <a:spcPts val="0"/>
              </a:spcBef>
              <a:spcAft>
                <a:spcPts val="3000"/>
              </a:spcAft>
              <a:buClr>
                <a:srgbClr val="002060"/>
              </a:buClr>
              <a:buSzPct val="100000"/>
              <a:buFont typeface="Wingdings" panose="05000000000000000000" pitchFamily="2" charset="2"/>
              <a:buChar char="§"/>
            </a:pPr>
            <a:r>
              <a:rPr lang="en-US" sz="2600" b="1" dirty="0">
                <a:solidFill>
                  <a:srgbClr val="000099"/>
                </a:solidFill>
                <a:effectLst>
                  <a:outerShdw blurRad="50800" dist="38100" algn="l" rotWithShape="0">
                    <a:prstClr val="black">
                      <a:alpha val="40000"/>
                    </a:prstClr>
                  </a:outerShdw>
                </a:effectLst>
                <a:latin typeface="Calibri" panose="020F0502020204030204" pitchFamily="34" charset="0"/>
                <a:cs typeface="Times New Roman" pitchFamily="18" charset="0"/>
              </a:rPr>
              <a:t>Background</a:t>
            </a:r>
            <a:endParaRPr lang="en-US" sz="26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endParaRPr>
          </a:p>
          <a:p>
            <a:pPr indent="-365760">
              <a:lnSpc>
                <a:spcPct val="100000"/>
              </a:lnSpc>
              <a:spcBef>
                <a:spcPts val="0"/>
              </a:spcBef>
              <a:spcAft>
                <a:spcPts val="3000"/>
              </a:spcAft>
              <a:buClr>
                <a:srgbClr val="002060"/>
              </a:buClr>
              <a:buSzPct val="10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rPr>
              <a:t>Selection of the four Khalifas</a:t>
            </a:r>
          </a:p>
          <a:p>
            <a:pPr indent="-365760">
              <a:lnSpc>
                <a:spcPct val="100000"/>
              </a:lnSpc>
              <a:spcBef>
                <a:spcPts val="0"/>
              </a:spcBef>
              <a:spcAft>
                <a:spcPts val="3000"/>
              </a:spcAft>
              <a:buClr>
                <a:srgbClr val="002060"/>
              </a:buClr>
              <a:buSzPct val="10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rPr>
              <a:t>Civil wars and the origin of monarchy</a:t>
            </a:r>
          </a:p>
          <a:p>
            <a:pPr indent="-365760">
              <a:lnSpc>
                <a:spcPct val="100000"/>
              </a:lnSpc>
              <a:spcBef>
                <a:spcPts val="0"/>
              </a:spcBef>
              <a:spcAft>
                <a:spcPts val="3000"/>
              </a:spcAft>
              <a:buClr>
                <a:srgbClr val="002060"/>
              </a:buClr>
              <a:buSzPct val="10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rPr>
              <a:t>Development of Shiism</a:t>
            </a:r>
          </a:p>
          <a:p>
            <a:pPr indent="-365760">
              <a:lnSpc>
                <a:spcPct val="100000"/>
              </a:lnSpc>
              <a:spcBef>
                <a:spcPts val="0"/>
              </a:spcBef>
              <a:spcAft>
                <a:spcPts val="3000"/>
              </a:spcAft>
              <a:buClr>
                <a:srgbClr val="002060"/>
              </a:buClr>
              <a:buSzPct val="10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rPr>
              <a:t>Reasons for the dissension</a:t>
            </a:r>
          </a:p>
          <a:p>
            <a:pPr indent="-365760">
              <a:spcBef>
                <a:spcPts val="0"/>
              </a:spcBef>
              <a:spcAft>
                <a:spcPts val="3000"/>
              </a:spcAft>
              <a:buClr>
                <a:srgbClr val="002060"/>
              </a:buClr>
              <a:buSzPct val="100000"/>
              <a:buFont typeface="Wingdings" panose="05000000000000000000" pitchFamily="2" charset="2"/>
              <a:buChar char="§"/>
            </a:pPr>
            <a:r>
              <a:rPr lang="en-US" sz="2600" b="1" dirty="0">
                <a:solidFill>
                  <a:srgbClr val="000099"/>
                </a:solidFill>
                <a:effectLst>
                  <a:outerShdw blurRad="50800" dist="38100" dir="2700000" algn="tl" rotWithShape="0">
                    <a:prstClr val="black">
                      <a:alpha val="40000"/>
                    </a:prstClr>
                  </a:outerShdw>
                </a:effectLst>
                <a:latin typeface="Calibri" panose="020F0502020204030204" pitchFamily="34" charset="0"/>
                <a:cs typeface="Times New Roman" pitchFamily="18" charset="0"/>
              </a:rPr>
              <a:t>Synopsis</a:t>
            </a:r>
            <a:endParaRPr lang="en-US" sz="2600" b="1" dirty="0">
              <a:solidFill>
                <a:srgbClr val="000099"/>
              </a:solidFill>
              <a:effectLst>
                <a:outerShdw blurRad="38100" dist="38100" dir="2700000" algn="tl">
                  <a:srgbClr val="000000">
                    <a:alpha val="43137"/>
                  </a:srgbClr>
                </a:outerShdw>
              </a:effectLst>
              <a:latin typeface="Calibri" panose="020F0502020204030204" pitchFamily="34" charset="0"/>
            </a:endParaRP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2</a:t>
            </a:fld>
            <a:endParaRPr lang="en-US" sz="1100" b="1" dirty="0">
              <a:solidFill>
                <a:srgbClr val="003054"/>
              </a:solidFill>
            </a:endParaRPr>
          </a:p>
        </p:txBody>
      </p:sp>
    </p:spTree>
    <p:extLst>
      <p:ext uri="{BB962C8B-B14F-4D97-AF65-F5344CB8AC3E}">
        <p14:creationId xmlns:p14="http://schemas.microsoft.com/office/powerpoint/2010/main" val="21127855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946340" y="295656"/>
            <a:ext cx="8051356" cy="777240"/>
          </a:xfrm>
        </p:spPr>
        <p:txBody>
          <a:bodyPr>
            <a:normAutofit/>
          </a:bodyPr>
          <a:lstStyle/>
          <a:p>
            <a:pPr eaLnBrk="1" hangingPunct="1">
              <a:defRPr/>
            </a:pPr>
            <a:r>
              <a:rPr lang="en-US" sz="3600" b="1" dirty="0">
                <a:solidFill>
                  <a:srgbClr val="86002D"/>
                </a:solidFill>
                <a:effectLst>
                  <a:outerShdw blurRad="50800" dist="38100" dir="2700000" algn="tl" rotWithShape="0">
                    <a:prstClr val="black">
                      <a:alpha val="40000"/>
                    </a:prstClr>
                  </a:outerShdw>
                </a:effectLst>
                <a:latin typeface="Calibri" panose="020F0502020204030204" pitchFamily="34" charset="0"/>
              </a:rPr>
              <a:t>The Second Civil War [680 C.E.]</a:t>
            </a:r>
          </a:p>
        </p:txBody>
      </p:sp>
      <p:sp>
        <p:nvSpPr>
          <p:cNvPr id="53251" name="Rectangle 3"/>
          <p:cNvSpPr>
            <a:spLocks noGrp="1" noChangeArrowheads="1"/>
          </p:cNvSpPr>
          <p:nvPr>
            <p:ph type="body" idx="1"/>
          </p:nvPr>
        </p:nvSpPr>
        <p:spPr>
          <a:xfrm>
            <a:off x="1190180" y="1184148"/>
            <a:ext cx="10075228" cy="5105400"/>
          </a:xfrm>
        </p:spPr>
        <p:txBody>
          <a:bodyPr>
            <a:noAutofit/>
          </a:bodyPr>
          <a:lstStyle/>
          <a:p>
            <a:pPr marL="274320" indent="-274320" algn="just">
              <a:lnSpc>
                <a:spcPct val="100000"/>
              </a:lnSpc>
              <a:spcBef>
                <a:spcPts val="0"/>
              </a:spcBef>
              <a:spcAft>
                <a:spcPts val="1800"/>
              </a:spcAft>
              <a:buClr>
                <a:srgbClr val="002060"/>
              </a:buClr>
              <a:buSzPct val="120000"/>
              <a:buFont typeface="Wingdings" panose="05000000000000000000" pitchFamily="2" charset="2"/>
              <a:buChar char="§"/>
            </a:pPr>
            <a:r>
              <a:rPr lang="en-US" sz="2200" b="1" dirty="0">
                <a:solidFill>
                  <a:srgbClr val="000099"/>
                </a:solidFill>
                <a:effectLst>
                  <a:outerShdw blurRad="50800" dist="38100" dir="2700000" algn="tl" rotWithShape="0">
                    <a:prstClr val="black">
                      <a:alpha val="40000"/>
                    </a:prstClr>
                  </a:outerShdw>
                </a:effectLst>
              </a:rPr>
              <a:t>Muawiyah had designated his son, Yazid, as his successor.</a:t>
            </a:r>
          </a:p>
          <a:p>
            <a:pPr marL="274320" indent="-274320" algn="just">
              <a:lnSpc>
                <a:spcPct val="100000"/>
              </a:lnSpc>
              <a:spcBef>
                <a:spcPts val="0"/>
              </a:spcBef>
              <a:spcAft>
                <a:spcPts val="1800"/>
              </a:spcAft>
              <a:buClr>
                <a:srgbClr val="002060"/>
              </a:buClr>
              <a:buSzPct val="120000"/>
              <a:buFont typeface="Wingdings" panose="05000000000000000000" pitchFamily="2" charset="2"/>
              <a:buChar char="§"/>
            </a:pPr>
            <a:r>
              <a:rPr lang="en-US" sz="2200" b="1" dirty="0">
                <a:solidFill>
                  <a:srgbClr val="000099"/>
                </a:solidFill>
                <a:effectLst>
                  <a:outerShdw blurRad="50800" dist="38100" dir="2700000" algn="tl" rotWithShape="0">
                    <a:prstClr val="black">
                      <a:alpha val="40000"/>
                    </a:prstClr>
                  </a:outerShdw>
                </a:effectLst>
              </a:rPr>
              <a:t>At his father’s death in 680, Yazid became the king of the Muslim empire, although was called “khalifa”.</a:t>
            </a:r>
          </a:p>
          <a:p>
            <a:pPr marL="274320" indent="-274320" algn="just">
              <a:lnSpc>
                <a:spcPct val="100000"/>
              </a:lnSpc>
              <a:spcBef>
                <a:spcPts val="0"/>
              </a:spcBef>
              <a:spcAft>
                <a:spcPts val="1800"/>
              </a:spcAft>
              <a:buClr>
                <a:srgbClr val="002060"/>
              </a:buClr>
              <a:buSzPct val="120000"/>
              <a:buFont typeface="Wingdings" panose="05000000000000000000" pitchFamily="2" charset="2"/>
              <a:buChar char="§"/>
            </a:pPr>
            <a:r>
              <a:rPr lang="en-US" sz="2200" b="1" dirty="0">
                <a:solidFill>
                  <a:srgbClr val="000099"/>
                </a:solidFill>
                <a:effectLst>
                  <a:outerShdw blurRad="50800" dist="38100" dir="2700000" algn="tl" rotWithShape="0">
                    <a:prstClr val="black">
                      <a:alpha val="40000"/>
                    </a:prstClr>
                  </a:outerShdw>
                </a:effectLst>
              </a:rPr>
              <a:t>The Muslims of Kufah, who called themselves Shia-e-Ali (the Partisans of Ali) acclaimed Husain, the second son of Hadrat Ali, as khalifa. </a:t>
            </a:r>
          </a:p>
          <a:p>
            <a:pPr marL="274320" indent="-274320" algn="just">
              <a:lnSpc>
                <a:spcPct val="100000"/>
              </a:lnSpc>
              <a:spcBef>
                <a:spcPts val="0"/>
              </a:spcBef>
              <a:spcAft>
                <a:spcPts val="1800"/>
              </a:spcAft>
              <a:buClr>
                <a:srgbClr val="002060"/>
              </a:buClr>
              <a:buSzPct val="120000"/>
              <a:buFont typeface="Wingdings" panose="05000000000000000000" pitchFamily="2" charset="2"/>
              <a:buChar char="§"/>
            </a:pPr>
            <a:r>
              <a:rPr lang="en-US" sz="2200" b="1" dirty="0">
                <a:solidFill>
                  <a:srgbClr val="000099"/>
                </a:solidFill>
                <a:effectLst>
                  <a:outerShdw blurRad="50800" dist="38100" dir="2700000" algn="tl" rotWithShape="0">
                    <a:prstClr val="black">
                      <a:alpha val="40000"/>
                    </a:prstClr>
                  </a:outerShdw>
                </a:effectLst>
              </a:rPr>
              <a:t>Hadrat Hussain set out from Medina to Kufah with a small army of 70 men belonging to the Prophet’s family.</a:t>
            </a:r>
          </a:p>
          <a:p>
            <a:pPr marL="274320" indent="-274320" algn="just">
              <a:lnSpc>
                <a:spcPct val="100000"/>
              </a:lnSpc>
              <a:spcBef>
                <a:spcPts val="0"/>
              </a:spcBef>
              <a:spcAft>
                <a:spcPts val="1800"/>
              </a:spcAft>
              <a:buClr>
                <a:srgbClr val="002060"/>
              </a:buClr>
              <a:buSzPct val="120000"/>
              <a:buFont typeface="Wingdings" panose="05000000000000000000" pitchFamily="2" charset="2"/>
              <a:buChar char="§"/>
            </a:pPr>
            <a:r>
              <a:rPr lang="en-US" sz="2200" b="1" dirty="0">
                <a:solidFill>
                  <a:srgbClr val="000099"/>
                </a:solidFill>
                <a:effectLst>
                  <a:outerShdw blurRad="50800" dist="38100" dir="2700000" algn="tl" rotWithShape="0">
                    <a:prstClr val="black">
                      <a:alpha val="40000"/>
                    </a:prstClr>
                  </a:outerShdw>
                </a:effectLst>
              </a:rPr>
              <a:t>Hadrat Hussain’s army was attacked and decimated by Yazid’s troops in a field near Kufah (</a:t>
            </a:r>
            <a:r>
              <a:rPr lang="en-US" sz="2200" b="1" i="1" dirty="0">
                <a:solidFill>
                  <a:srgbClr val="000099"/>
                </a:solidFill>
                <a:effectLst>
                  <a:outerShdw blurRad="50800" dist="38100" dir="2700000" algn="tl" rotWithShape="0">
                    <a:prstClr val="black">
                      <a:alpha val="40000"/>
                    </a:prstClr>
                  </a:outerShdw>
                </a:effectLst>
              </a:rPr>
              <a:t>Karbala</a:t>
            </a:r>
            <a:r>
              <a:rPr lang="en-US" sz="2200" b="1" dirty="0">
                <a:solidFill>
                  <a:srgbClr val="000099"/>
                </a:solidFill>
                <a:effectLst>
                  <a:outerShdw blurRad="50800" dist="38100" dir="2700000" algn="tl" rotWithShape="0">
                    <a:prstClr val="black">
                      <a:alpha val="40000"/>
                    </a:prstClr>
                  </a:outerShdw>
                </a:effectLst>
              </a:rPr>
              <a:t>) .</a:t>
            </a:r>
          </a:p>
          <a:p>
            <a:pPr marL="274320" indent="-274320" algn="just">
              <a:lnSpc>
                <a:spcPct val="100000"/>
              </a:lnSpc>
              <a:spcBef>
                <a:spcPts val="0"/>
              </a:spcBef>
              <a:spcAft>
                <a:spcPts val="1800"/>
              </a:spcAft>
              <a:buClr>
                <a:srgbClr val="002060"/>
              </a:buClr>
              <a:buSzPct val="120000"/>
              <a:buFont typeface="Wingdings" panose="05000000000000000000" pitchFamily="2" charset="2"/>
              <a:buChar char="§"/>
            </a:pPr>
            <a:r>
              <a:rPr lang="en-US" sz="2200" b="1" dirty="0">
                <a:solidFill>
                  <a:srgbClr val="000099"/>
                </a:solidFill>
                <a:effectLst>
                  <a:outerShdw blurRad="50800" dist="38100" dir="2700000" algn="tl" rotWithShape="0">
                    <a:prstClr val="black">
                      <a:alpha val="40000"/>
                    </a:prstClr>
                  </a:outerShdw>
                </a:effectLst>
              </a:rPr>
              <a:t>The brutal assassination of Hadrat Hussain and his family members </a:t>
            </a:r>
            <a:r>
              <a:rPr lang="en-US" sz="2200" b="1" i="1" dirty="0">
                <a:solidFill>
                  <a:srgbClr val="000099"/>
                </a:solidFill>
                <a:effectLst>
                  <a:outerShdw blurRad="50800" dist="38100" dir="2700000" algn="tl" rotWithShape="0">
                    <a:prstClr val="black">
                      <a:alpha val="40000"/>
                    </a:prstClr>
                  </a:outerShdw>
                </a:effectLst>
              </a:rPr>
              <a:t>later </a:t>
            </a:r>
            <a:r>
              <a:rPr lang="en-US" sz="2200" b="1" dirty="0">
                <a:solidFill>
                  <a:srgbClr val="000099"/>
                </a:solidFill>
                <a:effectLst>
                  <a:outerShdw blurRad="50800" dist="38100" dir="2700000" algn="tl" rotWithShape="0">
                    <a:prstClr val="black">
                      <a:alpha val="40000"/>
                    </a:prstClr>
                  </a:outerShdw>
                </a:effectLst>
              </a:rPr>
              <a:t>became an iconic event in Shi'a historical development.</a:t>
            </a:r>
          </a:p>
        </p:txBody>
      </p:sp>
      <p:sp>
        <p:nvSpPr>
          <p:cNvPr id="6" name="Slide Number Placeholder 5"/>
          <p:cNvSpPr>
            <a:spLocks noGrp="1"/>
          </p:cNvSpPr>
          <p:nvPr>
            <p:ph type="sldNum" sz="quarter" idx="12"/>
          </p:nvPr>
        </p:nvSpPr>
        <p:spPr>
          <a:xfrm>
            <a:off x="11544236" y="6400800"/>
            <a:ext cx="457200" cy="457200"/>
          </a:xfrm>
        </p:spPr>
        <p:txBody>
          <a:bodyPr/>
          <a:lstStyle/>
          <a:p>
            <a:pPr>
              <a:defRPr/>
            </a:pPr>
            <a:fld id="{E0CF7EFA-AA34-474B-A31D-DD2EBEC53348}" type="slidenum">
              <a:rPr lang="en-US" b="1" smtClean="0">
                <a:solidFill>
                  <a:srgbClr val="002060"/>
                </a:solidFill>
              </a:rPr>
              <a:pPr>
                <a:defRPr/>
              </a:pPr>
              <a:t>20</a:t>
            </a:fld>
            <a:endParaRPr lang="en-US" b="1" dirty="0">
              <a:solidFill>
                <a:srgbClr val="00206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224002" y="1106964"/>
            <a:ext cx="9951998" cy="4259694"/>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r>
              <a:rPr lang="en-US" sz="800" b="1" dirty="0">
                <a:solidFill>
                  <a:srgbClr val="1E0684"/>
                </a:solidFill>
                <a:effectLst>
                  <a:outerShdw blurRad="38100" dist="38100" dir="2700000" algn="tl">
                    <a:srgbClr val="000000">
                      <a:alpha val="43137"/>
                    </a:srgbClr>
                  </a:outerShdw>
                </a:effectLst>
              </a:rPr>
              <a:t>   </a:t>
            </a:r>
          </a:p>
          <a:p>
            <a:pPr marL="0" indent="0" algn="ctr" eaLnBrk="1" hangingPunct="1">
              <a:lnSpc>
                <a:spcPct val="100000"/>
              </a:lnSpc>
              <a:spcBef>
                <a:spcPts val="0"/>
              </a:spcBef>
              <a:spcAft>
                <a:spcPts val="1800"/>
              </a:spcAft>
              <a:buClrTx/>
              <a:buSzPct val="125000"/>
              <a:buNone/>
              <a:defRPr/>
            </a:pPr>
            <a:r>
              <a:rPr lang="en-US" sz="44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Development of Shi’ism</a:t>
            </a: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21</a:t>
            </a:fld>
            <a:endParaRPr lang="en-US" sz="1100" b="1" dirty="0">
              <a:solidFill>
                <a:srgbClr val="003054"/>
              </a:solidFill>
            </a:endParaRPr>
          </a:p>
        </p:txBody>
      </p:sp>
    </p:spTree>
    <p:extLst>
      <p:ext uri="{BB962C8B-B14F-4D97-AF65-F5344CB8AC3E}">
        <p14:creationId xmlns:p14="http://schemas.microsoft.com/office/powerpoint/2010/main" val="13049634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979716" y="228600"/>
            <a:ext cx="2743200" cy="700482"/>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Calibri" panose="020F0502020204030204" pitchFamily="34" charset="0"/>
              </a:rPr>
              <a:t>Shi’ism</a:t>
            </a:r>
          </a:p>
        </p:txBody>
      </p:sp>
      <p:sp>
        <p:nvSpPr>
          <p:cNvPr id="53251" name="Rectangle 3"/>
          <p:cNvSpPr>
            <a:spLocks noGrp="1" noChangeArrowheads="1"/>
          </p:cNvSpPr>
          <p:nvPr>
            <p:ph type="body" idx="1"/>
          </p:nvPr>
        </p:nvSpPr>
        <p:spPr>
          <a:xfrm>
            <a:off x="979715" y="1056796"/>
            <a:ext cx="10178279" cy="5286091"/>
          </a:xfrm>
        </p:spPr>
        <p:txBody>
          <a:bodyPr>
            <a:noAutofit/>
          </a:bodyPr>
          <a:lstStyle/>
          <a:p>
            <a:pPr marL="274320" indent="-274320" algn="just">
              <a:lnSpc>
                <a:spcPct val="100000"/>
              </a:lnSpc>
              <a:spcBef>
                <a:spcPts val="0"/>
              </a:spcBef>
              <a:spcAft>
                <a:spcPts val="1500"/>
              </a:spcAft>
              <a:buSzPct val="120000"/>
              <a:buFont typeface="Wingdings" panose="05000000000000000000" pitchFamily="2" charset="2"/>
              <a:buChar char="§"/>
            </a:pPr>
            <a:r>
              <a:rPr lang="en-US" sz="2000" b="1" dirty="0">
                <a:solidFill>
                  <a:srgbClr val="000099"/>
                </a:solidFill>
                <a:effectLst>
                  <a:outerShdw blurRad="50800" dist="38100" dir="2700000" algn="tl" rotWithShape="0">
                    <a:prstClr val="black">
                      <a:alpha val="40000"/>
                    </a:prstClr>
                  </a:outerShdw>
                </a:effectLst>
              </a:rPr>
              <a:t>Belief in the primacy of Hadrat Ali and the divine right of the family of the Prophet (</a:t>
            </a:r>
            <a:r>
              <a:rPr lang="en-US" sz="2000" b="1" i="1" dirty="0">
                <a:solidFill>
                  <a:srgbClr val="000099"/>
                </a:solidFill>
                <a:effectLst>
                  <a:outerShdw blurRad="50800" dist="38100" dir="2700000" algn="tl" rotWithShape="0">
                    <a:prstClr val="black">
                      <a:alpha val="40000"/>
                    </a:prstClr>
                  </a:outerShdw>
                </a:effectLst>
              </a:rPr>
              <a:t>aale-Muhammed</a:t>
            </a:r>
            <a:r>
              <a:rPr lang="en-US" sz="2000" b="1" dirty="0">
                <a:solidFill>
                  <a:srgbClr val="000099"/>
                </a:solidFill>
                <a:effectLst>
                  <a:outerShdw blurRad="50800" dist="38100" dir="2700000" algn="tl" rotWithShape="0">
                    <a:prstClr val="black">
                      <a:alpha val="40000"/>
                    </a:prstClr>
                  </a:outerShdw>
                </a:effectLst>
              </a:rPr>
              <a:t>) to lead the Muslims is central the Shi’a faith.</a:t>
            </a:r>
          </a:p>
          <a:p>
            <a:pPr marL="274320" indent="-274320" algn="just">
              <a:lnSpc>
                <a:spcPct val="100000"/>
              </a:lnSpc>
              <a:spcBef>
                <a:spcPts val="0"/>
              </a:spcBef>
              <a:spcAft>
                <a:spcPts val="1500"/>
              </a:spcAft>
              <a:buSzPct val="120000"/>
              <a:buFont typeface="Wingdings" panose="05000000000000000000" pitchFamily="2" charset="2"/>
              <a:buChar char="§"/>
            </a:pPr>
            <a:r>
              <a:rPr lang="en-US" sz="2000" b="1" dirty="0">
                <a:solidFill>
                  <a:srgbClr val="000099"/>
                </a:solidFill>
                <a:effectLst>
                  <a:outerShdw blurRad="50800" dist="38100" dir="2700000" algn="tl" rotWithShape="0">
                    <a:prstClr val="black">
                      <a:alpha val="40000"/>
                    </a:prstClr>
                  </a:outerShdw>
                </a:effectLst>
              </a:rPr>
              <a:t>Preservation and transmission of revealed truth by the lines of imams; Hadrat Ali is believed to be the first imam</a:t>
            </a:r>
          </a:p>
          <a:p>
            <a:pPr marL="274320" indent="-274320" algn="just">
              <a:lnSpc>
                <a:spcPct val="100000"/>
              </a:lnSpc>
              <a:spcBef>
                <a:spcPts val="0"/>
              </a:spcBef>
              <a:spcAft>
                <a:spcPts val="1500"/>
              </a:spcAft>
              <a:buSzPct val="120000"/>
              <a:buFont typeface="Wingdings" panose="05000000000000000000" pitchFamily="2" charset="2"/>
              <a:buChar char="§"/>
            </a:pPr>
            <a:r>
              <a:rPr lang="en-US" sz="2000" b="1" dirty="0">
                <a:solidFill>
                  <a:srgbClr val="000099"/>
                </a:solidFill>
                <a:effectLst>
                  <a:outerShdw blurRad="50800" dist="38100" dir="2700000" algn="tl" rotWithShape="0">
                    <a:prstClr val="black">
                      <a:alpha val="40000"/>
                    </a:prstClr>
                  </a:outerShdw>
                </a:effectLst>
              </a:rPr>
              <a:t>In Shi’ism, the theory of the </a:t>
            </a:r>
            <a:r>
              <a:rPr lang="en-US" sz="2000" b="1" i="1" dirty="0">
                <a:solidFill>
                  <a:srgbClr val="000099"/>
                </a:solidFill>
                <a:effectLst>
                  <a:outerShdw blurRad="50800" dist="38100" dir="2700000" algn="tl" rotWithShape="0">
                    <a:prstClr val="black">
                      <a:alpha val="40000"/>
                    </a:prstClr>
                  </a:outerShdw>
                </a:effectLst>
              </a:rPr>
              <a:t>imamat</a:t>
            </a:r>
            <a:r>
              <a:rPr lang="en-US" sz="2000" b="1" dirty="0">
                <a:solidFill>
                  <a:srgbClr val="000099"/>
                </a:solidFill>
                <a:effectLst>
                  <a:outerShdw blurRad="50800" dist="38100" dir="2700000" algn="tl" rotWithShape="0">
                    <a:prstClr val="black">
                      <a:alpha val="40000"/>
                    </a:prstClr>
                  </a:outerShdw>
                </a:effectLst>
              </a:rPr>
              <a:t> gradually developed from the 10</a:t>
            </a:r>
            <a:r>
              <a:rPr lang="en-US" sz="2000" b="1" baseline="30000" dirty="0">
                <a:solidFill>
                  <a:srgbClr val="000099"/>
                </a:solidFill>
                <a:effectLst>
                  <a:outerShdw blurRad="50800" dist="38100" dir="2700000" algn="tl" rotWithShape="0">
                    <a:prstClr val="black">
                      <a:alpha val="40000"/>
                    </a:prstClr>
                  </a:outerShdw>
                </a:effectLst>
              </a:rPr>
              <a:t>th</a:t>
            </a:r>
            <a:r>
              <a:rPr lang="en-US" sz="2000" b="1" dirty="0">
                <a:solidFill>
                  <a:srgbClr val="000099"/>
                </a:solidFill>
                <a:effectLst>
                  <a:outerShdw blurRad="50800" dist="38100" dir="2700000" algn="tl" rotWithShape="0">
                    <a:prstClr val="black">
                      <a:alpha val="40000"/>
                    </a:prstClr>
                  </a:outerShdw>
                </a:effectLst>
              </a:rPr>
              <a:t> century onward.</a:t>
            </a:r>
          </a:p>
          <a:p>
            <a:pPr marL="274320" indent="-274320" algn="just">
              <a:lnSpc>
                <a:spcPct val="100000"/>
              </a:lnSpc>
              <a:spcBef>
                <a:spcPts val="0"/>
              </a:spcBef>
              <a:spcAft>
                <a:spcPts val="1500"/>
              </a:spcAft>
              <a:buSzPct val="120000"/>
              <a:buFont typeface="Wingdings" panose="05000000000000000000" pitchFamily="2" charset="2"/>
              <a:buChar char="§"/>
            </a:pPr>
            <a:r>
              <a:rPr lang="en-US" sz="2000" b="1" dirty="0">
                <a:solidFill>
                  <a:srgbClr val="000099"/>
                </a:solidFill>
                <a:effectLst>
                  <a:outerShdw blurRad="50800" dist="38100" dir="2700000" algn="tl" rotWithShape="0">
                    <a:prstClr val="black">
                      <a:alpha val="40000"/>
                    </a:prstClr>
                  </a:outerShdw>
                </a:effectLst>
              </a:rPr>
              <a:t>The martyrdom of Hadrat Hussain is observed by the Shi'as as an iconic event in Islamic history and as an essential element of their faith.</a:t>
            </a:r>
          </a:p>
          <a:p>
            <a:pPr marL="274320" indent="-274320" algn="just">
              <a:lnSpc>
                <a:spcPct val="100000"/>
              </a:lnSpc>
              <a:spcBef>
                <a:spcPts val="0"/>
              </a:spcBef>
              <a:spcAft>
                <a:spcPts val="1500"/>
              </a:spcAft>
              <a:buSzPct val="120000"/>
              <a:buFont typeface="Wingdings" panose="05000000000000000000" pitchFamily="2" charset="2"/>
              <a:buChar char="§"/>
            </a:pPr>
            <a:r>
              <a:rPr lang="en-US" sz="2000" b="1" dirty="0">
                <a:solidFill>
                  <a:srgbClr val="000099"/>
                </a:solidFill>
                <a:effectLst>
                  <a:outerShdw blurRad="50800" dist="38100" dir="2700000" algn="tl" rotWithShape="0">
                    <a:prstClr val="black">
                      <a:alpha val="40000"/>
                    </a:prstClr>
                  </a:outerShdw>
                </a:effectLst>
              </a:rPr>
              <a:t>Rejection and revilement of the first three Khalifas and their supporters</a:t>
            </a:r>
          </a:p>
          <a:p>
            <a:pPr marL="274320" indent="-274320">
              <a:lnSpc>
                <a:spcPct val="100000"/>
              </a:lnSpc>
              <a:spcBef>
                <a:spcPts val="0"/>
              </a:spcBef>
              <a:spcAft>
                <a:spcPts val="1500"/>
              </a:spcAft>
              <a:buSzPct val="120000"/>
              <a:buFont typeface="Wingdings" panose="05000000000000000000" pitchFamily="2" charset="2"/>
              <a:buChar char="§"/>
            </a:pPr>
            <a:r>
              <a:rPr lang="en-US" sz="2000" b="1" dirty="0">
                <a:solidFill>
                  <a:srgbClr val="000099"/>
                </a:solidFill>
                <a:effectLst>
                  <a:outerShdw blurRad="50800" dist="38100" dir="2700000" algn="tl" rotWithShape="0">
                    <a:prstClr val="black">
                      <a:alpha val="40000"/>
                    </a:prstClr>
                  </a:outerShdw>
                </a:effectLst>
              </a:rPr>
              <a:t>Shi’ism expanded under the Buwahid dynasty (934-1055), which controlled modern-day Iran and Iraq. </a:t>
            </a:r>
          </a:p>
          <a:p>
            <a:pPr marL="274320" indent="-274320" algn="just">
              <a:lnSpc>
                <a:spcPct val="100000"/>
              </a:lnSpc>
              <a:spcBef>
                <a:spcPts val="0"/>
              </a:spcBef>
              <a:spcAft>
                <a:spcPts val="1500"/>
              </a:spcAft>
              <a:buClr>
                <a:srgbClr val="002060"/>
              </a:buClr>
              <a:buSzPct val="120000"/>
              <a:buFont typeface="Wingdings" panose="05000000000000000000" pitchFamily="2" charset="2"/>
              <a:buChar char="§"/>
            </a:pPr>
            <a:r>
              <a:rPr kumimoji="1" lang="en-US" sz="2000" b="1" u="sng" dirty="0">
                <a:solidFill>
                  <a:srgbClr val="000099"/>
                </a:solidFill>
                <a:effectLst>
                  <a:outerShdw blurRad="50800" dist="38100" dir="2700000" algn="tl" rotWithShape="0">
                    <a:prstClr val="black">
                      <a:alpha val="40000"/>
                    </a:prstClr>
                  </a:outerShdw>
                </a:effectLst>
                <a:cs typeface="Times New Roman" pitchFamily="18" charset="0"/>
              </a:rPr>
              <a:t>Shia Kalama: </a:t>
            </a:r>
            <a:r>
              <a:rPr kumimoji="1" lang="en-US" sz="2000" b="1" dirty="0">
                <a:solidFill>
                  <a:srgbClr val="000099"/>
                </a:solidFill>
                <a:effectLst>
                  <a:outerShdw blurRad="50800" dist="38100" dir="2700000" algn="tl" rotWithShape="0">
                    <a:prstClr val="black">
                      <a:alpha val="40000"/>
                    </a:prstClr>
                  </a:outerShdw>
                </a:effectLst>
                <a:cs typeface="Times New Roman" pitchFamily="18" charset="0"/>
              </a:rPr>
              <a:t>“There is no one worthy of worship but Allah. Muhammad is the Messenger of Allah. Ali is the guardian (imam) appointed by Allah and the executor of the will of the messenger of Allah and his first khalifa.”</a:t>
            </a:r>
            <a:endParaRPr lang="en-US" sz="2100" b="1" dirty="0">
              <a:solidFill>
                <a:srgbClr val="000099"/>
              </a:solidFill>
              <a:effectLst>
                <a:outerShdw blurRad="50800" dist="38100" dir="2700000" algn="tl" rotWithShape="0">
                  <a:prstClr val="black">
                    <a:alpha val="40000"/>
                  </a:prstClr>
                </a:outerShdw>
              </a:effectLst>
            </a:endParaRPr>
          </a:p>
        </p:txBody>
      </p:sp>
      <p:sp>
        <p:nvSpPr>
          <p:cNvPr id="6" name="Slide Number Placeholder 5"/>
          <p:cNvSpPr>
            <a:spLocks noGrp="1"/>
          </p:cNvSpPr>
          <p:nvPr>
            <p:ph type="sldNum" sz="quarter" idx="12"/>
          </p:nvPr>
        </p:nvSpPr>
        <p:spPr>
          <a:xfrm>
            <a:off x="11532044" y="6342888"/>
            <a:ext cx="457200" cy="457200"/>
          </a:xfrm>
        </p:spPr>
        <p:txBody>
          <a:bodyPr/>
          <a:lstStyle/>
          <a:p>
            <a:pPr>
              <a:defRPr/>
            </a:pPr>
            <a:fld id="{E0CF7EFA-AA34-474B-A31D-DD2EBEC53348}" type="slidenum">
              <a:rPr lang="en-US" b="1" smtClean="0">
                <a:solidFill>
                  <a:srgbClr val="002060"/>
                </a:solidFill>
              </a:rPr>
              <a:pPr>
                <a:defRPr/>
              </a:pPr>
              <a:t>22</a:t>
            </a:fld>
            <a:endParaRPr lang="en-US" b="1" dirty="0">
              <a:solidFill>
                <a:srgbClr val="002060"/>
              </a:solidFill>
            </a:endParaRPr>
          </a:p>
        </p:txBody>
      </p:sp>
      <p:pic>
        <p:nvPicPr>
          <p:cNvPr id="7" name="Picture 6" descr="Shia_kalma.jpg"/>
          <p:cNvPicPr>
            <a:picLocks noChangeAspect="1"/>
          </p:cNvPicPr>
          <p:nvPr/>
        </p:nvPicPr>
        <p:blipFill>
          <a:blip r:embed="rId3" cstate="print"/>
          <a:stretch>
            <a:fillRect/>
          </a:stretch>
        </p:blipFill>
        <p:spPr>
          <a:xfrm>
            <a:off x="10532962" y="0"/>
            <a:ext cx="1655863" cy="92908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325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976820" y="266701"/>
            <a:ext cx="8228140" cy="806195"/>
          </a:xfrm>
        </p:spPr>
        <p:txBody>
          <a:bodyPr>
            <a:normAutofit/>
          </a:bodyPr>
          <a:lstStyle/>
          <a:p>
            <a:pPr eaLnBrk="1" hangingPunct="1">
              <a:defRPr/>
            </a:pPr>
            <a:r>
              <a:rPr lang="en-US" b="1" dirty="0">
                <a:solidFill>
                  <a:srgbClr val="C00000"/>
                </a:solidFill>
              </a:rPr>
              <a:t> </a:t>
            </a:r>
            <a:r>
              <a:rPr lang="en-US" sz="3600" b="1" dirty="0">
                <a:solidFill>
                  <a:srgbClr val="86002D"/>
                </a:solidFill>
                <a:effectLst>
                  <a:outerShdw blurRad="38100" dist="38100" dir="2700000" algn="tl">
                    <a:srgbClr val="000000">
                      <a:alpha val="43137"/>
                    </a:srgbClr>
                  </a:outerShdw>
                </a:effectLst>
                <a:latin typeface="+mn-lt"/>
              </a:rPr>
              <a:t>Modern-Day Sunni-Shia Distribution</a:t>
            </a:r>
          </a:p>
        </p:txBody>
      </p:sp>
      <p:sp>
        <p:nvSpPr>
          <p:cNvPr id="6" name="Slide Number Placeholder 5"/>
          <p:cNvSpPr>
            <a:spLocks noGrp="1"/>
          </p:cNvSpPr>
          <p:nvPr>
            <p:ph type="sldNum" sz="quarter" idx="12"/>
          </p:nvPr>
        </p:nvSpPr>
        <p:spPr>
          <a:xfrm>
            <a:off x="11458892" y="6400800"/>
            <a:ext cx="457200" cy="457200"/>
          </a:xfrm>
        </p:spPr>
        <p:txBody>
          <a:bodyPr/>
          <a:lstStyle/>
          <a:p>
            <a:pPr>
              <a:defRPr/>
            </a:pPr>
            <a:fld id="{E0CF7EFA-AA34-474B-A31D-DD2EBEC53348}" type="slidenum">
              <a:rPr lang="en-US" b="1" smtClean="0">
                <a:solidFill>
                  <a:srgbClr val="002060"/>
                </a:solidFill>
              </a:rPr>
              <a:pPr>
                <a:defRPr/>
              </a:pPr>
              <a:t>23</a:t>
            </a:fld>
            <a:endParaRPr lang="en-US" b="1" dirty="0">
              <a:solidFill>
                <a:srgbClr val="002060"/>
              </a:solidFill>
            </a:endParaRPr>
          </a:p>
        </p:txBody>
      </p:sp>
      <p:pic>
        <p:nvPicPr>
          <p:cNvPr id="5" name="Picture 4" descr="shia_sunni.bmp"/>
          <p:cNvPicPr>
            <a:picLocks noChangeAspect="1"/>
          </p:cNvPicPr>
          <p:nvPr/>
        </p:nvPicPr>
        <p:blipFill>
          <a:blip r:embed="rId3" cstate="print"/>
          <a:stretch>
            <a:fillRect/>
          </a:stretch>
        </p:blipFill>
        <p:spPr>
          <a:xfrm>
            <a:off x="1321244" y="1219201"/>
            <a:ext cx="9578404" cy="502310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234888" y="1099457"/>
            <a:ext cx="9951998" cy="4419600"/>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algn="ctr" eaLnBrk="1" hangingPunct="1">
              <a:lnSpc>
                <a:spcPct val="100000"/>
              </a:lnSpc>
              <a:spcBef>
                <a:spcPts val="0"/>
              </a:spcBef>
              <a:spcAft>
                <a:spcPts val="1800"/>
              </a:spcAft>
              <a:buClrTx/>
              <a:buSzPct val="125000"/>
              <a:buNone/>
              <a:defRPr/>
            </a:pPr>
            <a:r>
              <a:rPr lang="en-US" sz="42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Synopsis</a:t>
            </a: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24</a:t>
            </a:fld>
            <a:endParaRPr lang="en-US" sz="1100" b="1" dirty="0">
              <a:solidFill>
                <a:srgbClr val="003054"/>
              </a:solidFill>
            </a:endParaRPr>
          </a:p>
        </p:txBody>
      </p:sp>
    </p:spTree>
    <p:extLst>
      <p:ext uri="{BB962C8B-B14F-4D97-AF65-F5344CB8AC3E}">
        <p14:creationId xmlns:p14="http://schemas.microsoft.com/office/powerpoint/2010/main" val="42210650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086548" y="518160"/>
            <a:ext cx="3119692" cy="710184"/>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cs typeface="Arial" panose="020B0604020202020204" pitchFamily="34" charset="0"/>
              </a:rPr>
              <a:t>A Prophecy</a:t>
            </a:r>
            <a:endParaRPr lang="en-US" sz="3400" b="1" dirty="0">
              <a:solidFill>
                <a:srgbClr val="86002D"/>
              </a:solidFill>
              <a:effectLst>
                <a:outerShdw blurRad="38100" dist="38100" dir="2700000" algn="tl">
                  <a:srgbClr val="000000">
                    <a:alpha val="43137"/>
                  </a:srgbClr>
                </a:outerShdw>
              </a:effectLst>
              <a:latin typeface="+mn-lt"/>
              <a:cs typeface="Arial" panose="020B0604020202020204" pitchFamily="34" charset="0"/>
            </a:endParaRPr>
          </a:p>
        </p:txBody>
      </p:sp>
      <p:sp>
        <p:nvSpPr>
          <p:cNvPr id="53251" name="Rectangle 3"/>
          <p:cNvSpPr>
            <a:spLocks noGrp="1" noChangeArrowheads="1"/>
          </p:cNvSpPr>
          <p:nvPr>
            <p:ph type="body" idx="1"/>
          </p:nvPr>
        </p:nvSpPr>
        <p:spPr>
          <a:xfrm>
            <a:off x="1767840" y="1588008"/>
            <a:ext cx="8802624" cy="4178808"/>
          </a:xfrm>
        </p:spPr>
        <p:txBody>
          <a:bodyPr>
            <a:normAutofit lnSpcReduction="10000"/>
          </a:bodyPr>
          <a:lstStyle/>
          <a:p>
            <a:pPr marL="0" indent="0" algn="just">
              <a:lnSpc>
                <a:spcPct val="110000"/>
              </a:lnSpc>
              <a:spcBef>
                <a:spcPts val="0"/>
              </a:spcBef>
              <a:spcAft>
                <a:spcPts val="600"/>
              </a:spcAft>
              <a:buSzPct val="105000"/>
              <a:buNone/>
            </a:pPr>
            <a:r>
              <a:rPr lang="en-US" sz="2800" b="1" dirty="0">
                <a:solidFill>
                  <a:srgbClr val="000099"/>
                </a:solidFill>
                <a:effectLst>
                  <a:outerShdw blurRad="38100" dist="38100" dir="2700000" algn="tl">
                    <a:srgbClr val="000000">
                      <a:alpha val="43137"/>
                    </a:srgbClr>
                  </a:outerShdw>
                </a:effectLst>
                <a:latin typeface="Cambria" panose="02040503050406030204" pitchFamily="18" charset="0"/>
                <a:cs typeface="Arial" panose="020B0604020202020204" pitchFamily="34" charset="0"/>
              </a:rPr>
              <a:t>Prophethood shall remain among you as long as God wills. Then khilafat on the pattern of prophethood will commence and remain as long as He wills. A corrupt monarchy shall then follow and it shall remain as long as He wills. There shall then be a tyrannical despotism which shall remain as long as God wills. Then once again khilafat will emerge on the precept of prophethood. </a:t>
            </a:r>
          </a:p>
          <a:p>
            <a:pPr marL="0" indent="0" algn="r">
              <a:lnSpc>
                <a:spcPct val="110000"/>
              </a:lnSpc>
              <a:spcBef>
                <a:spcPts val="0"/>
              </a:spcBef>
              <a:spcAft>
                <a:spcPts val="1500"/>
              </a:spcAft>
              <a:buSzPct val="105000"/>
              <a:buNone/>
            </a:pPr>
            <a:r>
              <a:rPr lang="en-US" sz="2400" b="1" dirty="0">
                <a:solidFill>
                  <a:srgbClr val="0070C0"/>
                </a:solidFill>
                <a:effectLst>
                  <a:outerShdw blurRad="38100" dist="38100" dir="2700000" algn="tl">
                    <a:srgbClr val="000000">
                      <a:alpha val="43137"/>
                    </a:srgbClr>
                  </a:outerShdw>
                </a:effectLst>
                <a:latin typeface="Cambria" panose="02040503050406030204" pitchFamily="18" charset="0"/>
              </a:rPr>
              <a:t>[</a:t>
            </a:r>
            <a:r>
              <a:rPr lang="en-US" sz="2400" b="1" dirty="0">
                <a:solidFill>
                  <a:srgbClr val="0070C0"/>
                </a:solidFill>
                <a:effectLst>
                  <a:outerShdw blurRad="38100" dist="38100" dir="2700000" algn="tl">
                    <a:srgbClr val="000000">
                      <a:alpha val="43137"/>
                    </a:srgbClr>
                  </a:outerShdw>
                </a:effectLst>
                <a:cs typeface="Arial" panose="020B0604020202020204" pitchFamily="34" charset="0"/>
              </a:rPr>
              <a:t>Prophet Muhammad</a:t>
            </a:r>
            <a:r>
              <a:rPr lang="en-US" sz="2000" b="1" baseline="12000" dirty="0">
                <a:solidFill>
                  <a:srgbClr val="0070C0"/>
                </a:solidFill>
                <a:effectLst>
                  <a:outerShdw blurRad="38100" dist="38100" dir="2700000" algn="tl">
                    <a:srgbClr val="000000">
                      <a:alpha val="43137"/>
                    </a:srgbClr>
                  </a:outerShdw>
                </a:effectLst>
                <a:cs typeface="Arial" panose="020B0604020202020204" pitchFamily="34" charset="0"/>
              </a:rPr>
              <a:t>SAW</a:t>
            </a:r>
            <a:r>
              <a:rPr lang="en-US" sz="2400" b="1" dirty="0">
                <a:solidFill>
                  <a:srgbClr val="0070C0"/>
                </a:solidFill>
                <a:effectLst>
                  <a:outerShdw blurRad="38100" dist="38100" dir="2700000" algn="tl">
                    <a:srgbClr val="000000">
                      <a:alpha val="43137"/>
                    </a:srgbClr>
                  </a:outerShdw>
                </a:effectLst>
                <a:cs typeface="Arial" panose="020B0604020202020204" pitchFamily="34" charset="0"/>
              </a:rPr>
              <a:t>, </a:t>
            </a:r>
            <a:r>
              <a:rPr lang="en-US" sz="2400" b="1" i="1" dirty="0" err="1">
                <a:solidFill>
                  <a:srgbClr val="0070C0"/>
                </a:solidFill>
                <a:effectLst>
                  <a:outerShdw blurRad="38100" dist="38100" dir="2700000" algn="tl">
                    <a:srgbClr val="000000">
                      <a:alpha val="43137"/>
                    </a:srgbClr>
                  </a:outerShdw>
                </a:effectLst>
                <a:latin typeface="Cambria" panose="02040503050406030204" pitchFamily="18" charset="0"/>
              </a:rPr>
              <a:t>Masnad</a:t>
            </a:r>
            <a:r>
              <a:rPr lang="en-US" sz="2400" b="1" i="1" dirty="0">
                <a:solidFill>
                  <a:srgbClr val="0070C0"/>
                </a:solidFill>
                <a:effectLst>
                  <a:outerShdw blurRad="38100" dist="38100" dir="2700000" algn="tl">
                    <a:srgbClr val="000000">
                      <a:alpha val="43137"/>
                    </a:srgbClr>
                  </a:outerShdw>
                </a:effectLst>
                <a:latin typeface="Cambria" panose="02040503050406030204" pitchFamily="18" charset="0"/>
              </a:rPr>
              <a:t>-­Ahmad</a:t>
            </a:r>
            <a:r>
              <a:rPr lang="en-US" sz="2400" b="1" dirty="0">
                <a:solidFill>
                  <a:srgbClr val="0070C0"/>
                </a:solidFill>
                <a:effectLst>
                  <a:outerShdw blurRad="38100" dist="38100" dir="2700000" algn="tl">
                    <a:srgbClr val="000000">
                      <a:alpha val="43137"/>
                    </a:srgbClr>
                  </a:outerShdw>
                </a:effectLst>
                <a:latin typeface="Cambria" panose="02040503050406030204" pitchFamily="18" charset="0"/>
              </a:rPr>
              <a:t>]</a:t>
            </a:r>
          </a:p>
          <a:p>
            <a:pPr marL="0" indent="0" algn="just">
              <a:lnSpc>
                <a:spcPct val="110000"/>
              </a:lnSpc>
              <a:spcBef>
                <a:spcPts val="200"/>
              </a:spcBef>
              <a:spcAft>
                <a:spcPts val="1500"/>
              </a:spcAft>
              <a:buSzPct val="105000"/>
              <a:buNone/>
            </a:pPr>
            <a:endParaRPr lang="en-US" sz="2000" b="1" dirty="0">
              <a:solidFill>
                <a:srgbClr val="000099"/>
              </a:solidFill>
              <a:effectLst>
                <a:outerShdw blurRad="50800" dist="38100" dir="2700000" algn="tl" rotWithShape="0">
                  <a:prstClr val="black">
                    <a:alpha val="40000"/>
                  </a:prstClr>
                </a:outerShdw>
              </a:effectLst>
            </a:endParaRPr>
          </a:p>
        </p:txBody>
      </p:sp>
      <p:sp>
        <p:nvSpPr>
          <p:cNvPr id="6" name="Slide Number Placeholder 5"/>
          <p:cNvSpPr>
            <a:spLocks noGrp="1"/>
          </p:cNvSpPr>
          <p:nvPr>
            <p:ph type="sldNum" sz="quarter" idx="12"/>
          </p:nvPr>
        </p:nvSpPr>
        <p:spPr>
          <a:xfrm>
            <a:off x="11385740" y="6315456"/>
            <a:ext cx="533400" cy="457200"/>
          </a:xfrm>
        </p:spPr>
        <p:txBody>
          <a:bodyPr/>
          <a:lstStyle/>
          <a:p>
            <a:pPr>
              <a:defRPr/>
            </a:pPr>
            <a:fld id="{E0CF7EFA-AA34-474B-A31D-DD2EBEC53348}" type="slidenum">
              <a:rPr lang="en-US" b="1" smtClean="0">
                <a:solidFill>
                  <a:srgbClr val="002060"/>
                </a:solidFill>
              </a:rPr>
              <a:pPr>
                <a:defRPr/>
              </a:pPr>
              <a:t>25</a:t>
            </a:fld>
            <a:endParaRPr lang="en-US" b="1" dirty="0">
              <a:solidFill>
                <a:srgbClr val="002060"/>
              </a:solidFill>
            </a:endParaRPr>
          </a:p>
        </p:txBody>
      </p:sp>
    </p:spTree>
    <p:extLst>
      <p:ext uri="{BB962C8B-B14F-4D97-AF65-F5344CB8AC3E}">
        <p14:creationId xmlns:p14="http://schemas.microsoft.com/office/powerpoint/2010/main" val="151564258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1090414" y="172347"/>
            <a:ext cx="7618689" cy="730902"/>
          </a:xfrm>
        </p:spPr>
        <p:txBody>
          <a:bodyPr>
            <a:normAutofit fontScale="90000"/>
          </a:bodyPr>
          <a:lstStyle/>
          <a:p>
            <a:pPr eaLnBrk="1" hangingPunct="1">
              <a:defRPr/>
            </a:pPr>
            <a:r>
              <a:rPr lang="en-US" sz="3400" b="1" dirty="0">
                <a:solidFill>
                  <a:srgbClr val="86002D"/>
                </a:solidFill>
                <a:effectLst>
                  <a:outerShdw blurRad="38100" dist="38100" dir="2700000" algn="tl">
                    <a:srgbClr val="000000">
                      <a:alpha val="43137"/>
                    </a:srgbClr>
                  </a:outerShdw>
                </a:effectLst>
                <a:latin typeface="+mn-lt"/>
              </a:rPr>
              <a:t>State of the Muslim Empire [650-661 C.E.] </a:t>
            </a:r>
            <a:endParaRPr lang="en-US" sz="3400" b="1" dirty="0">
              <a:solidFill>
                <a:srgbClr val="000099"/>
              </a:solidFill>
              <a:effectLst>
                <a:outerShdw blurRad="38100" dist="38100" dir="2700000" algn="tl">
                  <a:srgbClr val="000000">
                    <a:alpha val="43137"/>
                  </a:srgbClr>
                </a:outerShdw>
              </a:effectLst>
              <a:latin typeface="+mn-lt"/>
            </a:endParaRPr>
          </a:p>
        </p:txBody>
      </p:sp>
      <p:sp>
        <p:nvSpPr>
          <p:cNvPr id="5127" name="Rectangle 7"/>
          <p:cNvSpPr>
            <a:spLocks noGrp="1" noChangeArrowheads="1"/>
          </p:cNvSpPr>
          <p:nvPr>
            <p:ph idx="1"/>
          </p:nvPr>
        </p:nvSpPr>
        <p:spPr>
          <a:xfrm>
            <a:off x="1169858" y="1211475"/>
            <a:ext cx="10228074" cy="4818935"/>
          </a:xfrm>
        </p:spPr>
        <p:txBody>
          <a:bodyPr>
            <a:noAutofit/>
          </a:bodyPr>
          <a:lstStyle/>
          <a:p>
            <a:pPr marL="320040" indent="-320040" algn="just">
              <a:lnSpc>
                <a:spcPct val="100000"/>
              </a:lnSpc>
              <a:spcBef>
                <a:spcPts val="0"/>
              </a:spcBef>
              <a:spcAft>
                <a:spcPts val="2400"/>
              </a:spcAft>
              <a:buSzPct val="101000"/>
              <a:buFont typeface="Wingdings" panose="05000000000000000000" pitchFamily="2" charset="2"/>
              <a:buChar char="§"/>
            </a:pPr>
            <a:r>
              <a:rPr kumimoji="1" lang="en-US" sz="2400" b="1" dirty="0">
                <a:solidFill>
                  <a:srgbClr val="000099"/>
                </a:solidFill>
                <a:effectLst>
                  <a:outerShdw blurRad="38100" dist="38100" dir="2700000" algn="tl">
                    <a:srgbClr val="000000">
                      <a:alpha val="43137"/>
                    </a:srgbClr>
                  </a:outerShdw>
                </a:effectLst>
                <a:cs typeface="Times New Roman" pitchFamily="18" charset="0"/>
              </a:rPr>
              <a:t>At this point in history, the Muslim Empire was large and prosperous.</a:t>
            </a:r>
          </a:p>
          <a:p>
            <a:pPr marL="320040" indent="-320040" algn="just">
              <a:lnSpc>
                <a:spcPct val="100000"/>
              </a:lnSpc>
              <a:spcBef>
                <a:spcPts val="0"/>
              </a:spcBef>
              <a:spcAft>
                <a:spcPts val="2400"/>
              </a:spcAft>
              <a:buSzPct val="101000"/>
              <a:buFont typeface="Wingdings" panose="05000000000000000000" pitchFamily="2" charset="2"/>
              <a:buChar char="§"/>
            </a:pPr>
            <a:r>
              <a:rPr kumimoji="1" lang="en-US" sz="2400" b="1" dirty="0">
                <a:solidFill>
                  <a:srgbClr val="000099"/>
                </a:solidFill>
                <a:effectLst>
                  <a:outerShdw blurRad="38100" dist="38100" dir="2700000" algn="tl">
                    <a:srgbClr val="000000">
                      <a:alpha val="43137"/>
                    </a:srgbClr>
                  </a:outerShdw>
                </a:effectLst>
                <a:cs typeface="Times New Roman" pitchFamily="18" charset="0"/>
              </a:rPr>
              <a:t>By this time, the Muslims had conquered all of the Sassanid (Persian) and part of the Byzantine empires, the two great superpowers of the past.</a:t>
            </a:r>
          </a:p>
          <a:p>
            <a:pPr marL="320040" indent="-320040" algn="just">
              <a:lnSpc>
                <a:spcPct val="100000"/>
              </a:lnSpc>
              <a:spcBef>
                <a:spcPts val="0"/>
              </a:spcBef>
              <a:spcAft>
                <a:spcPts val="2400"/>
              </a:spcAft>
              <a:buSzPct val="101000"/>
              <a:buFont typeface="Wingdings" panose="05000000000000000000" pitchFamily="2" charset="2"/>
              <a:buChar char="§"/>
            </a:pPr>
            <a:r>
              <a:rPr kumimoji="1" lang="en-US" sz="2400" b="1" dirty="0">
                <a:solidFill>
                  <a:srgbClr val="000099"/>
                </a:solidFill>
                <a:effectLst>
                  <a:outerShdw blurRad="38100" dist="38100" dir="2700000" algn="tl">
                    <a:srgbClr val="000000">
                      <a:alpha val="43137"/>
                    </a:srgbClr>
                  </a:outerShdw>
                </a:effectLst>
                <a:cs typeface="Times New Roman" pitchFamily="18" charset="0"/>
              </a:rPr>
              <a:t>The Empire was expanding and becoming one of the greatest empires the world has ever seen.</a:t>
            </a:r>
          </a:p>
          <a:p>
            <a:pPr marL="320040" indent="-320040" algn="just">
              <a:lnSpc>
                <a:spcPct val="100000"/>
              </a:lnSpc>
              <a:spcBef>
                <a:spcPts val="0"/>
              </a:spcBef>
              <a:spcAft>
                <a:spcPts val="2400"/>
              </a:spcAft>
              <a:buSzPct val="101000"/>
              <a:buFont typeface="Wingdings" panose="05000000000000000000" pitchFamily="2" charset="2"/>
              <a:buChar char="§"/>
            </a:pPr>
            <a:r>
              <a:rPr kumimoji="1" lang="en-US" sz="2400" b="1" dirty="0">
                <a:solidFill>
                  <a:srgbClr val="000099"/>
                </a:solidFill>
                <a:effectLst>
                  <a:outerShdw blurRad="38100" dist="38100" dir="2700000" algn="tl">
                    <a:srgbClr val="000000">
                      <a:alpha val="43137"/>
                    </a:srgbClr>
                  </a:outerShdw>
                </a:effectLst>
                <a:cs typeface="Times New Roman" pitchFamily="18" charset="0"/>
              </a:rPr>
              <a:t>Revenue from the conquered lands was plentiful and the booty from wars was bountiful. </a:t>
            </a:r>
          </a:p>
          <a:p>
            <a:pPr marL="320040" indent="-320040" algn="just">
              <a:lnSpc>
                <a:spcPct val="100000"/>
              </a:lnSpc>
              <a:spcBef>
                <a:spcPts val="0"/>
              </a:spcBef>
              <a:spcAft>
                <a:spcPts val="2400"/>
              </a:spcAft>
              <a:buSzPct val="101000"/>
              <a:buFont typeface="Wingdings" panose="05000000000000000000" pitchFamily="2" charset="2"/>
              <a:buChar char="§"/>
            </a:pPr>
            <a:r>
              <a:rPr kumimoji="1" lang="en-US" sz="2400" b="1" dirty="0">
                <a:solidFill>
                  <a:srgbClr val="000099"/>
                </a:solidFill>
                <a:effectLst>
                  <a:outerShdw blurRad="38100" dist="38100" dir="2700000" algn="tl">
                    <a:srgbClr val="000000">
                      <a:alpha val="43137"/>
                    </a:srgbClr>
                  </a:outerShdw>
                </a:effectLst>
                <a:cs typeface="Times New Roman" pitchFamily="18" charset="0"/>
              </a:rPr>
              <a:t>The companions received special pensions from the treasury of the state.  </a:t>
            </a:r>
          </a:p>
          <a:p>
            <a:pPr marL="320040" indent="-320040" algn="just">
              <a:lnSpc>
                <a:spcPct val="100000"/>
              </a:lnSpc>
              <a:spcBef>
                <a:spcPts val="0"/>
              </a:spcBef>
              <a:spcAft>
                <a:spcPts val="2400"/>
              </a:spcAft>
              <a:buSzPct val="101000"/>
              <a:buFont typeface="Wingdings" panose="05000000000000000000" pitchFamily="2" charset="2"/>
              <a:buChar char="§"/>
            </a:pPr>
            <a:r>
              <a:rPr kumimoji="1" lang="en-US" sz="2400" b="1" dirty="0">
                <a:solidFill>
                  <a:srgbClr val="000099"/>
                </a:solidFill>
                <a:effectLst>
                  <a:outerShdw blurRad="38100" dist="38100" dir="2700000" algn="tl">
                    <a:srgbClr val="000000">
                      <a:alpha val="43137"/>
                    </a:srgbClr>
                  </a:outerShdw>
                </a:effectLst>
                <a:cs typeface="Times New Roman" pitchFamily="18" charset="0"/>
              </a:rPr>
              <a:t>Arabs from Mecca and Medina were the ruling elites of the </a:t>
            </a:r>
            <a:r>
              <a:rPr kumimoji="1" lang="en-US" sz="2400" b="1" dirty="0" err="1">
                <a:solidFill>
                  <a:srgbClr val="000099"/>
                </a:solidFill>
                <a:effectLst>
                  <a:outerShdw blurRad="38100" dist="38100" dir="2700000" algn="tl">
                    <a:srgbClr val="000000">
                      <a:alpha val="43137"/>
                    </a:srgbClr>
                  </a:outerShdw>
                </a:effectLst>
                <a:cs typeface="Times New Roman" pitchFamily="18" charset="0"/>
              </a:rPr>
              <a:t>Musim</a:t>
            </a:r>
            <a:r>
              <a:rPr kumimoji="1" lang="en-US" sz="2400" b="1" dirty="0">
                <a:solidFill>
                  <a:srgbClr val="000099"/>
                </a:solidFill>
                <a:effectLst>
                  <a:outerShdw blurRad="38100" dist="38100" dir="2700000" algn="tl">
                    <a:srgbClr val="000000">
                      <a:alpha val="43137"/>
                    </a:srgbClr>
                  </a:outerShdw>
                </a:effectLst>
                <a:cs typeface="Times New Roman" pitchFamily="18" charset="0"/>
              </a:rPr>
              <a:t> Empire.</a:t>
            </a:r>
            <a:r>
              <a:rPr lang="en-US" sz="2400" b="1" dirty="0">
                <a:solidFill>
                  <a:srgbClr val="000099"/>
                </a:solidFill>
                <a:effectLst>
                  <a:outerShdw blurRad="38100" dist="38100" dir="2700000" algn="tl">
                    <a:srgbClr val="000000">
                      <a:alpha val="43137"/>
                    </a:srgbClr>
                  </a:outerShdw>
                </a:effectLst>
              </a:rPr>
              <a:t> </a:t>
            </a:r>
          </a:p>
        </p:txBody>
      </p:sp>
      <p:sp>
        <p:nvSpPr>
          <p:cNvPr id="5" name="Slide Number Placeholder 4"/>
          <p:cNvSpPr>
            <a:spLocks noGrp="1"/>
          </p:cNvSpPr>
          <p:nvPr>
            <p:ph type="sldNum" sz="quarter" idx="12"/>
          </p:nvPr>
        </p:nvSpPr>
        <p:spPr>
          <a:xfrm>
            <a:off x="11397932" y="6400800"/>
            <a:ext cx="457200" cy="457200"/>
          </a:xfrm>
        </p:spPr>
        <p:txBody>
          <a:bodyPr/>
          <a:lstStyle/>
          <a:p>
            <a:pPr>
              <a:defRPr/>
            </a:pPr>
            <a:fld id="{E0CF7EFA-AA34-474B-A31D-DD2EBEC53348}" type="slidenum">
              <a:rPr lang="en-US" b="1" smtClean="0">
                <a:solidFill>
                  <a:srgbClr val="002060"/>
                </a:solidFill>
              </a:rPr>
              <a:pPr>
                <a:defRPr/>
              </a:pPr>
              <a:t>26</a:t>
            </a:fld>
            <a:endParaRPr lang="en-US" b="1" dirty="0">
              <a:solidFill>
                <a:srgbClr val="00206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1125235" y="163420"/>
            <a:ext cx="4555300" cy="856488"/>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Expansion of Islam</a:t>
            </a:r>
          </a:p>
        </p:txBody>
      </p:sp>
      <p:sp>
        <p:nvSpPr>
          <p:cNvPr id="5" name="Slide Number Placeholder 4"/>
          <p:cNvSpPr>
            <a:spLocks noGrp="1"/>
          </p:cNvSpPr>
          <p:nvPr>
            <p:ph type="sldNum" sz="quarter" idx="12"/>
          </p:nvPr>
        </p:nvSpPr>
        <p:spPr>
          <a:xfrm>
            <a:off x="11446700" y="6289548"/>
            <a:ext cx="457200" cy="457200"/>
          </a:xfrm>
        </p:spPr>
        <p:txBody>
          <a:bodyPr/>
          <a:lstStyle/>
          <a:p>
            <a:pPr>
              <a:defRPr/>
            </a:pPr>
            <a:fld id="{E0CF7EFA-AA34-474B-A31D-DD2EBEC53348}" type="slidenum">
              <a:rPr lang="en-US" b="1" smtClean="0">
                <a:solidFill>
                  <a:srgbClr val="002060"/>
                </a:solidFill>
              </a:rPr>
              <a:pPr>
                <a:defRPr/>
              </a:pPr>
              <a:t>27</a:t>
            </a:fld>
            <a:endParaRPr lang="en-US" b="1" dirty="0">
              <a:solidFill>
                <a:srgbClr val="002060"/>
              </a:solidFill>
            </a:endParaRPr>
          </a:p>
        </p:txBody>
      </p:sp>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l="1527" t="2174" r="957"/>
          <a:stretch/>
        </p:blipFill>
        <p:spPr>
          <a:xfrm>
            <a:off x="1641231" y="1354238"/>
            <a:ext cx="8602364" cy="493530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544004" y="183498"/>
            <a:ext cx="9904540" cy="1133856"/>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Factors Underlying the Dissension</a:t>
            </a:r>
            <a:br>
              <a:rPr lang="en-US" sz="3600" b="1" dirty="0">
                <a:solidFill>
                  <a:srgbClr val="86002D"/>
                </a:solidFill>
                <a:effectLst>
                  <a:outerShdw blurRad="38100" dist="38100" dir="2700000" algn="tl">
                    <a:srgbClr val="000000">
                      <a:alpha val="43137"/>
                    </a:srgbClr>
                  </a:outerShdw>
                </a:effectLst>
                <a:latin typeface="+mn-lt"/>
              </a:rPr>
            </a:br>
            <a:r>
              <a:rPr lang="en-US" sz="2400" b="1" dirty="0">
                <a:solidFill>
                  <a:srgbClr val="000099"/>
                </a:solidFill>
                <a:effectLst>
                  <a:outerShdw blurRad="38100" dist="38100" dir="2700000" algn="tl">
                    <a:srgbClr val="000000">
                      <a:alpha val="43137"/>
                    </a:srgbClr>
                  </a:outerShdw>
                </a:effectLst>
                <a:latin typeface="+mn-lt"/>
              </a:rPr>
              <a:t>[</a:t>
            </a:r>
            <a:r>
              <a:rPr lang="en-US" sz="2400" b="1" i="1" dirty="0">
                <a:solidFill>
                  <a:srgbClr val="000099"/>
                </a:solidFill>
                <a:effectLst>
                  <a:outerShdw blurRad="38100" dist="38100" dir="2700000" algn="tl">
                    <a:srgbClr val="000000">
                      <a:alpha val="43137"/>
                    </a:srgbClr>
                  </a:outerShdw>
                </a:effectLst>
                <a:latin typeface="+mn-lt"/>
              </a:rPr>
              <a:t>The Origin of Dissension in Islam</a:t>
            </a:r>
            <a:r>
              <a:rPr lang="en-US" sz="2400" b="1" dirty="0">
                <a:solidFill>
                  <a:srgbClr val="000099"/>
                </a:solidFill>
                <a:effectLst>
                  <a:outerShdw blurRad="38100" dist="38100" dir="2700000" algn="tl">
                    <a:srgbClr val="000000">
                      <a:alpha val="43137"/>
                    </a:srgbClr>
                  </a:outerShdw>
                </a:effectLst>
                <a:latin typeface="+mn-lt"/>
              </a:rPr>
              <a:t>, by Hadrat Khalifatul-Masih II, 1919]</a:t>
            </a:r>
          </a:p>
        </p:txBody>
      </p:sp>
      <p:sp>
        <p:nvSpPr>
          <p:cNvPr id="5127" name="Rectangle 7"/>
          <p:cNvSpPr>
            <a:spLocks noGrp="1" noChangeArrowheads="1"/>
          </p:cNvSpPr>
          <p:nvPr>
            <p:ph idx="1"/>
          </p:nvPr>
        </p:nvSpPr>
        <p:spPr>
          <a:xfrm>
            <a:off x="1150109" y="1776492"/>
            <a:ext cx="9743316" cy="4415964"/>
          </a:xfrm>
        </p:spPr>
        <p:txBody>
          <a:bodyPr>
            <a:normAutofit/>
          </a:bodyPr>
          <a:lstStyle/>
          <a:p>
            <a:pPr marL="320040" indent="-320040" algn="just">
              <a:lnSpc>
                <a:spcPct val="100000"/>
              </a:lnSpc>
              <a:spcBef>
                <a:spcPts val="0"/>
              </a:spcBef>
              <a:spcAft>
                <a:spcPts val="3000"/>
              </a:spcAft>
              <a:buSzPct val="101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Lack of religious conviction in some neo-Muslims </a:t>
            </a:r>
            <a:r>
              <a:rPr kumimoji="1" lang="en-US" sz="2400" b="1" dirty="0">
                <a:solidFill>
                  <a:srgbClr val="000099"/>
                </a:solidFill>
                <a:effectLst>
                  <a:outerShdw blurRad="38100" dist="38100" dir="2700000" algn="tl">
                    <a:srgbClr val="000000">
                      <a:alpha val="43137"/>
                    </a:srgbClr>
                  </a:outerShdw>
                </a:effectLst>
                <a:cs typeface="Times New Roman" pitchFamily="18" charset="0"/>
              </a:rPr>
              <a:t>(</a:t>
            </a:r>
            <a:r>
              <a:rPr lang="en-US" sz="2400" b="1" dirty="0">
                <a:solidFill>
                  <a:srgbClr val="000099"/>
                </a:solidFill>
                <a:effectLst>
                  <a:outerShdw blurRad="50800" dist="38100" dir="2700000" algn="tl" rotWithShape="0">
                    <a:prstClr val="black">
                      <a:alpha val="40000"/>
                    </a:prstClr>
                  </a:outerShdw>
                </a:effectLst>
              </a:rPr>
              <a:t>i.e., newly-converted Muslims), who had accepted Islam as a political compromise</a:t>
            </a:r>
          </a:p>
          <a:p>
            <a:pPr marL="320040" indent="-320040" algn="just">
              <a:lnSpc>
                <a:spcPct val="100000"/>
              </a:lnSpc>
              <a:spcBef>
                <a:spcPts val="0"/>
              </a:spcBef>
              <a:spcAft>
                <a:spcPts val="3000"/>
              </a:spcAft>
              <a:buSzPct val="101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Resentment of the Companions’ power, privilege, and prestige by some neo-Muslims of weak faith</a:t>
            </a:r>
          </a:p>
          <a:p>
            <a:pPr marL="320040" indent="-320040" algn="just">
              <a:lnSpc>
                <a:spcPct val="100000"/>
              </a:lnSpc>
              <a:spcBef>
                <a:spcPts val="0"/>
              </a:spcBef>
              <a:spcAft>
                <a:spcPts val="3000"/>
              </a:spcAft>
              <a:buSzPct val="101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Scheming against khilafat and Muslim unity by a group of new converts, who were pseudo-Muslims</a:t>
            </a:r>
          </a:p>
          <a:p>
            <a:pPr marL="320040" indent="-320040" algn="just">
              <a:lnSpc>
                <a:spcPct val="100000"/>
              </a:lnSpc>
              <a:spcBef>
                <a:spcPts val="0"/>
              </a:spcBef>
              <a:spcAft>
                <a:spcPts val="1800"/>
              </a:spcAft>
              <a:buSzPct val="101000"/>
              <a:buFont typeface="Wingdings" panose="05000000000000000000" pitchFamily="2" charset="2"/>
              <a:buChar char="§"/>
            </a:pPr>
            <a:r>
              <a:rPr lang="en-US" sz="2400" b="1" dirty="0">
                <a:solidFill>
                  <a:srgbClr val="000099"/>
                </a:solidFill>
                <a:effectLst>
                  <a:outerShdw blurRad="50800" dist="38100" dir="2700000" algn="tl" rotWithShape="0">
                    <a:prstClr val="black">
                      <a:alpha val="40000"/>
                    </a:prstClr>
                  </a:outerShdw>
                </a:effectLst>
              </a:rPr>
              <a:t>Extreme dissatisfaction felt by some neo-Muslims with non-democratic strains in the khilafat</a:t>
            </a:r>
            <a:endParaRPr lang="en-US" sz="2400" dirty="0">
              <a:solidFill>
                <a:srgbClr val="000099"/>
              </a:solidFill>
            </a:endParaRPr>
          </a:p>
        </p:txBody>
      </p:sp>
      <p:sp>
        <p:nvSpPr>
          <p:cNvPr id="5" name="Slide Number Placeholder 4"/>
          <p:cNvSpPr>
            <a:spLocks noGrp="1"/>
          </p:cNvSpPr>
          <p:nvPr>
            <p:ph type="sldNum" sz="quarter" idx="12"/>
          </p:nvPr>
        </p:nvSpPr>
        <p:spPr>
          <a:xfrm>
            <a:off x="11397932" y="6400800"/>
            <a:ext cx="457200" cy="457200"/>
          </a:xfrm>
        </p:spPr>
        <p:txBody>
          <a:bodyPr/>
          <a:lstStyle/>
          <a:p>
            <a:pPr>
              <a:defRPr/>
            </a:pPr>
            <a:fld id="{E0CF7EFA-AA34-474B-A31D-DD2EBEC53348}" type="slidenum">
              <a:rPr lang="en-US" b="1" smtClean="0">
                <a:solidFill>
                  <a:srgbClr val="002060"/>
                </a:solidFill>
              </a:rPr>
              <a:pPr>
                <a:defRPr/>
              </a:pPr>
              <a:t>28</a:t>
            </a:fld>
            <a:endParaRPr lang="en-US" b="1" dirty="0">
              <a:solidFill>
                <a:srgbClr val="002060"/>
              </a:solidFill>
            </a:endParaRPr>
          </a:p>
        </p:txBody>
      </p:sp>
      <p:pic>
        <p:nvPicPr>
          <p:cNvPr id="6" name="Picture 5" descr="Mirza_Mehmood_Ahmad.jpg"/>
          <p:cNvPicPr>
            <a:picLocks noChangeAspect="1"/>
          </p:cNvPicPr>
          <p:nvPr/>
        </p:nvPicPr>
        <p:blipFill>
          <a:blip r:embed="rId3" cstate="print"/>
          <a:srcRect l="13300" r="19705" b="35483"/>
          <a:stretch>
            <a:fillRect/>
          </a:stretch>
        </p:blipFill>
        <p:spPr>
          <a:xfrm>
            <a:off x="10893425" y="0"/>
            <a:ext cx="1295400" cy="1524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42823861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1101788" y="216408"/>
            <a:ext cx="4555300" cy="856488"/>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Summary</a:t>
            </a:r>
          </a:p>
        </p:txBody>
      </p:sp>
      <p:sp>
        <p:nvSpPr>
          <p:cNvPr id="5127" name="Rectangle 7"/>
          <p:cNvSpPr>
            <a:spLocks noGrp="1" noChangeArrowheads="1"/>
          </p:cNvSpPr>
          <p:nvPr>
            <p:ph idx="1"/>
          </p:nvPr>
        </p:nvSpPr>
        <p:spPr>
          <a:xfrm>
            <a:off x="1333436" y="1242142"/>
            <a:ext cx="10113264" cy="4864526"/>
          </a:xfrm>
        </p:spPr>
        <p:txBody>
          <a:bodyPr>
            <a:noAutofit/>
          </a:bodyPr>
          <a:lstStyle/>
          <a:p>
            <a:pPr marL="274320" indent="-274320" algn="just">
              <a:lnSpc>
                <a:spcPct val="100000"/>
              </a:lnSpc>
              <a:spcBef>
                <a:spcPts val="0"/>
              </a:spcBef>
              <a:spcAft>
                <a:spcPts val="3000"/>
              </a:spcAft>
              <a:buClr>
                <a:srgbClr val="002060"/>
              </a:buClr>
              <a:buSzPct val="110000"/>
              <a:buFont typeface="Wingdings" panose="05000000000000000000" pitchFamily="2" charset="2"/>
              <a:buChar char="§"/>
            </a:pPr>
            <a:r>
              <a:rPr kumimoji="1" lang="en-US" sz="2400" b="1" dirty="0">
                <a:solidFill>
                  <a:srgbClr val="000099"/>
                </a:solidFill>
                <a:effectLst>
                  <a:outerShdw blurRad="50800" dist="38100" dir="2700000" algn="tl" rotWithShape="0">
                    <a:prstClr val="black">
                      <a:alpha val="40000"/>
                    </a:prstClr>
                  </a:outerShdw>
                </a:effectLst>
                <a:cs typeface="Times New Roman" pitchFamily="18" charset="0"/>
              </a:rPr>
              <a:t>Evolving nature and scope of the institution of khilafat</a:t>
            </a:r>
          </a:p>
          <a:p>
            <a:pPr marL="274320" indent="-274320" algn="just">
              <a:lnSpc>
                <a:spcPct val="100000"/>
              </a:lnSpc>
              <a:spcBef>
                <a:spcPts val="0"/>
              </a:spcBef>
              <a:spcAft>
                <a:spcPts val="3000"/>
              </a:spcAft>
              <a:buClr>
                <a:srgbClr val="002060"/>
              </a:buClr>
              <a:buSzPct val="110000"/>
              <a:buFont typeface="Wingdings" panose="05000000000000000000" pitchFamily="2" charset="2"/>
              <a:buChar char="§"/>
            </a:pPr>
            <a:r>
              <a:rPr kumimoji="1" lang="en-US" sz="2400" b="1" dirty="0">
                <a:solidFill>
                  <a:srgbClr val="000099"/>
                </a:solidFill>
                <a:effectLst>
                  <a:outerShdw blurRad="50800" dist="38100" dir="2700000" algn="tl" rotWithShape="0">
                    <a:prstClr val="black">
                      <a:alpha val="40000"/>
                    </a:prstClr>
                  </a:outerShdw>
                </a:effectLst>
                <a:cs typeface="Times New Roman" pitchFamily="18" charset="0"/>
              </a:rPr>
              <a:t>Lack of protocol for the election of and eligibility for khalifa </a:t>
            </a:r>
          </a:p>
          <a:p>
            <a:pPr marL="274320" indent="-274320" algn="just">
              <a:lnSpc>
                <a:spcPct val="100000"/>
              </a:lnSpc>
              <a:spcBef>
                <a:spcPts val="0"/>
              </a:spcBef>
              <a:spcAft>
                <a:spcPts val="3000"/>
              </a:spcAft>
              <a:buSzPct val="110000"/>
              <a:buFont typeface="Wingdings" panose="05000000000000000000" pitchFamily="2" charset="2"/>
              <a:buChar char="§"/>
            </a:pPr>
            <a:r>
              <a:rPr kumimoji="1" lang="en-US" sz="2400" b="1" dirty="0">
                <a:solidFill>
                  <a:srgbClr val="000099"/>
                </a:solidFill>
                <a:effectLst>
                  <a:outerShdw blurRad="50800" dist="38100" dir="2700000" algn="tl" rotWithShape="0">
                    <a:prstClr val="black">
                      <a:alpha val="40000"/>
                    </a:prstClr>
                  </a:outerShdw>
                </a:effectLst>
                <a:cs typeface="Times New Roman" pitchFamily="18" charset="0"/>
              </a:rPr>
              <a:t>Lack of guidelines about voting rights</a:t>
            </a:r>
          </a:p>
          <a:p>
            <a:pPr marL="274320" indent="-274320" algn="just">
              <a:lnSpc>
                <a:spcPct val="100000"/>
              </a:lnSpc>
              <a:spcBef>
                <a:spcPts val="0"/>
              </a:spcBef>
              <a:spcAft>
                <a:spcPts val="3000"/>
              </a:spcAft>
              <a:buClr>
                <a:srgbClr val="002060"/>
              </a:buClr>
              <a:buSzPct val="110000"/>
              <a:buFont typeface="Wingdings" panose="05000000000000000000" pitchFamily="2" charset="2"/>
              <a:buChar char="§"/>
            </a:pPr>
            <a:r>
              <a:rPr kumimoji="1" lang="en-US" sz="2400" b="1" dirty="0">
                <a:solidFill>
                  <a:srgbClr val="000099"/>
                </a:solidFill>
                <a:effectLst>
                  <a:outerShdw blurRad="50800" dist="38100" dir="2700000" algn="tl" rotWithShape="0">
                    <a:prstClr val="black">
                      <a:alpha val="40000"/>
                    </a:prstClr>
                  </a:outerShdw>
                </a:effectLst>
                <a:cs typeface="Times New Roman" pitchFamily="18" charset="0"/>
              </a:rPr>
              <a:t>Meteoric rise of the Arabs as the elites of a powerful empire</a:t>
            </a:r>
          </a:p>
          <a:p>
            <a:pPr marL="274320" indent="-274320" algn="just">
              <a:lnSpc>
                <a:spcPct val="100000"/>
              </a:lnSpc>
              <a:spcBef>
                <a:spcPts val="0"/>
              </a:spcBef>
              <a:spcAft>
                <a:spcPts val="3000"/>
              </a:spcAft>
              <a:buClr>
                <a:srgbClr val="002060"/>
              </a:buClr>
              <a:buSzPct val="110000"/>
              <a:buFont typeface="Wingdings" panose="05000000000000000000" pitchFamily="2" charset="2"/>
              <a:buChar char="§"/>
            </a:pPr>
            <a:r>
              <a:rPr kumimoji="1" lang="en-US" sz="2400" b="1" dirty="0">
                <a:solidFill>
                  <a:srgbClr val="000099"/>
                </a:solidFill>
                <a:effectLst>
                  <a:outerShdw blurRad="50800" dist="38100" dir="2700000" algn="tl" rotWithShape="0">
                    <a:prstClr val="black">
                      <a:alpha val="40000"/>
                    </a:prstClr>
                  </a:outerShdw>
                </a:effectLst>
                <a:cs typeface="Times New Roman" pitchFamily="18" charset="0"/>
              </a:rPr>
              <a:t>Internal rivalry for acquiring power, where too much was at stake</a:t>
            </a:r>
          </a:p>
          <a:p>
            <a:pPr marL="274320" indent="-274320" algn="just">
              <a:lnSpc>
                <a:spcPct val="100000"/>
              </a:lnSpc>
              <a:spcBef>
                <a:spcPts val="0"/>
              </a:spcBef>
              <a:spcAft>
                <a:spcPts val="3000"/>
              </a:spcAft>
              <a:buClr>
                <a:srgbClr val="002060"/>
              </a:buClr>
              <a:buSzPct val="110000"/>
              <a:buFont typeface="Wingdings" panose="05000000000000000000" pitchFamily="2" charset="2"/>
              <a:buChar char="§"/>
            </a:pPr>
            <a:r>
              <a:rPr kumimoji="1" lang="en-US" sz="2400" b="1" dirty="0">
                <a:solidFill>
                  <a:srgbClr val="000099"/>
                </a:solidFill>
                <a:effectLst>
                  <a:outerShdw blurRad="50800" dist="38100" dir="2700000" algn="tl" rotWithShape="0">
                    <a:prstClr val="black">
                      <a:alpha val="40000"/>
                    </a:prstClr>
                  </a:outerShdw>
                </a:effectLst>
                <a:cs typeface="Times New Roman" pitchFamily="18" charset="0"/>
              </a:rPr>
              <a:t>Conversion that followed conquest created quandary and confusion</a:t>
            </a:r>
          </a:p>
          <a:p>
            <a:pPr marL="274320" indent="-274320" algn="just">
              <a:lnSpc>
                <a:spcPct val="100000"/>
              </a:lnSpc>
              <a:spcBef>
                <a:spcPts val="0"/>
              </a:spcBef>
              <a:spcAft>
                <a:spcPts val="3000"/>
              </a:spcAft>
              <a:buClr>
                <a:srgbClr val="002060"/>
              </a:buClr>
              <a:buSzPct val="110000"/>
              <a:buFont typeface="Wingdings" panose="05000000000000000000" pitchFamily="2" charset="2"/>
              <a:buChar char="§"/>
            </a:pPr>
            <a:r>
              <a:rPr kumimoji="1" lang="en-US" sz="2400" b="1" dirty="0">
                <a:solidFill>
                  <a:srgbClr val="000099"/>
                </a:solidFill>
                <a:effectLst>
                  <a:outerShdw blurRad="50800" dist="38100" dir="2700000" algn="tl" rotWithShape="0">
                    <a:prstClr val="black">
                      <a:alpha val="40000"/>
                    </a:prstClr>
                  </a:outerShdw>
                </a:effectLst>
                <a:cs typeface="Times New Roman" pitchFamily="18" charset="0"/>
              </a:rPr>
              <a:t>Ambivalent status of neo-Muslims in the expanding Muslim empire</a:t>
            </a:r>
          </a:p>
          <a:p>
            <a:pPr marL="320040" indent="-320040" algn="just">
              <a:lnSpc>
                <a:spcPct val="100000"/>
              </a:lnSpc>
              <a:spcBef>
                <a:spcPts val="0"/>
              </a:spcBef>
              <a:spcAft>
                <a:spcPts val="3000"/>
              </a:spcAft>
              <a:buClr>
                <a:srgbClr val="002060"/>
              </a:buClr>
              <a:buSzPct val="110000"/>
              <a:buFont typeface="Wingdings" panose="05000000000000000000" pitchFamily="2" charset="2"/>
              <a:buChar char="§"/>
            </a:pPr>
            <a:endParaRPr kumimoji="1" lang="en-US" sz="2300" b="1" dirty="0">
              <a:solidFill>
                <a:srgbClr val="002060"/>
              </a:solidFill>
              <a:effectLst>
                <a:outerShdw blurRad="50800" dist="38100" dir="2700000" algn="tl" rotWithShape="0">
                  <a:prstClr val="black">
                    <a:alpha val="40000"/>
                  </a:prstClr>
                </a:outerShdw>
              </a:effectLst>
              <a:cs typeface="Times New Roman" pitchFamily="18" charset="0"/>
            </a:endParaRPr>
          </a:p>
        </p:txBody>
      </p:sp>
      <p:sp>
        <p:nvSpPr>
          <p:cNvPr id="5" name="Slide Number Placeholder 4"/>
          <p:cNvSpPr>
            <a:spLocks noGrp="1"/>
          </p:cNvSpPr>
          <p:nvPr>
            <p:ph type="sldNum" sz="quarter" idx="12"/>
          </p:nvPr>
        </p:nvSpPr>
        <p:spPr>
          <a:xfrm>
            <a:off x="11446700" y="6289548"/>
            <a:ext cx="457200" cy="457200"/>
          </a:xfrm>
        </p:spPr>
        <p:txBody>
          <a:bodyPr/>
          <a:lstStyle/>
          <a:p>
            <a:pPr>
              <a:defRPr/>
            </a:pPr>
            <a:fld id="{E0CF7EFA-AA34-474B-A31D-DD2EBEC53348}" type="slidenum">
              <a:rPr lang="en-US" b="1" smtClean="0">
                <a:solidFill>
                  <a:srgbClr val="002060"/>
                </a:solidFill>
              </a:rPr>
              <a:pPr>
                <a:defRPr/>
              </a:pPr>
              <a:t>29</a:t>
            </a:fld>
            <a:endParaRPr lang="en-US" b="1" dirty="0">
              <a:solidFill>
                <a:srgbClr val="002060"/>
              </a:solidFill>
            </a:endParaRPr>
          </a:p>
        </p:txBody>
      </p:sp>
    </p:spTree>
    <p:extLst>
      <p:ext uri="{BB962C8B-B14F-4D97-AF65-F5344CB8AC3E}">
        <p14:creationId xmlns:p14="http://schemas.microsoft.com/office/powerpoint/2010/main" val="19081179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1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272770" y="1127430"/>
            <a:ext cx="9951998" cy="4325008"/>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r>
              <a:rPr lang="en-US" sz="10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algn="ctr" eaLnBrk="1" hangingPunct="1">
              <a:lnSpc>
                <a:spcPct val="100000"/>
              </a:lnSpc>
              <a:spcBef>
                <a:spcPts val="0"/>
              </a:spcBef>
              <a:spcAft>
                <a:spcPts val="1800"/>
              </a:spcAft>
              <a:buClrTx/>
              <a:buSzPct val="125000"/>
              <a:buNone/>
              <a:defRPr/>
            </a:pPr>
            <a:r>
              <a:rPr lang="en-US" sz="42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Background</a:t>
            </a: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3</a:t>
            </a:fld>
            <a:endParaRPr lang="en-US" sz="1100" b="1" dirty="0">
              <a:solidFill>
                <a:srgbClr val="003054"/>
              </a:solidFill>
            </a:endParaRPr>
          </a:p>
        </p:txBody>
      </p:sp>
    </p:spTree>
    <p:extLst>
      <p:ext uri="{BB962C8B-B14F-4D97-AF65-F5344CB8AC3E}">
        <p14:creationId xmlns:p14="http://schemas.microsoft.com/office/powerpoint/2010/main" val="32665525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5362190" y="2982590"/>
            <a:ext cx="2132890" cy="1569660"/>
          </a:xfrm>
          <a:prstGeom prst="rect">
            <a:avLst/>
          </a:prstGeom>
          <a:noFill/>
        </p:spPr>
        <p:txBody>
          <a:bodyPr wrap="square">
            <a:spAutoFit/>
          </a:bodyPr>
          <a:lstStyle/>
          <a:p>
            <a:pPr>
              <a:buFont typeface="Wingdings" pitchFamily="2" charset="2"/>
              <a:buNone/>
              <a:defRPr/>
            </a:pPr>
            <a:r>
              <a:rPr lang="en-US" sz="9600" b="1" i="1" dirty="0">
                <a:solidFill>
                  <a:srgbClr val="00B0F0"/>
                </a:solidFill>
                <a:effectLst>
                  <a:outerShdw blurRad="38100" dist="38100" dir="2700000" algn="tl">
                    <a:srgbClr val="000000">
                      <a:alpha val="43137"/>
                    </a:srgbClr>
                  </a:outerShdw>
                </a:effectLst>
                <a:latin typeface="Times New Roman" pitchFamily="18" charset="0"/>
                <a:cs typeface="Times New Roman" pitchFamily="18" charset="0"/>
              </a:rPr>
              <a:t>&amp;</a:t>
            </a:r>
          </a:p>
        </p:txBody>
      </p:sp>
      <p:grpSp>
        <p:nvGrpSpPr>
          <p:cNvPr id="2" name="Group 3"/>
          <p:cNvGrpSpPr>
            <a:grpSpLocks/>
          </p:cNvGrpSpPr>
          <p:nvPr/>
        </p:nvGrpSpPr>
        <p:grpSpPr bwMode="auto">
          <a:xfrm>
            <a:off x="1841086" y="482679"/>
            <a:ext cx="9288374" cy="5631692"/>
            <a:chOff x="180" y="1056"/>
            <a:chExt cx="3348" cy="2291"/>
          </a:xfrm>
        </p:grpSpPr>
        <p:sp>
          <p:nvSpPr>
            <p:cNvPr id="23560" name="Rectangle 5"/>
            <p:cNvSpPr>
              <a:spLocks noChangeArrowheads="1"/>
            </p:cNvSpPr>
            <p:nvPr/>
          </p:nvSpPr>
          <p:spPr bwMode="invGray">
            <a:xfrm>
              <a:off x="1440" y="1056"/>
              <a:ext cx="2088" cy="1425"/>
            </a:xfrm>
            <a:prstGeom prst="rect">
              <a:avLst/>
            </a:prstGeom>
            <a:noFill/>
            <a:ln w="9525">
              <a:noFill/>
              <a:miter lim="800000"/>
              <a:headEnd/>
              <a:tailEnd/>
            </a:ln>
          </p:spPr>
          <p:txBody>
            <a:bodyPr lIns="92075" tIns="46038" rIns="92075" bIns="46038">
              <a:spAutoFit/>
            </a:bodyPr>
            <a:lstStyle/>
            <a:p>
              <a:pPr algn="ctr" eaLnBrk="0" hangingPunct="0">
                <a:lnSpc>
                  <a:spcPct val="80000"/>
                </a:lnSpc>
                <a:spcBef>
                  <a:spcPct val="50000"/>
                </a:spcBef>
                <a:defRPr/>
              </a:pPr>
              <a:endParaRPr lang="en-US" sz="27700" b="1" i="1" dirty="0">
                <a:solidFill>
                  <a:schemeClr val="hlink"/>
                </a:solidFill>
                <a:latin typeface="Times"/>
                <a:cs typeface="Times New Roman" pitchFamily="18" charset="0"/>
              </a:endParaRPr>
            </a:p>
          </p:txBody>
        </p:sp>
        <p:sp>
          <p:nvSpPr>
            <p:cNvPr id="1630215" name="Rectangle 7"/>
            <p:cNvSpPr>
              <a:spLocks noChangeArrowheads="1"/>
            </p:cNvSpPr>
            <p:nvPr/>
          </p:nvSpPr>
          <p:spPr bwMode="invGray">
            <a:xfrm>
              <a:off x="180" y="3121"/>
              <a:ext cx="3062" cy="226"/>
            </a:xfrm>
            <a:prstGeom prst="rect">
              <a:avLst/>
            </a:prstGeom>
            <a:noFill/>
            <a:ln w="9525">
              <a:noFill/>
              <a:miter lim="800000"/>
              <a:headEnd/>
              <a:tailEnd/>
            </a:ln>
            <a:effectLst/>
          </p:spPr>
          <p:txBody>
            <a:bodyPr lIns="92075" tIns="46038" rIns="92075" bIns="46038">
              <a:spAutoFit/>
            </a:bodyPr>
            <a:lstStyle/>
            <a:p>
              <a:pPr algn="ctr" eaLnBrk="0" hangingPunct="0">
                <a:spcBef>
                  <a:spcPct val="50000"/>
                </a:spcBef>
                <a:buFont typeface="Wingdings" pitchFamily="2" charset="2"/>
                <a:buNone/>
                <a:defRPr/>
              </a:pPr>
              <a:r>
                <a:rPr lang="en-US" sz="3000" b="1" dirty="0">
                  <a:solidFill>
                    <a:srgbClr val="004DB4"/>
                  </a:solidFill>
                  <a:effectLst>
                    <a:outerShdw blurRad="38100" dist="38100" dir="2700000" algn="tl">
                      <a:srgbClr val="000000"/>
                    </a:outerShdw>
                  </a:effectLst>
                  <a:latin typeface="Arial" charset="0"/>
                  <a:cs typeface="Times New Roman" pitchFamily="18" charset="0"/>
                </a:rPr>
                <a:t>A N S W E R S</a:t>
              </a:r>
            </a:p>
          </p:txBody>
        </p:sp>
        <p:sp>
          <p:nvSpPr>
            <p:cNvPr id="1630214" name="Rectangle 6"/>
            <p:cNvSpPr>
              <a:spLocks noChangeArrowheads="1"/>
            </p:cNvSpPr>
            <p:nvPr/>
          </p:nvSpPr>
          <p:spPr bwMode="invGray">
            <a:xfrm>
              <a:off x="180" y="2912"/>
              <a:ext cx="3039" cy="226"/>
            </a:xfrm>
            <a:prstGeom prst="rect">
              <a:avLst/>
            </a:prstGeom>
            <a:noFill/>
            <a:ln w="9525">
              <a:noFill/>
              <a:miter lim="800000"/>
              <a:headEnd/>
              <a:tailEnd/>
            </a:ln>
            <a:effectLst/>
          </p:spPr>
          <p:txBody>
            <a:bodyPr lIns="92075" tIns="46038" rIns="92075" bIns="46038">
              <a:spAutoFit/>
            </a:bodyPr>
            <a:lstStyle/>
            <a:p>
              <a:pPr algn="ctr" eaLnBrk="0" hangingPunct="0">
                <a:spcBef>
                  <a:spcPct val="50000"/>
                </a:spcBef>
                <a:buFont typeface="Wingdings" pitchFamily="2" charset="2"/>
                <a:buNone/>
                <a:defRPr/>
              </a:pPr>
              <a:r>
                <a:rPr lang="en-US" sz="3000" b="1" dirty="0">
                  <a:solidFill>
                    <a:srgbClr val="7E0000"/>
                  </a:solidFill>
                  <a:effectLst>
                    <a:outerShdw blurRad="38100" dist="38100" dir="2700000" algn="tl">
                      <a:srgbClr val="000000"/>
                    </a:outerShdw>
                  </a:effectLst>
                  <a:latin typeface="Arial" charset="0"/>
                  <a:cs typeface="Times New Roman" pitchFamily="18" charset="0"/>
                </a:rPr>
                <a:t>Q U E S T I O N S</a:t>
              </a:r>
            </a:p>
          </p:txBody>
        </p:sp>
      </p:grpSp>
      <p:sp>
        <p:nvSpPr>
          <p:cNvPr id="13" name="TextBox 12"/>
          <p:cNvSpPr txBox="1"/>
          <p:nvPr/>
        </p:nvSpPr>
        <p:spPr>
          <a:xfrm>
            <a:off x="6133474" y="628100"/>
            <a:ext cx="3351927" cy="4708981"/>
          </a:xfrm>
          <a:prstGeom prst="rect">
            <a:avLst/>
          </a:prstGeom>
          <a:noFill/>
          <a:ln>
            <a:noFill/>
          </a:ln>
        </p:spPr>
        <p:txBody>
          <a:bodyPr>
            <a:spAutoFit/>
          </a:bodyPr>
          <a:lstStyle/>
          <a:p>
            <a:pPr>
              <a:buFont typeface="Wingdings" pitchFamily="2" charset="2"/>
              <a:buNone/>
              <a:defRPr/>
            </a:pPr>
            <a:r>
              <a:rPr lang="en-US" sz="30000" b="1" i="1" dirty="0">
                <a:solidFill>
                  <a:srgbClr val="004DB4"/>
                </a:solidFill>
                <a:effectLst>
                  <a:outerShdw blurRad="38100" dist="38100" dir="2700000" algn="tl">
                    <a:srgbClr val="000000">
                      <a:alpha val="43137"/>
                    </a:srgbClr>
                  </a:outerShdw>
                </a:effectLst>
                <a:latin typeface="Times New Roman" pitchFamily="18" charset="0"/>
                <a:cs typeface="Times New Roman" pitchFamily="18" charset="0"/>
              </a:rPr>
              <a:t>A</a:t>
            </a:r>
          </a:p>
        </p:txBody>
      </p:sp>
      <p:sp>
        <p:nvSpPr>
          <p:cNvPr id="11" name="TextBox 10"/>
          <p:cNvSpPr txBox="1"/>
          <p:nvPr/>
        </p:nvSpPr>
        <p:spPr>
          <a:xfrm>
            <a:off x="3371869" y="678777"/>
            <a:ext cx="2594344" cy="4093428"/>
          </a:xfrm>
          <a:prstGeom prst="rect">
            <a:avLst/>
          </a:prstGeom>
          <a:noFill/>
        </p:spPr>
        <p:txBody>
          <a:bodyPr wrap="square">
            <a:spAutoFit/>
          </a:bodyPr>
          <a:lstStyle/>
          <a:p>
            <a:pPr>
              <a:spcBef>
                <a:spcPts val="0"/>
              </a:spcBef>
              <a:buFont typeface="Wingdings" pitchFamily="2" charset="2"/>
              <a:buNone/>
              <a:defRPr/>
            </a:pPr>
            <a:r>
              <a:rPr lang="en-US" sz="25000" b="1" i="1" dirty="0">
                <a:solidFill>
                  <a:srgbClr val="7E0000"/>
                </a:solidFill>
                <a:effectLst>
                  <a:outerShdw blurRad="38100" dist="38100" dir="2700000" algn="tl">
                    <a:srgbClr val="000000">
                      <a:alpha val="43137"/>
                    </a:srgbClr>
                  </a:outerShdw>
                </a:effectLst>
                <a:latin typeface="Times New Roman" pitchFamily="18" charset="0"/>
                <a:cs typeface="Times New Roman" pitchFamily="18" charset="0"/>
              </a:rPr>
              <a:t>Q</a:t>
            </a:r>
          </a:p>
        </p:txBody>
      </p:sp>
      <p:sp>
        <p:nvSpPr>
          <p:cNvPr id="10" name="TextBox 9"/>
          <p:cNvSpPr txBox="1"/>
          <p:nvPr/>
        </p:nvSpPr>
        <p:spPr>
          <a:xfrm>
            <a:off x="11774938" y="6337903"/>
            <a:ext cx="413887" cy="430887"/>
          </a:xfrm>
          <a:prstGeom prst="rect">
            <a:avLst/>
          </a:prstGeom>
          <a:noFill/>
        </p:spPr>
        <p:txBody>
          <a:bodyPr wrap="square" rtlCol="0">
            <a:spAutoFit/>
          </a:bodyPr>
          <a:lstStyle/>
          <a:p>
            <a:r>
              <a:rPr lang="en-US" sz="1100" b="1" dirty="0">
                <a:solidFill>
                  <a:schemeClr val="accent6">
                    <a:lumMod val="75000"/>
                  </a:schemeClr>
                </a:solidFill>
              </a:rPr>
              <a:t>                                                              </a:t>
            </a:r>
            <a:fld id="{A045CC2D-5671-427A-B7FD-309D08F75655}" type="slidenum">
              <a:rPr lang="en-US" sz="1100" b="1" smtClean="0">
                <a:solidFill>
                  <a:srgbClr val="1E0684"/>
                </a:solidFill>
              </a:rPr>
              <a:pPr/>
              <a:t>30</a:t>
            </a:fld>
            <a:endParaRPr lang="en-US" sz="1100" b="1" dirty="0">
              <a:solidFill>
                <a:srgbClr val="1E0684"/>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1655000" y="161544"/>
            <a:ext cx="7315200" cy="914400"/>
          </a:xfrm>
        </p:spPr>
        <p:txBody>
          <a:bodyPr>
            <a:normAutofit/>
          </a:bodyPr>
          <a:lstStyle/>
          <a:p>
            <a:pPr eaLnBrk="1" hangingPunct="1">
              <a:defRPr/>
            </a:pPr>
            <a:r>
              <a:rPr lang="en-US" sz="3600" b="1" dirty="0">
                <a:solidFill>
                  <a:srgbClr val="86002D"/>
                </a:solidFill>
                <a:effectLst>
                  <a:outerShdw blurRad="38100" dist="38100" dir="2700000" algn="tl">
                    <a:srgbClr val="000000">
                      <a:alpha val="43137"/>
                    </a:srgbClr>
                  </a:outerShdw>
                </a:effectLst>
                <a:latin typeface="+mn-lt"/>
              </a:rPr>
              <a:t>Primary Sources</a:t>
            </a:r>
          </a:p>
        </p:txBody>
      </p:sp>
      <p:sp>
        <p:nvSpPr>
          <p:cNvPr id="53251" name="Rectangle 3"/>
          <p:cNvSpPr>
            <a:spLocks noGrp="1" noChangeArrowheads="1"/>
          </p:cNvSpPr>
          <p:nvPr>
            <p:ph type="body" idx="1"/>
          </p:nvPr>
        </p:nvSpPr>
        <p:spPr>
          <a:xfrm>
            <a:off x="1655000" y="1033272"/>
            <a:ext cx="9195880" cy="5367528"/>
          </a:xfrm>
        </p:spPr>
        <p:txBody>
          <a:bodyPr/>
          <a:lstStyle/>
          <a:p>
            <a:pPr algn="just">
              <a:spcBef>
                <a:spcPts val="200"/>
              </a:spcBef>
              <a:spcAft>
                <a:spcPts val="100"/>
              </a:spcAft>
              <a:buSzPct val="111000"/>
            </a:pPr>
            <a:r>
              <a:rPr lang="en-US" sz="2600" b="1" dirty="0">
                <a:solidFill>
                  <a:srgbClr val="002060"/>
                </a:solidFill>
                <a:effectLst>
                  <a:outerShdw blurRad="50800" dist="38100" dir="2700000" algn="tl" rotWithShape="0">
                    <a:prstClr val="black">
                      <a:alpha val="40000"/>
                    </a:prstClr>
                  </a:outerShdw>
                </a:effectLst>
              </a:rPr>
              <a:t>Modern Sources</a:t>
            </a:r>
          </a:p>
          <a:p>
            <a:pPr lvl="1">
              <a:spcBef>
                <a:spcPts val="200"/>
              </a:spcBef>
              <a:spcAft>
                <a:spcPts val="300"/>
              </a:spcAft>
              <a:buClr>
                <a:srgbClr val="002060"/>
              </a:buClr>
              <a:buSzPct val="99000"/>
              <a:buFont typeface="Wingdings" pitchFamily="2" charset="2"/>
              <a:buChar char="§"/>
            </a:pPr>
            <a:r>
              <a:rPr lang="en-US" sz="2000" b="1" i="1" dirty="0">
                <a:solidFill>
                  <a:srgbClr val="0070C0"/>
                </a:solidFill>
                <a:effectLst>
                  <a:outerShdw blurRad="50800" dist="38100" dir="2700000" algn="tl" rotWithShape="0">
                    <a:prstClr val="black">
                      <a:alpha val="40000"/>
                    </a:prstClr>
                  </a:outerShdw>
                </a:effectLst>
              </a:rPr>
              <a:t>The Origin of Dissension in Islam</a:t>
            </a:r>
            <a:r>
              <a:rPr lang="en-US" sz="2000" b="1" i="1" dirty="0">
                <a:solidFill>
                  <a:srgbClr val="002060"/>
                </a:solidFill>
                <a:effectLst>
                  <a:outerShdw blurRad="50800" dist="38100" dir="2700000" algn="tl" rotWithShape="0">
                    <a:prstClr val="black">
                      <a:alpha val="40000"/>
                    </a:prstClr>
                  </a:outerShdw>
                </a:effectLst>
              </a:rPr>
              <a:t>,</a:t>
            </a:r>
            <a:r>
              <a:rPr lang="en-US" sz="2000" b="1" dirty="0">
                <a:solidFill>
                  <a:srgbClr val="002060"/>
                </a:solidFill>
                <a:effectLst>
                  <a:outerShdw blurRad="50800" dist="38100" dir="2700000" algn="tl" rotWithShape="0">
                    <a:prstClr val="black">
                      <a:alpha val="40000"/>
                    </a:prstClr>
                  </a:outerShdw>
                </a:effectLst>
              </a:rPr>
              <a:t> Hadrat Mirza Mehmud Ahmad</a:t>
            </a:r>
            <a:r>
              <a:rPr lang="en-US" sz="2000" b="1" baseline="30000" dirty="0">
                <a:solidFill>
                  <a:srgbClr val="002060"/>
                </a:solidFill>
                <a:effectLst>
                  <a:outerShdw blurRad="50800" dist="38100" dir="2700000" algn="tl" rotWithShape="0">
                    <a:prstClr val="black">
                      <a:alpha val="40000"/>
                    </a:prstClr>
                  </a:outerShdw>
                </a:effectLst>
              </a:rPr>
              <a:t>RZ</a:t>
            </a:r>
            <a:r>
              <a:rPr lang="en-US" sz="2000" b="1" dirty="0">
                <a:solidFill>
                  <a:srgbClr val="002060"/>
                </a:solidFill>
                <a:effectLst>
                  <a:outerShdw blurRad="50800" dist="38100" dir="2700000" algn="tl" rotWithShape="0">
                    <a:prstClr val="black">
                      <a:alpha val="40000"/>
                    </a:prstClr>
                  </a:outerShdw>
                </a:effectLst>
              </a:rPr>
              <a:t>, 1919</a:t>
            </a:r>
          </a:p>
          <a:p>
            <a:pPr lvl="1">
              <a:spcBef>
                <a:spcPts val="200"/>
              </a:spcBef>
              <a:spcAft>
                <a:spcPts val="300"/>
              </a:spcAft>
              <a:buClr>
                <a:srgbClr val="002060"/>
              </a:buClr>
              <a:buSzPct val="99000"/>
              <a:buFont typeface="Wingdings" pitchFamily="2" charset="2"/>
              <a:buChar char="§"/>
            </a:pPr>
            <a:r>
              <a:rPr lang="en-US" sz="2000" b="1" i="1" dirty="0">
                <a:solidFill>
                  <a:srgbClr val="0070C0"/>
                </a:solidFill>
                <a:effectLst>
                  <a:outerShdw blurRad="50800" dist="38100" dir="2700000" algn="tl" rotWithShape="0">
                    <a:prstClr val="black">
                      <a:alpha val="40000"/>
                    </a:prstClr>
                  </a:outerShdw>
                </a:effectLst>
              </a:rPr>
              <a:t>Khilafat-e-Rashida</a:t>
            </a:r>
            <a:r>
              <a:rPr lang="en-US" sz="2000" b="1" dirty="0">
                <a:solidFill>
                  <a:srgbClr val="002060"/>
                </a:solidFill>
                <a:effectLst>
                  <a:outerShdw blurRad="50800" dist="38100" dir="2700000" algn="tl" rotWithShape="0">
                    <a:prstClr val="black">
                      <a:alpha val="40000"/>
                    </a:prstClr>
                  </a:outerShdw>
                </a:effectLst>
              </a:rPr>
              <a:t>, Hadrat Mirza Mehmud Ahmad</a:t>
            </a:r>
            <a:r>
              <a:rPr lang="en-US" sz="2000" b="1" baseline="30000" dirty="0">
                <a:solidFill>
                  <a:srgbClr val="002060"/>
                </a:solidFill>
                <a:effectLst>
                  <a:outerShdw blurRad="50800" dist="38100" dir="2700000" algn="tl" rotWithShape="0">
                    <a:prstClr val="black">
                      <a:alpha val="40000"/>
                    </a:prstClr>
                  </a:outerShdw>
                </a:effectLst>
              </a:rPr>
              <a:t>RZ</a:t>
            </a:r>
            <a:r>
              <a:rPr lang="en-US" sz="2000" b="1" dirty="0">
                <a:solidFill>
                  <a:srgbClr val="002060"/>
                </a:solidFill>
                <a:effectLst>
                  <a:outerShdw blurRad="50800" dist="38100" dir="2700000" algn="tl" rotWithShape="0">
                    <a:prstClr val="black">
                      <a:alpha val="40000"/>
                    </a:prstClr>
                  </a:outerShdw>
                </a:effectLst>
              </a:rPr>
              <a:t>, 1939</a:t>
            </a:r>
          </a:p>
          <a:p>
            <a:pPr lvl="1">
              <a:spcBef>
                <a:spcPts val="200"/>
              </a:spcBef>
              <a:spcAft>
                <a:spcPts val="300"/>
              </a:spcAft>
              <a:buClr>
                <a:srgbClr val="002060"/>
              </a:buClr>
              <a:buSzPct val="99000"/>
              <a:buFont typeface="Wingdings" pitchFamily="2" charset="2"/>
              <a:buChar char="§"/>
            </a:pPr>
            <a:r>
              <a:rPr lang="en-US" sz="2000" b="1" i="1" dirty="0">
                <a:solidFill>
                  <a:srgbClr val="0070C0"/>
                </a:solidFill>
                <a:effectLst>
                  <a:outerShdw blurRad="50800" dist="38100" dir="2700000" algn="tl" rotWithShape="0">
                    <a:prstClr val="black">
                      <a:alpha val="40000"/>
                    </a:prstClr>
                  </a:outerShdw>
                </a:effectLst>
              </a:rPr>
              <a:t>A History of the Arabs</a:t>
            </a:r>
            <a:r>
              <a:rPr lang="en-US" sz="2000" b="1" dirty="0">
                <a:solidFill>
                  <a:srgbClr val="002060"/>
                </a:solidFill>
                <a:effectLst>
                  <a:outerShdw blurRad="50800" dist="38100" dir="2700000" algn="tl" rotWithShape="0">
                    <a:prstClr val="black">
                      <a:alpha val="40000"/>
                    </a:prstClr>
                  </a:outerShdw>
                </a:effectLst>
              </a:rPr>
              <a:t>, Phillip K. Hitti, 1961</a:t>
            </a:r>
          </a:p>
          <a:p>
            <a:pPr lvl="1">
              <a:spcBef>
                <a:spcPts val="200"/>
              </a:spcBef>
              <a:spcAft>
                <a:spcPts val="300"/>
              </a:spcAft>
              <a:buClr>
                <a:srgbClr val="002060"/>
              </a:buClr>
              <a:buSzPct val="99000"/>
              <a:buFont typeface="Wingdings" pitchFamily="2" charset="2"/>
              <a:buChar char="§"/>
            </a:pPr>
            <a:r>
              <a:rPr lang="en-US" sz="2000" b="1" i="1" dirty="0">
                <a:solidFill>
                  <a:srgbClr val="0070C0"/>
                </a:solidFill>
                <a:effectLst>
                  <a:outerShdw blurRad="50800" dist="38100" dir="2700000" algn="tl" rotWithShape="0">
                    <a:prstClr val="black">
                      <a:alpha val="40000"/>
                    </a:prstClr>
                  </a:outerShdw>
                </a:effectLst>
              </a:rPr>
              <a:t>A History of the Arab Peoples</a:t>
            </a:r>
            <a:r>
              <a:rPr lang="en-US" sz="2000" b="1" dirty="0">
                <a:solidFill>
                  <a:srgbClr val="002060"/>
                </a:solidFill>
                <a:effectLst>
                  <a:outerShdw blurRad="50800" dist="38100" dir="2700000" algn="tl" rotWithShape="0">
                    <a:prstClr val="black">
                      <a:alpha val="40000"/>
                    </a:prstClr>
                  </a:outerShdw>
                </a:effectLst>
              </a:rPr>
              <a:t>, Albert Hourani,  1992</a:t>
            </a:r>
          </a:p>
          <a:p>
            <a:pPr lvl="1">
              <a:spcBef>
                <a:spcPts val="200"/>
              </a:spcBef>
              <a:spcAft>
                <a:spcPts val="100"/>
              </a:spcAft>
              <a:buClr>
                <a:srgbClr val="002060"/>
              </a:buClr>
              <a:buSzPct val="99000"/>
              <a:buFont typeface="Wingdings" pitchFamily="2" charset="2"/>
              <a:buChar char="§"/>
            </a:pPr>
            <a:r>
              <a:rPr lang="en-US" sz="2000" b="1" i="1" dirty="0">
                <a:solidFill>
                  <a:srgbClr val="0070C0"/>
                </a:solidFill>
                <a:effectLst>
                  <a:outerShdw blurRad="50800" dist="38100" dir="2700000" algn="tl" rotWithShape="0">
                    <a:prstClr val="black">
                      <a:alpha val="40000"/>
                    </a:prstClr>
                  </a:outerShdw>
                </a:effectLst>
              </a:rPr>
              <a:t>After the Prophet</a:t>
            </a:r>
            <a:r>
              <a:rPr lang="en-US" sz="2000" b="1" dirty="0">
                <a:solidFill>
                  <a:srgbClr val="002060"/>
                </a:solidFill>
                <a:effectLst>
                  <a:outerShdw blurRad="50800" dist="38100" dir="2700000" algn="tl" rotWithShape="0">
                    <a:prstClr val="black">
                      <a:alpha val="40000"/>
                    </a:prstClr>
                  </a:outerShdw>
                </a:effectLst>
              </a:rPr>
              <a:t>, Lesley Hazleton, 2009</a:t>
            </a:r>
          </a:p>
          <a:p>
            <a:pPr lvl="1">
              <a:spcBef>
                <a:spcPts val="200"/>
              </a:spcBef>
              <a:spcAft>
                <a:spcPts val="300"/>
              </a:spcAft>
              <a:buClr>
                <a:srgbClr val="002060"/>
              </a:buClr>
              <a:buSzPct val="99000"/>
              <a:buFont typeface="Wingdings" pitchFamily="2" charset="2"/>
              <a:buChar char="§"/>
            </a:pPr>
            <a:r>
              <a:rPr lang="en-US" sz="2000" b="1" i="1" dirty="0">
                <a:solidFill>
                  <a:srgbClr val="0070C0"/>
                </a:solidFill>
                <a:effectLst>
                  <a:outerShdw blurRad="50800" dist="38100" dir="2700000" algn="tl" rotWithShape="0">
                    <a:prstClr val="black">
                      <a:alpha val="40000"/>
                    </a:prstClr>
                  </a:outerShdw>
                </a:effectLst>
              </a:rPr>
              <a:t>Encyclopedia Britannica</a:t>
            </a:r>
            <a:r>
              <a:rPr lang="en-US" sz="2000" b="1" dirty="0">
                <a:solidFill>
                  <a:srgbClr val="0070C0"/>
                </a:solidFill>
                <a:effectLst>
                  <a:outerShdw blurRad="50800" dist="38100" dir="2700000" algn="tl" rotWithShape="0">
                    <a:prstClr val="black">
                      <a:alpha val="40000"/>
                    </a:prstClr>
                  </a:outerShdw>
                </a:effectLst>
              </a:rPr>
              <a:t>,</a:t>
            </a:r>
            <a:r>
              <a:rPr lang="en-US" sz="2000" b="1" dirty="0">
                <a:solidFill>
                  <a:srgbClr val="002060"/>
                </a:solidFill>
                <a:effectLst>
                  <a:outerShdw blurRad="50800" dist="38100" dir="2700000" algn="tl" rotWithShape="0">
                    <a:prstClr val="black">
                      <a:alpha val="40000"/>
                    </a:prstClr>
                  </a:outerShdw>
                </a:effectLst>
              </a:rPr>
              <a:t> 2008</a:t>
            </a:r>
          </a:p>
          <a:p>
            <a:pPr algn="just">
              <a:spcBef>
                <a:spcPts val="200"/>
              </a:spcBef>
              <a:spcAft>
                <a:spcPts val="200"/>
              </a:spcAft>
              <a:buSzPct val="111000"/>
            </a:pPr>
            <a:r>
              <a:rPr lang="en-US" sz="2600" b="1" dirty="0">
                <a:solidFill>
                  <a:srgbClr val="002060"/>
                </a:solidFill>
                <a:effectLst>
                  <a:outerShdw blurRad="50800" dist="38100" dir="2700000" algn="tl" rotWithShape="0">
                    <a:prstClr val="black">
                      <a:alpha val="40000"/>
                    </a:prstClr>
                  </a:outerShdw>
                </a:effectLst>
              </a:rPr>
              <a:t>Classical sources</a:t>
            </a:r>
          </a:p>
          <a:p>
            <a:pPr lvl="1" algn="just">
              <a:spcBef>
                <a:spcPts val="200"/>
              </a:spcBef>
              <a:spcAft>
                <a:spcPts val="300"/>
              </a:spcAft>
              <a:buClr>
                <a:srgbClr val="002060"/>
              </a:buClr>
              <a:buSzPct val="99000"/>
              <a:buFont typeface="Wingdings" pitchFamily="2" charset="2"/>
              <a:buChar char="§"/>
            </a:pPr>
            <a:r>
              <a:rPr lang="en-US" sz="2300" b="1" i="1" dirty="0">
                <a:solidFill>
                  <a:srgbClr val="0070C0"/>
                </a:solidFill>
                <a:effectLst>
                  <a:outerShdw blurRad="50800" dist="38100" dir="2700000" algn="tl" rotWithShape="0">
                    <a:prstClr val="black">
                      <a:alpha val="40000"/>
                    </a:prstClr>
                  </a:outerShdw>
                </a:effectLst>
              </a:rPr>
              <a:t>Life of the Prophet (Seerat Rasul-Allah)</a:t>
            </a:r>
            <a:r>
              <a:rPr lang="en-US" sz="2300" b="1" i="1" dirty="0">
                <a:solidFill>
                  <a:srgbClr val="002060"/>
                </a:solidFill>
                <a:effectLst>
                  <a:outerShdw blurRad="50800" dist="38100" dir="2700000" algn="tl" rotWithShape="0">
                    <a:prstClr val="black">
                      <a:alpha val="40000"/>
                    </a:prstClr>
                  </a:outerShdw>
                </a:effectLst>
              </a:rPr>
              <a:t>, Ibn Ishaq</a:t>
            </a:r>
          </a:p>
          <a:p>
            <a:pPr lvl="2" algn="just">
              <a:spcBef>
                <a:spcPts val="200"/>
              </a:spcBef>
              <a:spcAft>
                <a:spcPts val="300"/>
              </a:spcAft>
              <a:buClr>
                <a:srgbClr val="002060"/>
              </a:buClr>
              <a:buSzPct val="99000"/>
              <a:buFont typeface="Wingdings" pitchFamily="2" charset="2"/>
              <a:buChar char="§"/>
            </a:pPr>
            <a:r>
              <a:rPr lang="en-US" sz="2000" b="1" i="1" dirty="0">
                <a:solidFill>
                  <a:srgbClr val="002060"/>
                </a:solidFill>
                <a:effectLst>
                  <a:outerShdw blurRad="50800" dist="38100" dir="2700000" algn="tl" rotWithShape="0">
                    <a:prstClr val="black">
                      <a:alpha val="40000"/>
                    </a:prstClr>
                  </a:outerShdw>
                </a:effectLst>
              </a:rPr>
              <a:t>Sunni scholar (704-767) during Abbasid, Caliph Mansur; the original text of the biography did not survive;  was edited by Ibn Hisham</a:t>
            </a:r>
          </a:p>
          <a:p>
            <a:pPr lvl="1" algn="just">
              <a:spcBef>
                <a:spcPts val="200"/>
              </a:spcBef>
              <a:spcAft>
                <a:spcPts val="300"/>
              </a:spcAft>
              <a:buClr>
                <a:srgbClr val="002060"/>
              </a:buClr>
              <a:buSzPct val="99000"/>
              <a:buFont typeface="Wingdings" pitchFamily="2" charset="2"/>
              <a:buChar char="§"/>
            </a:pPr>
            <a:r>
              <a:rPr lang="en-US" sz="2300" b="1" i="1" dirty="0">
                <a:solidFill>
                  <a:srgbClr val="0070C0"/>
                </a:solidFill>
                <a:effectLst>
                  <a:outerShdw blurRad="50800" dist="38100" dir="2700000" algn="tl" rotWithShape="0">
                    <a:prstClr val="black">
                      <a:alpha val="40000"/>
                    </a:prstClr>
                  </a:outerShdw>
                </a:effectLst>
              </a:rPr>
              <a:t>A History of the Prophets and Kings</a:t>
            </a:r>
            <a:r>
              <a:rPr lang="en-US" sz="2300" b="1" dirty="0">
                <a:solidFill>
                  <a:srgbClr val="002060"/>
                </a:solidFill>
                <a:effectLst>
                  <a:outerShdw blurRad="50800" dist="38100" dir="2700000" algn="tl" rotWithShape="0">
                    <a:prstClr val="black">
                      <a:alpha val="40000"/>
                    </a:prstClr>
                  </a:outerShdw>
                </a:effectLst>
              </a:rPr>
              <a:t>, Abu Jafar Al Tabari</a:t>
            </a:r>
          </a:p>
          <a:p>
            <a:pPr lvl="2" algn="just">
              <a:spcBef>
                <a:spcPts val="200"/>
              </a:spcBef>
              <a:spcAft>
                <a:spcPts val="300"/>
              </a:spcAft>
              <a:buClr>
                <a:srgbClr val="002060"/>
              </a:buClr>
              <a:buSzPct val="99000"/>
              <a:buFont typeface="Wingdings" pitchFamily="2" charset="2"/>
              <a:buChar char="§"/>
            </a:pPr>
            <a:r>
              <a:rPr lang="en-US" sz="2000" b="1" dirty="0">
                <a:solidFill>
                  <a:srgbClr val="002060"/>
                </a:solidFill>
                <a:effectLst>
                  <a:outerShdw blurRad="50800" dist="38100" dir="2700000" algn="tl" rotWithShape="0">
                    <a:prstClr val="black">
                      <a:alpha val="40000"/>
                    </a:prstClr>
                  </a:outerShdw>
                </a:effectLst>
              </a:rPr>
              <a:t>Sunni scholar (838-923)  during Abbasid Caliph, Al Muqtadir</a:t>
            </a:r>
          </a:p>
          <a:p>
            <a:pPr lvl="1" algn="just">
              <a:spcBef>
                <a:spcPts val="200"/>
              </a:spcBef>
              <a:spcAft>
                <a:spcPts val="300"/>
              </a:spcAft>
              <a:buClr>
                <a:srgbClr val="002060"/>
              </a:buClr>
              <a:buSzPct val="99000"/>
              <a:buFont typeface="Wingdings" pitchFamily="2" charset="2"/>
              <a:buChar char="§"/>
            </a:pPr>
            <a:r>
              <a:rPr lang="en-US" sz="2300" b="1" i="1" dirty="0">
                <a:solidFill>
                  <a:srgbClr val="0070C0"/>
                </a:solidFill>
                <a:effectLst>
                  <a:outerShdw blurRad="50800" dist="38100" dir="2700000" algn="tl" rotWithShape="0">
                    <a:prstClr val="black">
                      <a:alpha val="40000"/>
                    </a:prstClr>
                  </a:outerShdw>
                </a:effectLst>
              </a:rPr>
              <a:t>Book of History and Campaigns</a:t>
            </a:r>
            <a:r>
              <a:rPr lang="en-US" sz="2300" b="1" dirty="0">
                <a:solidFill>
                  <a:srgbClr val="002060"/>
                </a:solidFill>
                <a:effectLst>
                  <a:outerShdw blurRad="50800" dist="38100" dir="2700000" algn="tl" rotWithShape="0">
                    <a:prstClr val="black">
                      <a:alpha val="40000"/>
                    </a:prstClr>
                  </a:outerShdw>
                </a:effectLst>
              </a:rPr>
              <a:t>, Abdullah Al Waqidi</a:t>
            </a:r>
          </a:p>
          <a:p>
            <a:pPr lvl="2" algn="just">
              <a:spcBef>
                <a:spcPts val="200"/>
              </a:spcBef>
              <a:spcAft>
                <a:spcPts val="100"/>
              </a:spcAft>
              <a:buClr>
                <a:srgbClr val="002060"/>
              </a:buClr>
              <a:buSzPct val="99000"/>
              <a:buFont typeface="Wingdings" pitchFamily="2" charset="2"/>
              <a:buChar char="§"/>
            </a:pPr>
            <a:r>
              <a:rPr lang="en-US" sz="2000" b="1" dirty="0">
                <a:solidFill>
                  <a:srgbClr val="002060"/>
                </a:solidFill>
                <a:effectLst>
                  <a:outerShdw blurRad="50800" dist="38100" dir="2700000" algn="tl" rotWithShape="0">
                    <a:prstClr val="black">
                      <a:alpha val="40000"/>
                    </a:prstClr>
                  </a:outerShdw>
                </a:effectLst>
              </a:rPr>
              <a:t>Sunni scholar (748-822) during Abbasid Caliph, Harun Al Rashid</a:t>
            </a:r>
          </a:p>
          <a:p>
            <a:pPr lvl="1" algn="just">
              <a:spcBef>
                <a:spcPts val="200"/>
              </a:spcBef>
              <a:spcAft>
                <a:spcPts val="300"/>
              </a:spcAft>
            </a:pPr>
            <a:endParaRPr lang="en-US" sz="2000" dirty="0"/>
          </a:p>
          <a:p>
            <a:pPr eaLnBrk="1" hangingPunct="1">
              <a:buFont typeface="Wingdings" pitchFamily="2" charset="2"/>
              <a:buNone/>
            </a:pPr>
            <a:endParaRPr lang="en-US" dirty="0"/>
          </a:p>
        </p:txBody>
      </p:sp>
      <p:sp>
        <p:nvSpPr>
          <p:cNvPr id="6" name="Slide Number Placeholder 5"/>
          <p:cNvSpPr>
            <a:spLocks noGrp="1"/>
          </p:cNvSpPr>
          <p:nvPr>
            <p:ph type="sldNum" sz="quarter" idx="12"/>
          </p:nvPr>
        </p:nvSpPr>
        <p:spPr>
          <a:xfrm>
            <a:off x="11544236" y="6400800"/>
            <a:ext cx="533400" cy="457200"/>
          </a:xfrm>
        </p:spPr>
        <p:txBody>
          <a:bodyPr/>
          <a:lstStyle/>
          <a:p>
            <a:pPr>
              <a:defRPr/>
            </a:pPr>
            <a:fld id="{E0CF7EFA-AA34-474B-A31D-DD2EBEC53348}" type="slidenum">
              <a:rPr lang="en-US" b="1" smtClean="0">
                <a:solidFill>
                  <a:srgbClr val="002060"/>
                </a:solidFill>
              </a:rPr>
              <a:pPr>
                <a:defRPr/>
              </a:pPr>
              <a:t>4</a:t>
            </a:fld>
            <a:endParaRPr lang="en-US" b="1" dirty="0">
              <a:solidFill>
                <a:srgbClr val="00206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325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3251">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3251">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3251">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3251">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3251">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3251">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3251">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3251">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3251">
                                            <p:txEl>
                                              <p:pRg st="12" end="1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3251">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045118" y="118939"/>
            <a:ext cx="7772400" cy="622639"/>
          </a:xfrm>
        </p:spPr>
        <p:txBody>
          <a:bodyPr>
            <a:normAutofit/>
          </a:bodyPr>
          <a:lstStyle/>
          <a:p>
            <a:pPr eaLnBrk="1" hangingPunct="1">
              <a:defRPr/>
            </a:pPr>
            <a:r>
              <a:rPr lang="en-US" sz="3200" b="1" dirty="0">
                <a:solidFill>
                  <a:srgbClr val="86002D"/>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Terminology</a:t>
            </a:r>
          </a:p>
        </p:txBody>
      </p:sp>
      <p:sp>
        <p:nvSpPr>
          <p:cNvPr id="22531" name="Rectangle 3"/>
          <p:cNvSpPr>
            <a:spLocks noGrp="1" noChangeArrowheads="1"/>
          </p:cNvSpPr>
          <p:nvPr>
            <p:ph idx="1"/>
          </p:nvPr>
        </p:nvSpPr>
        <p:spPr>
          <a:xfrm>
            <a:off x="1197211" y="857956"/>
            <a:ext cx="9986836" cy="5533700"/>
          </a:xfrm>
        </p:spPr>
        <p:txBody>
          <a:bodyPr>
            <a:noAutofit/>
          </a:bodyPr>
          <a:lstStyle/>
          <a:p>
            <a:pPr algn="just">
              <a:lnSpc>
                <a:spcPct val="100000"/>
              </a:lnSpc>
              <a:spcBef>
                <a:spcPts val="0"/>
              </a:spcBef>
              <a:spcAft>
                <a:spcPts val="1600"/>
              </a:spcAft>
              <a:buClr>
                <a:srgbClr val="002060"/>
              </a:buClr>
              <a:buFont typeface="Wingdings" panose="05000000000000000000" pitchFamily="2" charset="2"/>
              <a:buChar char="§"/>
            </a:pPr>
            <a:r>
              <a:rPr lang="en-US" sz="2200" b="1" dirty="0">
                <a:solidFill>
                  <a:srgbClr val="0070C0"/>
                </a:solidFill>
                <a:effectLst>
                  <a:outerShdw blurRad="50800" dist="38100" dir="2700000" algn="tl" rotWithShape="0">
                    <a:prstClr val="black">
                      <a:alpha val="40000"/>
                    </a:prstClr>
                  </a:outerShdw>
                </a:effectLst>
              </a:rPr>
              <a:t>The Rightly-guided </a:t>
            </a:r>
            <a:r>
              <a:rPr lang="en-US" sz="2200" b="1" dirty="0">
                <a:solidFill>
                  <a:srgbClr val="002060"/>
                </a:solidFill>
                <a:effectLst>
                  <a:outerShdw blurRad="50800" dist="38100" dir="2700000" algn="tl" rotWithShape="0">
                    <a:prstClr val="black">
                      <a:alpha val="40000"/>
                    </a:prstClr>
                  </a:outerShdw>
                </a:effectLst>
              </a:rPr>
              <a:t>(</a:t>
            </a:r>
            <a:r>
              <a:rPr lang="en-US" sz="2200" b="1" dirty="0" err="1">
                <a:solidFill>
                  <a:srgbClr val="002060"/>
                </a:solidFill>
                <a:effectLst>
                  <a:outerShdw blurRad="50800" dist="38100" dir="2700000" algn="tl" rotWithShape="0">
                    <a:prstClr val="black">
                      <a:alpha val="40000"/>
                    </a:prstClr>
                  </a:outerShdw>
                </a:effectLst>
              </a:rPr>
              <a:t>Rashedun</a:t>
            </a:r>
            <a:r>
              <a:rPr lang="en-US" sz="2200" b="1" dirty="0">
                <a:solidFill>
                  <a:srgbClr val="002060"/>
                </a:solidFill>
                <a:effectLst>
                  <a:outerShdw blurRad="50800" dist="38100" dir="2700000" algn="tl" rotWithShape="0">
                    <a:prstClr val="black">
                      <a:alpha val="40000"/>
                    </a:prstClr>
                  </a:outerShdw>
                </a:effectLst>
              </a:rPr>
              <a:t>): the term used to distinguish the first four righteous khalifas – Hadrats Abu Bakr, Umar, Uthman, and Ali – from the subsequent kings/autocrats. The term was coined by the theologian Ibn </a:t>
            </a:r>
            <a:r>
              <a:rPr lang="en-US" sz="2200" b="1" dirty="0" err="1">
                <a:solidFill>
                  <a:srgbClr val="002060"/>
                </a:solidFill>
                <a:effectLst>
                  <a:outerShdw blurRad="50800" dist="38100" dir="2700000" algn="tl" rotWithShape="0">
                    <a:prstClr val="black">
                      <a:alpha val="40000"/>
                    </a:prstClr>
                  </a:outerShdw>
                </a:effectLst>
              </a:rPr>
              <a:t>Taymiyyah</a:t>
            </a:r>
            <a:r>
              <a:rPr lang="en-US" sz="2200" b="1" dirty="0">
                <a:solidFill>
                  <a:srgbClr val="002060"/>
                </a:solidFill>
                <a:effectLst>
                  <a:outerShdw blurRad="50800" dist="38100" dir="2700000" algn="tl" rotWithShape="0">
                    <a:prstClr val="black">
                      <a:alpha val="40000"/>
                    </a:prstClr>
                  </a:outerShdw>
                </a:effectLst>
              </a:rPr>
              <a:t> in the 14</a:t>
            </a:r>
            <a:r>
              <a:rPr lang="en-US" sz="2200" b="1" baseline="30000" dirty="0">
                <a:solidFill>
                  <a:srgbClr val="002060"/>
                </a:solidFill>
                <a:effectLst>
                  <a:outerShdw blurRad="50800" dist="38100" dir="2700000" algn="tl" rotWithShape="0">
                    <a:prstClr val="black">
                      <a:alpha val="40000"/>
                    </a:prstClr>
                  </a:outerShdw>
                </a:effectLst>
              </a:rPr>
              <a:t>th</a:t>
            </a:r>
            <a:r>
              <a:rPr lang="en-US" sz="2200" b="1" dirty="0">
                <a:solidFill>
                  <a:srgbClr val="002060"/>
                </a:solidFill>
                <a:effectLst>
                  <a:outerShdw blurRad="50800" dist="38100" dir="2700000" algn="tl" rotWithShape="0">
                    <a:prstClr val="black">
                      <a:alpha val="40000"/>
                    </a:prstClr>
                  </a:outerShdw>
                </a:effectLst>
              </a:rPr>
              <a:t> century</a:t>
            </a:r>
            <a:endParaRPr lang="en-US" sz="2200" b="1" dirty="0">
              <a:solidFill>
                <a:srgbClr val="0070C0"/>
              </a:solidFill>
              <a:effectLst>
                <a:outerShdw blurRad="50800" dist="38100" dir="2700000" algn="tl" rotWithShape="0">
                  <a:prstClr val="black">
                    <a:alpha val="40000"/>
                  </a:prstClr>
                </a:outerShdw>
              </a:effectLst>
            </a:endParaRPr>
          </a:p>
          <a:p>
            <a:pPr algn="just">
              <a:lnSpc>
                <a:spcPct val="100000"/>
              </a:lnSpc>
              <a:spcBef>
                <a:spcPts val="0"/>
              </a:spcBef>
              <a:spcAft>
                <a:spcPts val="1600"/>
              </a:spcAft>
              <a:buClr>
                <a:srgbClr val="002060"/>
              </a:buClr>
              <a:buFont typeface="Wingdings" panose="05000000000000000000" pitchFamily="2" charset="2"/>
              <a:buChar char="§"/>
            </a:pPr>
            <a:r>
              <a:rPr lang="en-US" sz="2200" b="1" dirty="0">
                <a:solidFill>
                  <a:srgbClr val="0070C0"/>
                </a:solidFill>
                <a:effectLst>
                  <a:outerShdw blurRad="50800" dist="38100" dir="2700000" algn="tl" rotWithShape="0">
                    <a:prstClr val="black">
                      <a:alpha val="40000"/>
                    </a:prstClr>
                  </a:outerShdw>
                </a:effectLst>
              </a:rPr>
              <a:t>Quraysh: </a:t>
            </a:r>
            <a:r>
              <a:rPr lang="en-US" sz="2200" b="1" dirty="0">
                <a:solidFill>
                  <a:srgbClr val="002060"/>
                </a:solidFill>
                <a:effectLst>
                  <a:outerShdw blurRad="50800" dist="38100" dir="2700000" algn="tl" rotWithShape="0">
                    <a:prstClr val="black">
                      <a:alpha val="40000"/>
                    </a:prstClr>
                  </a:outerShdw>
                </a:effectLst>
              </a:rPr>
              <a:t>the dominant tribe of Mecca at the advent of Islam; the Prophet and the four khalifas belonged to this tribe</a:t>
            </a:r>
          </a:p>
          <a:p>
            <a:pPr algn="just">
              <a:lnSpc>
                <a:spcPct val="100000"/>
              </a:lnSpc>
              <a:spcBef>
                <a:spcPts val="0"/>
              </a:spcBef>
              <a:spcAft>
                <a:spcPts val="1600"/>
              </a:spcAft>
              <a:buClr>
                <a:srgbClr val="002060"/>
              </a:buClr>
              <a:buFont typeface="Wingdings" panose="05000000000000000000" pitchFamily="2" charset="2"/>
              <a:buChar char="§"/>
            </a:pPr>
            <a:r>
              <a:rPr lang="en-US" sz="2200" b="1" dirty="0">
                <a:solidFill>
                  <a:srgbClr val="0070C0"/>
                </a:solidFill>
                <a:effectLst>
                  <a:outerShdw blurRad="50800" dist="38100" dir="2700000" algn="tl" rotWithShape="0">
                    <a:prstClr val="black">
                      <a:alpha val="40000"/>
                    </a:prstClr>
                  </a:outerShdw>
                </a:effectLst>
              </a:rPr>
              <a:t>Umayyad:</a:t>
            </a:r>
            <a:r>
              <a:rPr lang="en-US" sz="2200" b="1" dirty="0">
                <a:solidFill>
                  <a:srgbClr val="002060"/>
                </a:solidFill>
                <a:effectLst>
                  <a:outerShdw blurRad="50800" dist="38100" dir="2700000" algn="tl" rotWithShape="0">
                    <a:prstClr val="black">
                      <a:alpha val="40000"/>
                    </a:prstClr>
                  </a:outerShdw>
                </a:effectLst>
              </a:rPr>
              <a:t> a major clan of the Quraysh</a:t>
            </a:r>
          </a:p>
          <a:p>
            <a:pPr algn="just">
              <a:lnSpc>
                <a:spcPct val="100000"/>
              </a:lnSpc>
              <a:spcBef>
                <a:spcPts val="0"/>
              </a:spcBef>
              <a:spcAft>
                <a:spcPts val="1600"/>
              </a:spcAft>
              <a:buClr>
                <a:srgbClr val="002060"/>
              </a:buClr>
              <a:buFont typeface="Wingdings" panose="05000000000000000000" pitchFamily="2" charset="2"/>
              <a:buChar char="§"/>
            </a:pPr>
            <a:r>
              <a:rPr lang="en-US" sz="2200" b="1" dirty="0">
                <a:solidFill>
                  <a:srgbClr val="0070C0"/>
                </a:solidFill>
                <a:effectLst>
                  <a:outerShdw blurRad="50800" dist="38100" dir="2700000" algn="tl" rotWithShape="0">
                    <a:prstClr val="black">
                      <a:alpha val="40000"/>
                    </a:prstClr>
                  </a:outerShdw>
                </a:effectLst>
              </a:rPr>
              <a:t>The Emigrants </a:t>
            </a:r>
            <a:r>
              <a:rPr lang="en-US" sz="2200" b="1" dirty="0">
                <a:solidFill>
                  <a:srgbClr val="002060"/>
                </a:solidFill>
                <a:effectLst>
                  <a:outerShdw blurRad="50800" dist="38100" dir="2700000" algn="tl" rotWithShape="0">
                    <a:prstClr val="black">
                      <a:alpha val="40000"/>
                    </a:prstClr>
                  </a:outerShdw>
                </a:effectLst>
              </a:rPr>
              <a:t>(Muhajirun): the Meccan Muslims who emigrated to Medina during the time of the Prophet</a:t>
            </a:r>
          </a:p>
          <a:p>
            <a:pPr algn="just">
              <a:lnSpc>
                <a:spcPct val="100000"/>
              </a:lnSpc>
              <a:spcBef>
                <a:spcPts val="0"/>
              </a:spcBef>
              <a:spcAft>
                <a:spcPts val="1600"/>
              </a:spcAft>
              <a:buClr>
                <a:srgbClr val="002060"/>
              </a:buClr>
              <a:buFont typeface="Wingdings" panose="05000000000000000000" pitchFamily="2" charset="2"/>
              <a:buChar char="§"/>
            </a:pPr>
            <a:r>
              <a:rPr lang="en-US" sz="2200" b="1" dirty="0">
                <a:solidFill>
                  <a:srgbClr val="0070C0"/>
                </a:solidFill>
                <a:effectLst>
                  <a:outerShdw blurRad="50800" dist="38100" dir="2700000" algn="tl" rotWithShape="0">
                    <a:prstClr val="black">
                      <a:alpha val="40000"/>
                    </a:prstClr>
                  </a:outerShdw>
                </a:effectLst>
              </a:rPr>
              <a:t>The Supporters </a:t>
            </a:r>
            <a:r>
              <a:rPr lang="en-US" sz="2200" b="1" dirty="0">
                <a:solidFill>
                  <a:srgbClr val="002060"/>
                </a:solidFill>
                <a:effectLst>
                  <a:outerShdw blurRad="50800" dist="38100" dir="2700000" algn="tl" rotWithShape="0">
                    <a:prstClr val="black">
                      <a:alpha val="40000"/>
                    </a:prstClr>
                  </a:outerShdw>
                </a:effectLst>
              </a:rPr>
              <a:t>(Ansar): the Medinese Muslims who helped the Emigrants during the time of the Prophet</a:t>
            </a:r>
          </a:p>
          <a:p>
            <a:pPr algn="just">
              <a:lnSpc>
                <a:spcPct val="110000"/>
              </a:lnSpc>
              <a:spcBef>
                <a:spcPts val="0"/>
              </a:spcBef>
              <a:spcAft>
                <a:spcPts val="1800"/>
              </a:spcAft>
              <a:buClr>
                <a:srgbClr val="002060"/>
              </a:buClr>
              <a:buFont typeface="Wingdings" panose="05000000000000000000" pitchFamily="2" charset="2"/>
              <a:buChar char="§"/>
            </a:pPr>
            <a:r>
              <a:rPr lang="en-US" sz="2200" b="1" dirty="0">
                <a:solidFill>
                  <a:srgbClr val="0070C0"/>
                </a:solidFill>
                <a:effectLst>
                  <a:outerShdw blurRad="50800" dist="38100" dir="2700000" algn="tl" rotWithShape="0">
                    <a:prstClr val="black">
                      <a:alpha val="40000"/>
                    </a:prstClr>
                  </a:outerShdw>
                </a:effectLst>
              </a:rPr>
              <a:t>The Companions</a:t>
            </a:r>
            <a:r>
              <a:rPr lang="en-US" sz="2200" b="1" dirty="0">
                <a:solidFill>
                  <a:srgbClr val="C00000"/>
                </a:solidFill>
                <a:effectLst>
                  <a:outerShdw blurRad="50800" dist="38100" dir="2700000" algn="tl" rotWithShape="0">
                    <a:prstClr val="black">
                      <a:alpha val="40000"/>
                    </a:prstClr>
                  </a:outerShdw>
                </a:effectLst>
              </a:rPr>
              <a:t> </a:t>
            </a:r>
            <a:r>
              <a:rPr lang="en-US" sz="2200" b="1" dirty="0">
                <a:solidFill>
                  <a:srgbClr val="002060"/>
                </a:solidFill>
                <a:effectLst>
                  <a:outerShdw blurRad="50800" dist="38100" dir="2700000" algn="tl" rotWithShape="0">
                    <a:prstClr val="black">
                      <a:alpha val="40000"/>
                    </a:prstClr>
                  </a:outerShdw>
                </a:effectLst>
              </a:rPr>
              <a:t>(Ashab): Muslims who were the Prophet’s companions; they include the Supporters and the Emigrants.</a:t>
            </a:r>
          </a:p>
        </p:txBody>
      </p:sp>
      <p:sp>
        <p:nvSpPr>
          <p:cNvPr id="5" name="Slide Number Placeholder 4"/>
          <p:cNvSpPr>
            <a:spLocks noGrp="1"/>
          </p:cNvSpPr>
          <p:nvPr>
            <p:ph type="sldNum" sz="quarter" idx="12"/>
          </p:nvPr>
        </p:nvSpPr>
        <p:spPr>
          <a:xfrm>
            <a:off x="11532044" y="6391656"/>
            <a:ext cx="381000" cy="381000"/>
          </a:xfrm>
        </p:spPr>
        <p:txBody>
          <a:bodyPr/>
          <a:lstStyle/>
          <a:p>
            <a:pPr>
              <a:defRPr/>
            </a:pPr>
            <a:fld id="{E0CF7EFA-AA34-474B-A31D-DD2EBEC53348}" type="slidenum">
              <a:rPr lang="en-US" b="1" smtClean="0">
                <a:solidFill>
                  <a:srgbClr val="002060"/>
                </a:solidFill>
              </a:rPr>
              <a:pPr>
                <a:defRPr/>
              </a:pPr>
              <a:t>5</a:t>
            </a:fld>
            <a:endParaRPr lang="en-US" b="1" dirty="0">
              <a:solidFill>
                <a:srgbClr val="00206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1214564" y="85344"/>
            <a:ext cx="6477000" cy="768096"/>
          </a:xfrm>
        </p:spPr>
        <p:txBody>
          <a:bodyPr>
            <a:normAutofit/>
          </a:bodyPr>
          <a:lstStyle/>
          <a:p>
            <a:pPr eaLnBrk="1" hangingPunct="1">
              <a:defRPr/>
            </a:pPr>
            <a:r>
              <a:rPr lang="en-US" sz="3200" b="1" dirty="0">
                <a:solidFill>
                  <a:srgbClr val="7E0000"/>
                </a:solidFill>
                <a:effectLst>
                  <a:outerShdw blurRad="38100" dist="38100" dir="2700000" algn="tl">
                    <a:srgbClr val="000000">
                      <a:alpha val="43137"/>
                    </a:srgbClr>
                  </a:outerShdw>
                </a:effectLst>
                <a:latin typeface="Calibri" panose="020F0502020204030204" pitchFamily="34" charset="0"/>
              </a:rPr>
              <a:t>Chronology of Events</a:t>
            </a:r>
          </a:p>
        </p:txBody>
      </p:sp>
      <p:sp>
        <p:nvSpPr>
          <p:cNvPr id="5127" name="Rectangle 7"/>
          <p:cNvSpPr>
            <a:spLocks noGrp="1" noChangeArrowheads="1"/>
          </p:cNvSpPr>
          <p:nvPr>
            <p:ph idx="1"/>
          </p:nvPr>
        </p:nvSpPr>
        <p:spPr>
          <a:xfrm>
            <a:off x="1376108" y="743712"/>
            <a:ext cx="9194356" cy="5522976"/>
          </a:xfrm>
        </p:spPr>
        <p:txBody>
          <a:bodyPr>
            <a:noAutofit/>
          </a:bodyPr>
          <a:lstStyle/>
          <a:p>
            <a:pPr indent="-365760" algn="just">
              <a:lnSpc>
                <a:spcPct val="110000"/>
              </a:lnSpc>
              <a:spcBef>
                <a:spcPts val="200"/>
              </a:spcBef>
              <a:spcAft>
                <a:spcPts val="1500"/>
              </a:spcAft>
              <a:buSzPct val="120000"/>
              <a:buFont typeface="Wingdings" panose="05000000000000000000" pitchFamily="2" charset="2"/>
              <a:buChar char="§"/>
              <a:defRPr/>
            </a:pPr>
            <a:r>
              <a:rPr lang="en-US" sz="1800" b="1" dirty="0">
                <a:solidFill>
                  <a:srgbClr val="000099"/>
                </a:solidFill>
                <a:effectLst>
                  <a:outerShdw blurRad="50800" dist="38100" dir="2700000" algn="tl" rotWithShape="0">
                    <a:prstClr val="black">
                      <a:alpha val="40000"/>
                    </a:prstClr>
                  </a:outerShdw>
                </a:effectLst>
              </a:rPr>
              <a:t>622 CE: Emigration of the Prophet (</a:t>
            </a:r>
            <a:r>
              <a:rPr lang="en-US" sz="1800" b="1" i="1" dirty="0">
                <a:solidFill>
                  <a:srgbClr val="000099"/>
                </a:solidFill>
                <a:effectLst>
                  <a:outerShdw blurRad="50800" dist="38100" dir="2700000" algn="tl" rotWithShape="0">
                    <a:prstClr val="black">
                      <a:alpha val="40000"/>
                    </a:prstClr>
                  </a:outerShdw>
                </a:effectLst>
              </a:rPr>
              <a:t>hijrah</a:t>
            </a:r>
            <a:r>
              <a:rPr lang="en-US" sz="1800" b="1" dirty="0">
                <a:solidFill>
                  <a:srgbClr val="000099"/>
                </a:solidFill>
                <a:effectLst>
                  <a:outerShdw blurRad="50800" dist="38100" dir="2700000" algn="tl" rotWithShape="0">
                    <a:prstClr val="black">
                      <a:alpha val="40000"/>
                    </a:prstClr>
                  </a:outerShdw>
                </a:effectLst>
              </a:rPr>
              <a:t>) </a:t>
            </a:r>
          </a:p>
          <a:p>
            <a:pPr indent="-365760" algn="just">
              <a:lnSpc>
                <a:spcPct val="110000"/>
              </a:lnSpc>
              <a:spcBef>
                <a:spcPts val="200"/>
              </a:spcBef>
              <a:spcAft>
                <a:spcPts val="1500"/>
              </a:spcAft>
              <a:buSzPct val="120000"/>
              <a:buFont typeface="Wingdings" panose="05000000000000000000" pitchFamily="2" charset="2"/>
              <a:buChar char="§"/>
              <a:defRPr/>
            </a:pPr>
            <a:r>
              <a:rPr lang="en-US" sz="1800" b="1" dirty="0">
                <a:solidFill>
                  <a:srgbClr val="000099"/>
                </a:solidFill>
                <a:effectLst>
                  <a:outerShdw blurRad="50800" dist="38100" dir="2700000" algn="tl" rotWithShape="0">
                    <a:prstClr val="black">
                      <a:alpha val="40000"/>
                    </a:prstClr>
                  </a:outerShdw>
                </a:effectLst>
              </a:rPr>
              <a:t>632-634 CE: Khilafat of Hadrat Abu Bakr</a:t>
            </a:r>
          </a:p>
          <a:p>
            <a:pPr indent="-365760" algn="just">
              <a:lnSpc>
                <a:spcPct val="110000"/>
              </a:lnSpc>
              <a:spcBef>
                <a:spcPts val="200"/>
              </a:spcBef>
              <a:spcAft>
                <a:spcPts val="1500"/>
              </a:spcAft>
              <a:buSzPct val="120000"/>
              <a:buFont typeface="Wingdings" panose="05000000000000000000" pitchFamily="2" charset="2"/>
              <a:buChar char="§"/>
              <a:defRPr/>
            </a:pPr>
            <a:r>
              <a:rPr lang="en-US" sz="1800" b="1" dirty="0">
                <a:solidFill>
                  <a:srgbClr val="000099"/>
                </a:solidFill>
                <a:effectLst>
                  <a:outerShdw blurRad="50800" dist="38100" dir="2700000" algn="tl" rotWithShape="0">
                    <a:prstClr val="black">
                      <a:alpha val="40000"/>
                    </a:prstClr>
                  </a:outerShdw>
                </a:effectLst>
              </a:rPr>
              <a:t>632-634 CE: the Battles of Apostasy-Secession (Ridda)</a:t>
            </a:r>
          </a:p>
          <a:p>
            <a:pPr indent="-365760" algn="just">
              <a:lnSpc>
                <a:spcPct val="110000"/>
              </a:lnSpc>
              <a:spcBef>
                <a:spcPts val="200"/>
              </a:spcBef>
              <a:spcAft>
                <a:spcPts val="1500"/>
              </a:spcAft>
              <a:buSzPct val="120000"/>
              <a:buFont typeface="Wingdings" panose="05000000000000000000" pitchFamily="2" charset="2"/>
              <a:buChar char="§"/>
              <a:defRPr/>
            </a:pPr>
            <a:r>
              <a:rPr lang="en-US" sz="1800" b="1" dirty="0">
                <a:solidFill>
                  <a:srgbClr val="000099"/>
                </a:solidFill>
                <a:effectLst>
                  <a:outerShdw blurRad="50800" dist="38100" dir="2700000" algn="tl" rotWithShape="0">
                    <a:prstClr val="black">
                      <a:alpha val="40000"/>
                    </a:prstClr>
                  </a:outerShdw>
                </a:effectLst>
              </a:rPr>
              <a:t>634-644 CE: Khilafat of Hadrat Umar</a:t>
            </a:r>
          </a:p>
          <a:p>
            <a:pPr indent="-365760" algn="just">
              <a:lnSpc>
                <a:spcPct val="110000"/>
              </a:lnSpc>
              <a:spcBef>
                <a:spcPts val="200"/>
              </a:spcBef>
              <a:spcAft>
                <a:spcPts val="1500"/>
              </a:spcAft>
              <a:buSzPct val="120000"/>
              <a:buFont typeface="Wingdings" panose="05000000000000000000" pitchFamily="2" charset="2"/>
              <a:buChar char="§"/>
              <a:defRPr/>
            </a:pPr>
            <a:r>
              <a:rPr lang="en-US" sz="1800" b="1" dirty="0">
                <a:solidFill>
                  <a:srgbClr val="000099"/>
                </a:solidFill>
                <a:effectLst>
                  <a:outerShdw blurRad="50800" dist="38100" dir="2700000" algn="tl" rotWithShape="0">
                    <a:prstClr val="black">
                      <a:alpha val="40000"/>
                    </a:prstClr>
                  </a:outerShdw>
                </a:effectLst>
              </a:rPr>
              <a:t>644-656 CE: Khilafat of Hadrat Uthman</a:t>
            </a:r>
          </a:p>
          <a:p>
            <a:pPr indent="-365760" algn="just">
              <a:lnSpc>
                <a:spcPct val="110000"/>
              </a:lnSpc>
              <a:spcBef>
                <a:spcPts val="200"/>
              </a:spcBef>
              <a:spcAft>
                <a:spcPts val="1500"/>
              </a:spcAft>
              <a:buSzPct val="120000"/>
              <a:buFont typeface="Wingdings" panose="05000000000000000000" pitchFamily="2" charset="2"/>
              <a:buChar char="§"/>
              <a:defRPr/>
            </a:pPr>
            <a:r>
              <a:rPr lang="en-US" sz="1800" b="1" dirty="0">
                <a:solidFill>
                  <a:srgbClr val="000099"/>
                </a:solidFill>
                <a:effectLst>
                  <a:outerShdw blurRad="50800" dist="38100" dir="2700000" algn="tl" rotWithShape="0">
                    <a:prstClr val="black">
                      <a:alpha val="40000"/>
                    </a:prstClr>
                  </a:outerShdw>
                </a:effectLst>
              </a:rPr>
              <a:t>656-661 CE: Khilafat of Hadrat Ali</a:t>
            </a:r>
          </a:p>
          <a:p>
            <a:pPr indent="-365760" algn="just">
              <a:lnSpc>
                <a:spcPct val="110000"/>
              </a:lnSpc>
              <a:spcBef>
                <a:spcPts val="200"/>
              </a:spcBef>
              <a:spcAft>
                <a:spcPts val="1500"/>
              </a:spcAft>
              <a:buSzPct val="120000"/>
              <a:buFont typeface="Wingdings" panose="05000000000000000000" pitchFamily="2" charset="2"/>
              <a:buChar char="§"/>
              <a:defRPr/>
            </a:pPr>
            <a:r>
              <a:rPr lang="en-US" sz="1800" b="1" dirty="0">
                <a:solidFill>
                  <a:srgbClr val="000099"/>
                </a:solidFill>
                <a:effectLst>
                  <a:outerShdw blurRad="50800" dist="38100" dir="2700000" algn="tl" rotWithShape="0">
                    <a:prstClr val="black">
                      <a:alpha val="40000"/>
                    </a:prstClr>
                  </a:outerShdw>
                </a:effectLst>
              </a:rPr>
              <a:t>656 CE: the First civil war; the Battle of the Camel</a:t>
            </a:r>
          </a:p>
          <a:p>
            <a:pPr indent="-365760" algn="just">
              <a:lnSpc>
                <a:spcPct val="110000"/>
              </a:lnSpc>
              <a:spcBef>
                <a:spcPts val="200"/>
              </a:spcBef>
              <a:spcAft>
                <a:spcPts val="1500"/>
              </a:spcAft>
              <a:buSzPct val="120000"/>
              <a:buFont typeface="Wingdings" panose="05000000000000000000" pitchFamily="2" charset="2"/>
              <a:buChar char="§"/>
              <a:defRPr/>
            </a:pPr>
            <a:r>
              <a:rPr lang="en-US" sz="1800" b="1" dirty="0">
                <a:solidFill>
                  <a:srgbClr val="000099"/>
                </a:solidFill>
                <a:effectLst>
                  <a:outerShdw blurRad="50800" dist="38100" dir="2700000" algn="tl" rotWithShape="0">
                    <a:prstClr val="black">
                      <a:alpha val="40000"/>
                    </a:prstClr>
                  </a:outerShdw>
                </a:effectLst>
              </a:rPr>
              <a:t>657 CE: the First civil war; the Battle of Siffin</a:t>
            </a:r>
          </a:p>
          <a:p>
            <a:pPr indent="-365760" algn="just">
              <a:lnSpc>
                <a:spcPct val="110000"/>
              </a:lnSpc>
              <a:spcBef>
                <a:spcPts val="200"/>
              </a:spcBef>
              <a:spcAft>
                <a:spcPts val="1500"/>
              </a:spcAft>
              <a:buSzPct val="120000"/>
              <a:buFont typeface="Wingdings" panose="05000000000000000000" pitchFamily="2" charset="2"/>
              <a:buChar char="§"/>
              <a:defRPr/>
            </a:pPr>
            <a:r>
              <a:rPr lang="en-US" sz="1800" b="1" dirty="0">
                <a:solidFill>
                  <a:srgbClr val="000099"/>
                </a:solidFill>
                <a:effectLst>
                  <a:outerShdw blurRad="50800" dist="38100" dir="2700000" algn="tl" rotWithShape="0">
                    <a:prstClr val="black">
                      <a:alpha val="40000"/>
                    </a:prstClr>
                  </a:outerShdw>
                </a:effectLst>
              </a:rPr>
              <a:t>661-680 CE: Reign of Muawiyah</a:t>
            </a:r>
          </a:p>
          <a:p>
            <a:pPr indent="-365760" algn="just">
              <a:lnSpc>
                <a:spcPct val="110000"/>
              </a:lnSpc>
              <a:spcBef>
                <a:spcPts val="200"/>
              </a:spcBef>
              <a:spcAft>
                <a:spcPts val="1300"/>
              </a:spcAft>
              <a:buSzPct val="120000"/>
              <a:buFont typeface="Wingdings" panose="05000000000000000000" pitchFamily="2" charset="2"/>
              <a:buChar char="§"/>
              <a:defRPr/>
            </a:pPr>
            <a:r>
              <a:rPr lang="en-US" sz="1800" b="1" dirty="0">
                <a:solidFill>
                  <a:srgbClr val="000099"/>
                </a:solidFill>
                <a:effectLst>
                  <a:outerShdw blurRad="50800" dist="38100" dir="2700000" algn="tl" rotWithShape="0">
                    <a:prstClr val="black">
                      <a:alpha val="40000"/>
                    </a:prstClr>
                  </a:outerShdw>
                </a:effectLst>
              </a:rPr>
              <a:t>680 CE: the Second civil war</a:t>
            </a:r>
          </a:p>
          <a:p>
            <a:pPr indent="-365760" algn="just">
              <a:lnSpc>
                <a:spcPct val="110000"/>
              </a:lnSpc>
              <a:spcBef>
                <a:spcPts val="200"/>
              </a:spcBef>
              <a:spcAft>
                <a:spcPts val="1300"/>
              </a:spcAft>
              <a:buSzPct val="120000"/>
              <a:buFont typeface="Wingdings" panose="05000000000000000000" pitchFamily="2" charset="2"/>
              <a:buChar char="§"/>
              <a:defRPr/>
            </a:pPr>
            <a:r>
              <a:rPr lang="en-US" sz="1800" b="1" dirty="0">
                <a:solidFill>
                  <a:srgbClr val="000099"/>
                </a:solidFill>
                <a:effectLst>
                  <a:outerShdw blurRad="50800" dist="38100" dir="2700000" algn="tl" rotWithShape="0">
                    <a:prstClr val="black">
                      <a:alpha val="40000"/>
                    </a:prstClr>
                  </a:outerShdw>
                </a:effectLst>
              </a:rPr>
              <a:t>800-1000 CE: The Sunni-Shia split</a:t>
            </a:r>
            <a:endParaRPr lang="en-US" sz="1800" dirty="0">
              <a:solidFill>
                <a:srgbClr val="000099"/>
              </a:solidFill>
              <a:effectLst>
                <a:outerShdw blurRad="50800" dist="38100" dir="2700000" algn="tl" rotWithShape="0">
                  <a:prstClr val="black">
                    <a:alpha val="40000"/>
                  </a:prstClr>
                </a:outerShdw>
              </a:effectLst>
              <a:latin typeface="Arial Rounded MT Bold" charset="0"/>
            </a:endParaRPr>
          </a:p>
        </p:txBody>
      </p:sp>
      <p:sp>
        <p:nvSpPr>
          <p:cNvPr id="5" name="Slide Number Placeholder 4"/>
          <p:cNvSpPr>
            <a:spLocks noGrp="1"/>
          </p:cNvSpPr>
          <p:nvPr>
            <p:ph type="sldNum" sz="quarter" idx="12"/>
          </p:nvPr>
        </p:nvSpPr>
        <p:spPr>
          <a:xfrm>
            <a:off x="11422316" y="6400800"/>
            <a:ext cx="533400" cy="457200"/>
          </a:xfrm>
        </p:spPr>
        <p:txBody>
          <a:bodyPr/>
          <a:lstStyle/>
          <a:p>
            <a:pPr>
              <a:defRPr/>
            </a:pPr>
            <a:fld id="{E0CF7EFA-AA34-474B-A31D-DD2EBEC53348}" type="slidenum">
              <a:rPr lang="en-US" b="1" smtClean="0">
                <a:solidFill>
                  <a:srgbClr val="002060"/>
                </a:solidFill>
              </a:rPr>
              <a:pPr>
                <a:defRPr/>
              </a:pPr>
              <a:t>6</a:t>
            </a:fld>
            <a:endParaRPr lang="en-US" b="1" dirty="0">
              <a:solidFill>
                <a:srgbClr val="00206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2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27">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27">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27">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27">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12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975507" y="146304"/>
            <a:ext cx="5907431" cy="710184"/>
          </a:xfrm>
        </p:spPr>
        <p:txBody>
          <a:bodyPr>
            <a:normAutofit/>
          </a:bodyPr>
          <a:lstStyle/>
          <a:p>
            <a:pPr eaLnBrk="1" hangingPunct="1">
              <a:defRPr/>
            </a:pPr>
            <a:r>
              <a:rPr lang="en-US" sz="3200" b="1" dirty="0">
                <a:solidFill>
                  <a:srgbClr val="86002D"/>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Relational Interconnections</a:t>
            </a:r>
          </a:p>
        </p:txBody>
      </p:sp>
      <p:sp>
        <p:nvSpPr>
          <p:cNvPr id="53251" name="Rectangle 3"/>
          <p:cNvSpPr>
            <a:spLocks noGrp="1" noChangeArrowheads="1"/>
          </p:cNvSpPr>
          <p:nvPr>
            <p:ph type="body" idx="1"/>
          </p:nvPr>
        </p:nvSpPr>
        <p:spPr>
          <a:xfrm>
            <a:off x="1236246" y="856488"/>
            <a:ext cx="9902809" cy="5458968"/>
          </a:xfrm>
        </p:spPr>
        <p:txBody>
          <a:bodyPr>
            <a:noAutofit/>
          </a:bodyPr>
          <a:lstStyle/>
          <a:p>
            <a:pPr marL="320040" indent="-320040" algn="just">
              <a:lnSpc>
                <a:spcPct val="100000"/>
              </a:lnSpc>
              <a:spcBef>
                <a:spcPts val="0"/>
              </a:spcBef>
              <a:spcAft>
                <a:spcPts val="1600"/>
              </a:spcAft>
              <a:buSzPct val="105000"/>
              <a:buFont typeface="Wingdings" panose="05000000000000000000" pitchFamily="2" charset="2"/>
              <a:buChar char="§"/>
            </a:pPr>
            <a:r>
              <a:rPr lang="en-US" sz="2200" b="1" dirty="0">
                <a:solidFill>
                  <a:srgbClr val="002060"/>
                </a:solidFill>
                <a:effectLst>
                  <a:outerShdw blurRad="50800" dist="38100" dir="2700000" algn="tl" rotWithShape="0">
                    <a:prstClr val="black">
                      <a:alpha val="40000"/>
                    </a:prstClr>
                  </a:outerShdw>
                </a:effectLst>
              </a:rPr>
              <a:t>Hadrat </a:t>
            </a:r>
            <a:r>
              <a:rPr lang="en-US" sz="2200" b="1" dirty="0">
                <a:solidFill>
                  <a:srgbClr val="0070C0"/>
                </a:solidFill>
                <a:effectLst>
                  <a:outerShdw blurRad="50800" dist="38100" dir="2700000" algn="tl" rotWithShape="0">
                    <a:prstClr val="black">
                      <a:alpha val="40000"/>
                    </a:prstClr>
                  </a:outerShdw>
                </a:effectLst>
              </a:rPr>
              <a:t>Ali</a:t>
            </a:r>
            <a:r>
              <a:rPr lang="en-US" sz="2200" b="1" dirty="0">
                <a:solidFill>
                  <a:srgbClr val="002060"/>
                </a:solidFill>
                <a:effectLst>
                  <a:outerShdw blurRad="50800" dist="38100" dir="2700000" algn="tl" rotWithShape="0">
                    <a:prstClr val="black">
                      <a:alpha val="40000"/>
                    </a:prstClr>
                  </a:outerShdw>
                </a:effectLst>
              </a:rPr>
              <a:t> was a first cousin and a son-in-law of the </a:t>
            </a:r>
            <a:r>
              <a:rPr lang="en-US" sz="2200" b="1" dirty="0">
                <a:solidFill>
                  <a:schemeClr val="accent6">
                    <a:lumMod val="75000"/>
                  </a:schemeClr>
                </a:solidFill>
                <a:effectLst>
                  <a:outerShdw blurRad="50800" dist="38100" dir="2700000" algn="tl" rotWithShape="0">
                    <a:prstClr val="black">
                      <a:alpha val="40000"/>
                    </a:prstClr>
                  </a:outerShdw>
                </a:effectLst>
              </a:rPr>
              <a:t>Prophet</a:t>
            </a:r>
            <a:r>
              <a:rPr lang="en-US" sz="2200" b="1" baseline="24000" dirty="0">
                <a:solidFill>
                  <a:schemeClr val="accent6">
                    <a:lumMod val="75000"/>
                  </a:schemeClr>
                </a:solidFill>
                <a:effectLst>
                  <a:outerShdw blurRad="50800" dist="38100" dir="2700000" algn="tl" rotWithShape="0">
                    <a:prstClr val="black">
                      <a:alpha val="40000"/>
                    </a:prstClr>
                  </a:outerShdw>
                </a:effectLst>
              </a:rPr>
              <a:t>SAW</a:t>
            </a:r>
          </a:p>
          <a:p>
            <a:pPr marL="320040" indent="-320040" algn="just">
              <a:lnSpc>
                <a:spcPct val="100000"/>
              </a:lnSpc>
              <a:spcBef>
                <a:spcPts val="0"/>
              </a:spcBef>
              <a:spcAft>
                <a:spcPts val="1600"/>
              </a:spcAft>
              <a:buSzPct val="105000"/>
              <a:buFont typeface="Wingdings" panose="05000000000000000000" pitchFamily="2" charset="2"/>
              <a:buChar char="§"/>
            </a:pPr>
            <a:r>
              <a:rPr lang="en-US" sz="2200" b="1" dirty="0">
                <a:solidFill>
                  <a:srgbClr val="002060"/>
                </a:solidFill>
                <a:effectLst>
                  <a:outerShdw blurRad="50800" dist="38100" dir="2700000" algn="tl" rotWithShape="0">
                    <a:prstClr val="black">
                      <a:alpha val="40000"/>
                    </a:prstClr>
                  </a:outerShdw>
                </a:effectLst>
              </a:rPr>
              <a:t>Hadrat </a:t>
            </a:r>
            <a:r>
              <a:rPr lang="en-US" sz="2200" b="1" dirty="0">
                <a:solidFill>
                  <a:srgbClr val="0070C0"/>
                </a:solidFill>
                <a:effectLst>
                  <a:outerShdw blurRad="50800" dist="38100" dir="2700000" algn="tl" rotWithShape="0">
                    <a:prstClr val="black">
                      <a:alpha val="40000"/>
                    </a:prstClr>
                  </a:outerShdw>
                </a:effectLst>
              </a:rPr>
              <a:t>Abu Bakr</a:t>
            </a:r>
            <a:r>
              <a:rPr lang="en-US" sz="2200" b="1" dirty="0">
                <a:solidFill>
                  <a:srgbClr val="002060"/>
                </a:solidFill>
                <a:effectLst>
                  <a:outerShdw blurRad="50800" dist="38100" dir="2700000" algn="tl" rotWithShape="0">
                    <a:prstClr val="black">
                      <a:alpha val="40000"/>
                    </a:prstClr>
                  </a:outerShdw>
                </a:effectLst>
              </a:rPr>
              <a:t>  was the father of Hadrat </a:t>
            </a:r>
            <a:r>
              <a:rPr lang="en-US" sz="2200" b="1" dirty="0">
                <a:solidFill>
                  <a:srgbClr val="0070C0"/>
                </a:solidFill>
                <a:effectLst>
                  <a:outerShdw blurRad="50800" dist="38100" dir="2700000" algn="tl" rotWithShape="0">
                    <a:prstClr val="black">
                      <a:alpha val="40000"/>
                    </a:prstClr>
                  </a:outerShdw>
                </a:effectLst>
              </a:rPr>
              <a:t>Ayesha</a:t>
            </a:r>
            <a:r>
              <a:rPr lang="en-US" sz="2200" b="1" dirty="0">
                <a:solidFill>
                  <a:srgbClr val="002060"/>
                </a:solidFill>
                <a:effectLst>
                  <a:outerShdw blurRad="50800" dist="38100" dir="2700000" algn="tl" rotWithShape="0">
                    <a:prstClr val="black">
                      <a:alpha val="40000"/>
                    </a:prstClr>
                  </a:outerShdw>
                </a:effectLst>
              </a:rPr>
              <a:t>, a wife of the </a:t>
            </a:r>
            <a:r>
              <a:rPr lang="en-US" sz="2200" b="1" dirty="0">
                <a:solidFill>
                  <a:schemeClr val="accent6">
                    <a:lumMod val="75000"/>
                  </a:schemeClr>
                </a:solidFill>
                <a:effectLst>
                  <a:outerShdw blurRad="50800" dist="38100" dir="2700000" algn="tl" rotWithShape="0">
                    <a:prstClr val="black">
                      <a:alpha val="40000"/>
                    </a:prstClr>
                  </a:outerShdw>
                </a:effectLst>
              </a:rPr>
              <a:t>Prophet</a:t>
            </a:r>
            <a:r>
              <a:rPr lang="en-US" sz="2200" b="1" baseline="24000" dirty="0">
                <a:solidFill>
                  <a:schemeClr val="accent6">
                    <a:lumMod val="75000"/>
                  </a:schemeClr>
                </a:solidFill>
                <a:effectLst>
                  <a:outerShdw blurRad="50800" dist="38100" dir="2700000" algn="tl" rotWithShape="0">
                    <a:prstClr val="black">
                      <a:alpha val="40000"/>
                    </a:prstClr>
                  </a:outerShdw>
                </a:effectLst>
              </a:rPr>
              <a:t>SAW</a:t>
            </a:r>
            <a:endParaRPr lang="en-US" sz="2200" b="1" dirty="0">
              <a:solidFill>
                <a:schemeClr val="accent6">
                  <a:lumMod val="75000"/>
                </a:schemeClr>
              </a:solidFill>
              <a:effectLst>
                <a:outerShdw blurRad="50800" dist="38100" dir="2700000" algn="tl" rotWithShape="0">
                  <a:prstClr val="black">
                    <a:alpha val="40000"/>
                  </a:prstClr>
                </a:outerShdw>
              </a:effectLst>
            </a:endParaRPr>
          </a:p>
          <a:p>
            <a:pPr marL="320040" indent="-320040" algn="just">
              <a:lnSpc>
                <a:spcPct val="100000"/>
              </a:lnSpc>
              <a:spcBef>
                <a:spcPts val="0"/>
              </a:spcBef>
              <a:spcAft>
                <a:spcPts val="1600"/>
              </a:spcAft>
              <a:buSzPct val="105000"/>
              <a:buFont typeface="Wingdings" panose="05000000000000000000" pitchFamily="2" charset="2"/>
              <a:buChar char="§"/>
            </a:pPr>
            <a:r>
              <a:rPr lang="en-US" sz="2200" b="1" dirty="0">
                <a:solidFill>
                  <a:srgbClr val="002060"/>
                </a:solidFill>
                <a:effectLst>
                  <a:outerShdw blurRad="50800" dist="38100" dir="2700000" algn="tl" rotWithShape="0">
                    <a:prstClr val="black">
                      <a:alpha val="40000"/>
                    </a:prstClr>
                  </a:outerShdw>
                </a:effectLst>
              </a:rPr>
              <a:t>Hadrat </a:t>
            </a:r>
            <a:r>
              <a:rPr lang="en-US" sz="2200" b="1" dirty="0">
                <a:solidFill>
                  <a:srgbClr val="0070C0"/>
                </a:solidFill>
                <a:effectLst>
                  <a:outerShdw blurRad="50800" dist="38100" dir="2700000" algn="tl" rotWithShape="0">
                    <a:prstClr val="black">
                      <a:alpha val="40000"/>
                    </a:prstClr>
                  </a:outerShdw>
                </a:effectLst>
              </a:rPr>
              <a:t>Umar</a:t>
            </a:r>
            <a:r>
              <a:rPr lang="en-US" sz="2200" b="1" dirty="0">
                <a:solidFill>
                  <a:srgbClr val="002060"/>
                </a:solidFill>
                <a:effectLst>
                  <a:outerShdw blurRad="50800" dist="38100" dir="2700000" algn="tl" rotWithShape="0">
                    <a:prstClr val="black">
                      <a:alpha val="40000"/>
                    </a:prstClr>
                  </a:outerShdw>
                </a:effectLst>
              </a:rPr>
              <a:t> was a father-in-law of the </a:t>
            </a:r>
            <a:r>
              <a:rPr lang="en-US" sz="2200" b="1" dirty="0" err="1">
                <a:solidFill>
                  <a:schemeClr val="accent6">
                    <a:lumMod val="75000"/>
                  </a:schemeClr>
                </a:solidFill>
                <a:effectLst>
                  <a:outerShdw blurRad="50800" dist="38100" dir="2700000" algn="tl" rotWithShape="0">
                    <a:prstClr val="black">
                      <a:alpha val="40000"/>
                    </a:prstClr>
                  </a:outerShdw>
                </a:effectLst>
              </a:rPr>
              <a:t>Prophet</a:t>
            </a:r>
            <a:r>
              <a:rPr lang="en-US" sz="2200" b="1" baseline="24000" dirty="0" err="1">
                <a:solidFill>
                  <a:schemeClr val="accent6">
                    <a:lumMod val="75000"/>
                  </a:schemeClr>
                </a:solidFill>
                <a:effectLst>
                  <a:outerShdw blurRad="50800" dist="38100" dir="2700000" algn="tl" rotWithShape="0">
                    <a:prstClr val="black">
                      <a:alpha val="40000"/>
                    </a:prstClr>
                  </a:outerShdw>
                </a:effectLst>
              </a:rPr>
              <a:t>SAW</a:t>
            </a:r>
            <a:r>
              <a:rPr lang="en-US" sz="2200" b="1" dirty="0">
                <a:solidFill>
                  <a:srgbClr val="002060"/>
                </a:solidFill>
                <a:effectLst>
                  <a:outerShdw blurRad="50800" dist="38100" dir="2700000" algn="tl" rotWithShape="0">
                    <a:prstClr val="black">
                      <a:alpha val="40000"/>
                    </a:prstClr>
                  </a:outerShdw>
                </a:effectLst>
              </a:rPr>
              <a:t> and a grand son-in-law of the </a:t>
            </a:r>
            <a:r>
              <a:rPr lang="en-US" sz="2200" b="1" dirty="0" err="1">
                <a:solidFill>
                  <a:schemeClr val="accent6">
                    <a:lumMod val="75000"/>
                  </a:schemeClr>
                </a:solidFill>
                <a:effectLst>
                  <a:outerShdw blurRad="50800" dist="38100" dir="2700000" algn="tl" rotWithShape="0">
                    <a:prstClr val="black">
                      <a:alpha val="40000"/>
                    </a:prstClr>
                  </a:outerShdw>
                </a:effectLst>
              </a:rPr>
              <a:t>Prophet</a:t>
            </a:r>
            <a:r>
              <a:rPr lang="en-US" sz="2200" b="1" baseline="24000" dirty="0" err="1">
                <a:solidFill>
                  <a:schemeClr val="accent6">
                    <a:lumMod val="75000"/>
                  </a:schemeClr>
                </a:solidFill>
                <a:effectLst>
                  <a:outerShdw blurRad="50800" dist="38100" dir="2700000" algn="tl" rotWithShape="0">
                    <a:prstClr val="black">
                      <a:alpha val="40000"/>
                    </a:prstClr>
                  </a:outerShdw>
                </a:effectLst>
              </a:rPr>
              <a:t>SAW</a:t>
            </a:r>
            <a:r>
              <a:rPr lang="en-US" sz="2200" b="1" dirty="0">
                <a:solidFill>
                  <a:srgbClr val="003054"/>
                </a:solidFill>
                <a:effectLst>
                  <a:outerShdw blurRad="50800" dist="38100" dir="2700000" algn="tl" rotWithShape="0">
                    <a:prstClr val="black">
                      <a:alpha val="40000"/>
                    </a:prstClr>
                  </a:outerShdw>
                </a:effectLst>
              </a:rPr>
              <a:t>, as </a:t>
            </a:r>
            <a:r>
              <a:rPr lang="en-US" sz="2200" b="1" dirty="0">
                <a:solidFill>
                  <a:srgbClr val="002060"/>
                </a:solidFill>
                <a:effectLst>
                  <a:outerShdw blurRad="50800" dist="38100" dir="2700000" algn="tl" rotWithShape="0">
                    <a:prstClr val="black">
                      <a:alpha val="40000"/>
                    </a:prstClr>
                  </a:outerShdw>
                </a:effectLst>
              </a:rPr>
              <a:t>he married Umm Kulthum, a daughter of Hadrats </a:t>
            </a:r>
            <a:r>
              <a:rPr lang="en-US" sz="2200" b="1" dirty="0">
                <a:solidFill>
                  <a:srgbClr val="0070C0"/>
                </a:solidFill>
                <a:effectLst>
                  <a:outerShdw blurRad="50800" dist="38100" dir="2700000" algn="tl" rotWithShape="0">
                    <a:prstClr val="black">
                      <a:alpha val="40000"/>
                    </a:prstClr>
                  </a:outerShdw>
                </a:effectLst>
              </a:rPr>
              <a:t>Ali </a:t>
            </a:r>
            <a:r>
              <a:rPr lang="en-US" sz="2200" b="1" dirty="0">
                <a:solidFill>
                  <a:srgbClr val="003054"/>
                </a:solidFill>
                <a:effectLst>
                  <a:outerShdw blurRad="50800" dist="38100" dir="2700000" algn="tl" rotWithShape="0">
                    <a:prstClr val="black">
                      <a:alpha val="40000"/>
                    </a:prstClr>
                  </a:outerShdw>
                </a:effectLst>
              </a:rPr>
              <a:t>and</a:t>
            </a:r>
            <a:r>
              <a:rPr lang="en-US" sz="2200" b="1" dirty="0">
                <a:solidFill>
                  <a:schemeClr val="accent5">
                    <a:lumMod val="75000"/>
                  </a:schemeClr>
                </a:solidFill>
                <a:effectLst>
                  <a:outerShdw blurRad="50800" dist="38100" dir="2700000" algn="tl" rotWithShape="0">
                    <a:prstClr val="black">
                      <a:alpha val="40000"/>
                    </a:prstClr>
                  </a:outerShdw>
                </a:effectLst>
              </a:rPr>
              <a:t> </a:t>
            </a:r>
            <a:r>
              <a:rPr lang="en-US" sz="2200" b="1" dirty="0">
                <a:solidFill>
                  <a:srgbClr val="002060"/>
                </a:solidFill>
                <a:effectLst>
                  <a:outerShdw blurRad="50800" dist="38100" dir="2700000" algn="tl" rotWithShape="0">
                    <a:prstClr val="black">
                      <a:alpha val="40000"/>
                    </a:prstClr>
                  </a:outerShdw>
                </a:effectLst>
              </a:rPr>
              <a:t>Fatima</a:t>
            </a:r>
          </a:p>
          <a:p>
            <a:pPr marL="320040" indent="-320040" algn="just">
              <a:lnSpc>
                <a:spcPct val="100000"/>
              </a:lnSpc>
              <a:spcBef>
                <a:spcPts val="0"/>
              </a:spcBef>
              <a:spcAft>
                <a:spcPts val="1600"/>
              </a:spcAft>
              <a:buSzPct val="105000"/>
              <a:buFont typeface="Wingdings" panose="05000000000000000000" pitchFamily="2" charset="2"/>
              <a:buChar char="§"/>
            </a:pPr>
            <a:r>
              <a:rPr lang="en-US" sz="2200" b="1" dirty="0">
                <a:solidFill>
                  <a:srgbClr val="002060"/>
                </a:solidFill>
                <a:effectLst>
                  <a:outerShdw blurRad="50800" dist="38100" dir="2700000" algn="tl" rotWithShape="0">
                    <a:prstClr val="black">
                      <a:alpha val="40000"/>
                    </a:prstClr>
                  </a:outerShdw>
                </a:effectLst>
              </a:rPr>
              <a:t>Hadrat </a:t>
            </a:r>
            <a:r>
              <a:rPr lang="en-US" sz="2200" b="1" dirty="0">
                <a:solidFill>
                  <a:srgbClr val="0070C0"/>
                </a:solidFill>
                <a:effectLst>
                  <a:outerShdw blurRad="50800" dist="38100" dir="2700000" algn="tl" rotWithShape="0">
                    <a:prstClr val="black">
                      <a:alpha val="40000"/>
                    </a:prstClr>
                  </a:outerShdw>
                </a:effectLst>
              </a:rPr>
              <a:t>Uthman</a:t>
            </a:r>
            <a:r>
              <a:rPr lang="en-US" sz="2200" b="1" dirty="0">
                <a:solidFill>
                  <a:srgbClr val="002060"/>
                </a:solidFill>
                <a:effectLst>
                  <a:outerShdw blurRad="50800" dist="38100" dir="2700000" algn="tl" rotWithShape="0">
                    <a:prstClr val="black">
                      <a:alpha val="40000"/>
                    </a:prstClr>
                  </a:outerShdw>
                </a:effectLst>
              </a:rPr>
              <a:t> was a son-in-law of the </a:t>
            </a:r>
            <a:r>
              <a:rPr lang="en-US" sz="2200" b="1" dirty="0">
                <a:solidFill>
                  <a:schemeClr val="accent6">
                    <a:lumMod val="75000"/>
                  </a:schemeClr>
                </a:solidFill>
                <a:effectLst>
                  <a:outerShdw blurRad="50800" dist="38100" dir="2700000" algn="tl" rotWithShape="0">
                    <a:prstClr val="black">
                      <a:alpha val="40000"/>
                    </a:prstClr>
                  </a:outerShdw>
                </a:effectLst>
              </a:rPr>
              <a:t>Prophet</a:t>
            </a:r>
            <a:r>
              <a:rPr lang="en-US" sz="2200" b="1" baseline="24000" dirty="0">
                <a:solidFill>
                  <a:schemeClr val="accent6">
                    <a:lumMod val="75000"/>
                  </a:schemeClr>
                </a:solidFill>
                <a:effectLst>
                  <a:outerShdw blurRad="50800" dist="38100" dir="2700000" algn="tl" rotWithShape="0">
                    <a:prstClr val="black">
                      <a:alpha val="40000"/>
                    </a:prstClr>
                  </a:outerShdw>
                </a:effectLst>
              </a:rPr>
              <a:t>SAW</a:t>
            </a:r>
            <a:endParaRPr lang="en-US" sz="2200" b="1" dirty="0">
              <a:solidFill>
                <a:schemeClr val="accent6">
                  <a:lumMod val="75000"/>
                </a:schemeClr>
              </a:solidFill>
              <a:effectLst>
                <a:outerShdw blurRad="50800" dist="38100" dir="2700000" algn="tl" rotWithShape="0">
                  <a:prstClr val="black">
                    <a:alpha val="40000"/>
                  </a:prstClr>
                </a:outerShdw>
              </a:effectLst>
            </a:endParaRPr>
          </a:p>
          <a:p>
            <a:pPr marL="320040" indent="-320040" algn="just">
              <a:lnSpc>
                <a:spcPct val="100000"/>
              </a:lnSpc>
              <a:spcBef>
                <a:spcPts val="0"/>
              </a:spcBef>
              <a:spcAft>
                <a:spcPts val="1600"/>
              </a:spcAft>
              <a:buSzPct val="105000"/>
              <a:buFont typeface="Wingdings" panose="05000000000000000000" pitchFamily="2" charset="2"/>
              <a:buChar char="§"/>
            </a:pPr>
            <a:r>
              <a:rPr lang="en-US" sz="2200" b="1" dirty="0">
                <a:effectLst>
                  <a:outerShdw blurRad="50800" dist="38100" dir="2700000" algn="tl" rotWithShape="0">
                    <a:prstClr val="black">
                      <a:alpha val="40000"/>
                    </a:prstClr>
                  </a:outerShdw>
                </a:effectLst>
              </a:rPr>
              <a:t>Hadrats </a:t>
            </a:r>
            <a:r>
              <a:rPr lang="en-US" sz="2200" b="1" dirty="0">
                <a:solidFill>
                  <a:srgbClr val="0070C0"/>
                </a:solidFill>
                <a:effectLst>
                  <a:outerShdw blurRad="50800" dist="38100" dir="2700000" algn="tl" rotWithShape="0">
                    <a:prstClr val="black">
                      <a:alpha val="40000"/>
                    </a:prstClr>
                  </a:outerShdw>
                </a:effectLst>
              </a:rPr>
              <a:t>Hasan</a:t>
            </a:r>
            <a:r>
              <a:rPr lang="en-US" sz="2200" b="1" dirty="0">
                <a:effectLst>
                  <a:outerShdw blurRad="50800" dist="38100" dir="2700000" algn="tl" rotWithShape="0">
                    <a:prstClr val="black">
                      <a:alpha val="40000"/>
                    </a:prstClr>
                  </a:outerShdw>
                </a:effectLst>
              </a:rPr>
              <a:t> and </a:t>
            </a:r>
            <a:r>
              <a:rPr lang="en-US" sz="2200" b="1" dirty="0">
                <a:solidFill>
                  <a:srgbClr val="0070C0"/>
                </a:solidFill>
                <a:effectLst>
                  <a:outerShdw blurRad="50800" dist="38100" dir="2700000" algn="tl" rotWithShape="0">
                    <a:prstClr val="black">
                      <a:alpha val="40000"/>
                    </a:prstClr>
                  </a:outerShdw>
                </a:effectLst>
              </a:rPr>
              <a:t>Hussain</a:t>
            </a:r>
            <a:r>
              <a:rPr lang="en-US" sz="2200" b="1" dirty="0">
                <a:effectLst>
                  <a:outerShdw blurRad="50800" dist="38100" dir="2700000" algn="tl" rotWithShape="0">
                    <a:prstClr val="black">
                      <a:alpha val="40000"/>
                    </a:prstClr>
                  </a:outerShdw>
                </a:effectLst>
              </a:rPr>
              <a:t> were sons of Hadrat </a:t>
            </a:r>
            <a:r>
              <a:rPr lang="en-US" sz="2200" b="1" dirty="0">
                <a:solidFill>
                  <a:srgbClr val="0070C0"/>
                </a:solidFill>
                <a:effectLst>
                  <a:outerShdw blurRad="50800" dist="38100" dir="2700000" algn="tl" rotWithShape="0">
                    <a:prstClr val="black">
                      <a:alpha val="40000"/>
                    </a:prstClr>
                  </a:outerShdw>
                </a:effectLst>
              </a:rPr>
              <a:t>Fatima</a:t>
            </a:r>
            <a:r>
              <a:rPr lang="en-US" sz="2200" b="1" dirty="0">
                <a:effectLst>
                  <a:outerShdw blurRad="50800" dist="38100" dir="2700000" algn="tl" rotWithShape="0">
                    <a:prstClr val="black">
                      <a:alpha val="40000"/>
                    </a:prstClr>
                  </a:outerShdw>
                </a:effectLst>
              </a:rPr>
              <a:t> and </a:t>
            </a:r>
            <a:r>
              <a:rPr lang="en-US" sz="2200" b="1" dirty="0">
                <a:solidFill>
                  <a:srgbClr val="0070C0"/>
                </a:solidFill>
                <a:effectLst>
                  <a:outerShdw blurRad="50800" dist="38100" dir="2700000" algn="tl" rotWithShape="0">
                    <a:prstClr val="black">
                      <a:alpha val="40000"/>
                    </a:prstClr>
                  </a:outerShdw>
                </a:effectLst>
              </a:rPr>
              <a:t>Ali</a:t>
            </a:r>
            <a:r>
              <a:rPr lang="en-US" sz="2200" b="1" dirty="0">
                <a:effectLst>
                  <a:outerShdw blurRad="50800" dist="38100" dir="2700000" algn="tl" rotWithShape="0">
                    <a:prstClr val="black">
                      <a:alpha val="40000"/>
                    </a:prstClr>
                  </a:outerShdw>
                </a:effectLst>
              </a:rPr>
              <a:t> and grandsons of the </a:t>
            </a:r>
            <a:r>
              <a:rPr lang="en-US" sz="2200" b="1" dirty="0">
                <a:solidFill>
                  <a:schemeClr val="accent6">
                    <a:lumMod val="75000"/>
                  </a:schemeClr>
                </a:solidFill>
                <a:effectLst>
                  <a:outerShdw blurRad="50800" dist="38100" dir="2700000" algn="tl" rotWithShape="0">
                    <a:prstClr val="black">
                      <a:alpha val="40000"/>
                    </a:prstClr>
                  </a:outerShdw>
                </a:effectLst>
              </a:rPr>
              <a:t>Prophet</a:t>
            </a:r>
            <a:r>
              <a:rPr lang="en-US" sz="2200" b="1" baseline="24000" dirty="0">
                <a:solidFill>
                  <a:schemeClr val="accent6">
                    <a:lumMod val="75000"/>
                  </a:schemeClr>
                </a:solidFill>
                <a:effectLst>
                  <a:outerShdw blurRad="50800" dist="38100" dir="2700000" algn="tl" rotWithShape="0">
                    <a:prstClr val="black">
                      <a:alpha val="40000"/>
                    </a:prstClr>
                  </a:outerShdw>
                </a:effectLst>
              </a:rPr>
              <a:t>SAW</a:t>
            </a:r>
            <a:endParaRPr lang="en-US" sz="2200" b="1" dirty="0">
              <a:solidFill>
                <a:schemeClr val="accent6">
                  <a:lumMod val="75000"/>
                </a:schemeClr>
              </a:solidFill>
              <a:effectLst>
                <a:outerShdw blurRad="50800" dist="38100" dir="2700000" algn="tl" rotWithShape="0">
                  <a:prstClr val="black">
                    <a:alpha val="40000"/>
                  </a:prstClr>
                </a:outerShdw>
              </a:effectLst>
            </a:endParaRPr>
          </a:p>
          <a:p>
            <a:pPr marL="320040" indent="-320040" algn="just">
              <a:lnSpc>
                <a:spcPct val="100000"/>
              </a:lnSpc>
              <a:spcBef>
                <a:spcPts val="0"/>
              </a:spcBef>
              <a:spcAft>
                <a:spcPts val="1600"/>
              </a:spcAft>
              <a:buSzPct val="105000"/>
              <a:buFont typeface="Wingdings" panose="05000000000000000000" pitchFamily="2" charset="2"/>
              <a:buChar char="§"/>
            </a:pPr>
            <a:r>
              <a:rPr lang="en-US" sz="2200" b="1" dirty="0">
                <a:solidFill>
                  <a:srgbClr val="002060"/>
                </a:solidFill>
                <a:effectLst>
                  <a:outerShdw blurRad="50800" dist="38100" dir="2700000" algn="tl" rotWithShape="0">
                    <a:prstClr val="black">
                      <a:alpha val="40000"/>
                    </a:prstClr>
                  </a:outerShdw>
                </a:effectLst>
              </a:rPr>
              <a:t>Hadrat </a:t>
            </a:r>
            <a:r>
              <a:rPr lang="en-US" sz="2200" b="1" dirty="0">
                <a:solidFill>
                  <a:srgbClr val="0070C0"/>
                </a:solidFill>
                <a:effectLst>
                  <a:outerShdw blurRad="50800" dist="38100" dir="2700000" algn="tl" rotWithShape="0">
                    <a:prstClr val="black">
                      <a:alpha val="40000"/>
                    </a:prstClr>
                  </a:outerShdw>
                </a:effectLst>
              </a:rPr>
              <a:t>Ali</a:t>
            </a:r>
            <a:r>
              <a:rPr lang="en-US" sz="2200" b="1" dirty="0">
                <a:solidFill>
                  <a:srgbClr val="002060"/>
                </a:solidFill>
                <a:effectLst>
                  <a:outerShdw blurRad="50800" dist="38100" dir="2700000" algn="tl" rotWithShape="0">
                    <a:prstClr val="black">
                      <a:alpha val="40000"/>
                    </a:prstClr>
                  </a:outerShdw>
                </a:effectLst>
              </a:rPr>
              <a:t> married Asma, the widow of Hadrat </a:t>
            </a:r>
            <a:r>
              <a:rPr lang="en-US" sz="2200" b="1" dirty="0">
                <a:solidFill>
                  <a:srgbClr val="0070C0"/>
                </a:solidFill>
                <a:effectLst>
                  <a:outerShdw blurRad="50800" dist="38100" dir="2700000" algn="tl" rotWithShape="0">
                    <a:prstClr val="black">
                      <a:alpha val="40000"/>
                    </a:prstClr>
                  </a:outerShdw>
                </a:effectLst>
              </a:rPr>
              <a:t>Abu Bakr</a:t>
            </a:r>
            <a:r>
              <a:rPr lang="en-US" sz="2200" b="1" dirty="0">
                <a:solidFill>
                  <a:srgbClr val="002060"/>
                </a:solidFill>
                <a:effectLst>
                  <a:outerShdw blurRad="50800" dist="38100" dir="2700000" algn="tl" rotWithShape="0">
                    <a:prstClr val="black">
                      <a:alpha val="40000"/>
                    </a:prstClr>
                  </a:outerShdw>
                </a:effectLst>
              </a:rPr>
              <a:t>, and adopted their three year-old son, </a:t>
            </a:r>
            <a:r>
              <a:rPr lang="en-US" sz="2200" b="1" dirty="0">
                <a:solidFill>
                  <a:srgbClr val="0070C0"/>
                </a:solidFill>
                <a:effectLst>
                  <a:outerShdw blurRad="50800" dist="38100" dir="2700000" algn="tl" rotWithShape="0">
                    <a:prstClr val="black">
                      <a:alpha val="40000"/>
                    </a:prstClr>
                  </a:outerShdw>
                </a:effectLst>
              </a:rPr>
              <a:t>Mohamed Ibn Abu Bakr</a:t>
            </a:r>
            <a:r>
              <a:rPr lang="en-US" sz="2200" b="1" dirty="0">
                <a:solidFill>
                  <a:srgbClr val="002060"/>
                </a:solidFill>
                <a:effectLst>
                  <a:outerShdw blurRad="50800" dist="38100" dir="2700000" algn="tl" rotWithShape="0">
                    <a:prstClr val="black">
                      <a:alpha val="40000"/>
                    </a:prstClr>
                  </a:outerShdw>
                </a:effectLst>
              </a:rPr>
              <a:t>, a half-brother-in-law of the </a:t>
            </a:r>
            <a:r>
              <a:rPr lang="en-US" sz="2200" b="1" dirty="0" err="1">
                <a:solidFill>
                  <a:schemeClr val="accent6">
                    <a:lumMod val="75000"/>
                  </a:schemeClr>
                </a:solidFill>
                <a:effectLst>
                  <a:outerShdw blurRad="50800" dist="38100" dir="2700000" algn="tl" rotWithShape="0">
                    <a:prstClr val="black">
                      <a:alpha val="40000"/>
                    </a:prstClr>
                  </a:outerShdw>
                </a:effectLst>
              </a:rPr>
              <a:t>Prophet</a:t>
            </a:r>
            <a:r>
              <a:rPr lang="en-US" sz="2200" b="1" baseline="24000" dirty="0" err="1">
                <a:solidFill>
                  <a:schemeClr val="accent6">
                    <a:lumMod val="75000"/>
                  </a:schemeClr>
                </a:solidFill>
                <a:effectLst>
                  <a:outerShdw blurRad="50800" dist="38100" dir="2700000" algn="tl" rotWithShape="0">
                    <a:prstClr val="black">
                      <a:alpha val="40000"/>
                    </a:prstClr>
                  </a:outerShdw>
                </a:effectLst>
              </a:rPr>
              <a:t>SAW</a:t>
            </a:r>
            <a:endParaRPr lang="en-US" sz="2200" b="1" dirty="0">
              <a:solidFill>
                <a:srgbClr val="002060"/>
              </a:solidFill>
              <a:effectLst>
                <a:outerShdw blurRad="50800" dist="38100" dir="2700000" algn="tl" rotWithShape="0">
                  <a:prstClr val="black">
                    <a:alpha val="40000"/>
                  </a:prstClr>
                </a:outerShdw>
              </a:effectLst>
            </a:endParaRPr>
          </a:p>
          <a:p>
            <a:pPr marL="320040" indent="-320040" algn="just">
              <a:lnSpc>
                <a:spcPct val="100000"/>
              </a:lnSpc>
              <a:spcBef>
                <a:spcPts val="0"/>
              </a:spcBef>
              <a:spcAft>
                <a:spcPts val="1400"/>
              </a:spcAft>
              <a:buClr>
                <a:srgbClr val="002060"/>
              </a:buClr>
              <a:buSzPct val="105000"/>
              <a:buFont typeface="Wingdings" panose="05000000000000000000" pitchFamily="2" charset="2"/>
              <a:buChar char="§"/>
            </a:pPr>
            <a:r>
              <a:rPr lang="en-US" sz="2200" b="1" dirty="0" err="1">
                <a:solidFill>
                  <a:srgbClr val="0070C0"/>
                </a:solidFill>
                <a:effectLst>
                  <a:outerShdw blurRad="50800" dist="38100" dir="2700000" algn="tl" rotWithShape="0">
                    <a:prstClr val="black">
                      <a:alpha val="40000"/>
                    </a:prstClr>
                  </a:outerShdw>
                </a:effectLst>
              </a:rPr>
              <a:t>Muawiyah</a:t>
            </a:r>
            <a:r>
              <a:rPr lang="en-US" sz="2200" b="1" dirty="0">
                <a:solidFill>
                  <a:srgbClr val="002060"/>
                </a:solidFill>
                <a:effectLst>
                  <a:outerShdw blurRad="50800" dist="38100" dir="2700000" algn="tl" rotWithShape="0">
                    <a:prstClr val="black">
                      <a:alpha val="40000"/>
                    </a:prstClr>
                  </a:outerShdw>
                </a:effectLst>
              </a:rPr>
              <a:t> was a son of Abu Sufian and Hind and a brother of Hadrat </a:t>
            </a:r>
            <a:r>
              <a:rPr lang="en-US" sz="2200" b="1" dirty="0">
                <a:solidFill>
                  <a:srgbClr val="0070C0"/>
                </a:solidFill>
                <a:effectLst>
                  <a:outerShdw blurRad="50800" dist="38100" dir="2700000" algn="tl" rotWithShape="0">
                    <a:prstClr val="black">
                      <a:alpha val="40000"/>
                    </a:prstClr>
                  </a:outerShdw>
                </a:effectLst>
              </a:rPr>
              <a:t>Umme Habiba</a:t>
            </a:r>
            <a:r>
              <a:rPr lang="en-US" sz="2200" b="1" dirty="0">
                <a:solidFill>
                  <a:srgbClr val="002060"/>
                </a:solidFill>
                <a:effectLst>
                  <a:outerShdw blurRad="50800" dist="38100" dir="2700000" algn="tl" rotWithShape="0">
                    <a:prstClr val="black">
                      <a:alpha val="40000"/>
                    </a:prstClr>
                  </a:outerShdw>
                </a:effectLst>
              </a:rPr>
              <a:t>, a wife of the </a:t>
            </a:r>
            <a:r>
              <a:rPr lang="en-US" sz="2200" b="1" dirty="0">
                <a:solidFill>
                  <a:schemeClr val="accent6">
                    <a:lumMod val="75000"/>
                  </a:schemeClr>
                </a:solidFill>
                <a:effectLst>
                  <a:outerShdw blurRad="50800" dist="38100" dir="2700000" algn="tl" rotWithShape="0">
                    <a:prstClr val="black">
                      <a:alpha val="40000"/>
                    </a:prstClr>
                  </a:outerShdw>
                </a:effectLst>
              </a:rPr>
              <a:t>Prophet</a:t>
            </a:r>
            <a:r>
              <a:rPr lang="en-US" sz="2200" b="1" baseline="24000" dirty="0">
                <a:solidFill>
                  <a:schemeClr val="accent6">
                    <a:lumMod val="75000"/>
                  </a:schemeClr>
                </a:solidFill>
                <a:effectLst>
                  <a:outerShdw blurRad="50800" dist="38100" dir="2700000" algn="tl" rotWithShape="0">
                    <a:prstClr val="black">
                      <a:alpha val="40000"/>
                    </a:prstClr>
                  </a:outerShdw>
                </a:effectLst>
              </a:rPr>
              <a:t>SAW</a:t>
            </a:r>
          </a:p>
        </p:txBody>
      </p:sp>
      <p:sp>
        <p:nvSpPr>
          <p:cNvPr id="6" name="Slide Number Placeholder 5"/>
          <p:cNvSpPr>
            <a:spLocks noGrp="1"/>
          </p:cNvSpPr>
          <p:nvPr>
            <p:ph type="sldNum" sz="quarter" idx="12"/>
          </p:nvPr>
        </p:nvSpPr>
        <p:spPr>
          <a:xfrm>
            <a:off x="11446700" y="6400800"/>
            <a:ext cx="533400" cy="457200"/>
          </a:xfrm>
        </p:spPr>
        <p:txBody>
          <a:bodyPr/>
          <a:lstStyle/>
          <a:p>
            <a:pPr>
              <a:defRPr/>
            </a:pPr>
            <a:fld id="{E0CF7EFA-AA34-474B-A31D-DD2EBEC53348}" type="slidenum">
              <a:rPr lang="en-US" b="1" smtClean="0">
                <a:solidFill>
                  <a:srgbClr val="002060"/>
                </a:solidFill>
              </a:rPr>
              <a:pPr>
                <a:defRPr/>
              </a:pPr>
              <a:t>7</a:t>
            </a:fld>
            <a:endParaRPr lang="en-US" b="1" dirty="0">
              <a:solidFill>
                <a:srgbClr val="00206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325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325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a:xfrm>
            <a:off x="1043044" y="116655"/>
            <a:ext cx="7505764" cy="697992"/>
          </a:xfrm>
        </p:spPr>
        <p:txBody>
          <a:bodyPr>
            <a:normAutofit/>
          </a:bodyPr>
          <a:lstStyle/>
          <a:p>
            <a:pPr eaLnBrk="1" hangingPunct="1">
              <a:defRPr/>
            </a:pPr>
            <a:r>
              <a:rPr lang="en-US" sz="3400" b="1" dirty="0">
                <a:solidFill>
                  <a:srgbClr val="7E0000"/>
                </a:solidFill>
                <a:effectLst>
                  <a:outerShdw blurRad="38100" dist="38100" dir="2700000" algn="tl">
                    <a:srgbClr val="000000">
                      <a:alpha val="43137"/>
                    </a:srgbClr>
                  </a:outerShdw>
                </a:effectLst>
                <a:latin typeface="+mn-lt"/>
              </a:rPr>
              <a:t>Muslim Expeditions [620-641 C.E.]</a:t>
            </a:r>
          </a:p>
        </p:txBody>
      </p:sp>
      <p:pic>
        <p:nvPicPr>
          <p:cNvPr id="7" name="Content Placeholder 6" descr="Muslim_Conquest2.jpg"/>
          <p:cNvPicPr>
            <a:picLocks noGrp="1" noChangeAspect="1"/>
          </p:cNvPicPr>
          <p:nvPr>
            <p:ph idx="1"/>
          </p:nvPr>
        </p:nvPicPr>
        <p:blipFill>
          <a:blip r:embed="rId3" cstate="print"/>
          <a:stretch>
            <a:fillRect/>
          </a:stretch>
        </p:blipFill>
        <p:spPr>
          <a:xfrm>
            <a:off x="1440910" y="949868"/>
            <a:ext cx="7242048" cy="5315712"/>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Slide Number Placeholder 4"/>
          <p:cNvSpPr>
            <a:spLocks noGrp="1"/>
          </p:cNvSpPr>
          <p:nvPr>
            <p:ph type="sldNum" sz="quarter" idx="12"/>
          </p:nvPr>
        </p:nvSpPr>
        <p:spPr>
          <a:xfrm>
            <a:off x="11446700" y="6400800"/>
            <a:ext cx="533400" cy="457200"/>
          </a:xfrm>
        </p:spPr>
        <p:txBody>
          <a:bodyPr/>
          <a:lstStyle/>
          <a:p>
            <a:pPr>
              <a:defRPr/>
            </a:pPr>
            <a:fld id="{E0CF7EFA-AA34-474B-A31D-DD2EBEC53348}" type="slidenum">
              <a:rPr lang="en-US" b="1" smtClean="0">
                <a:solidFill>
                  <a:srgbClr val="002060"/>
                </a:solidFill>
              </a:rPr>
              <a:pPr>
                <a:defRPr/>
              </a:pPr>
              <a:t>8</a:t>
            </a:fld>
            <a:endParaRPr lang="en-US" b="1" dirty="0">
              <a:solidFill>
                <a:srgbClr val="002060"/>
              </a:solidFill>
            </a:endParaRPr>
          </a:p>
        </p:txBody>
      </p:sp>
      <p:cxnSp>
        <p:nvCxnSpPr>
          <p:cNvPr id="8" name="Straight Arrow Connector 7"/>
          <p:cNvCxnSpPr/>
          <p:nvPr/>
        </p:nvCxnSpPr>
        <p:spPr>
          <a:xfrm flipV="1">
            <a:off x="4162811" y="4290475"/>
            <a:ext cx="76200" cy="457200"/>
          </a:xfrm>
          <a:prstGeom prst="straightConnector1">
            <a:avLst/>
          </a:prstGeom>
          <a:ln w="28575">
            <a:solidFill>
              <a:srgbClr val="FF0000"/>
            </a:solidFill>
            <a:tailEnd type="arrow"/>
          </a:ln>
        </p:spPr>
        <p:style>
          <a:lnRef idx="3">
            <a:schemeClr val="accent6"/>
          </a:lnRef>
          <a:fillRef idx="0">
            <a:schemeClr val="accent6"/>
          </a:fillRef>
          <a:effectRef idx="2">
            <a:schemeClr val="accent6"/>
          </a:effectRef>
          <a:fontRef idx="minor">
            <a:schemeClr val="tx1"/>
          </a:fontRef>
        </p:style>
      </p:cxnSp>
      <p:sp>
        <p:nvSpPr>
          <p:cNvPr id="3" name="TextBox 2"/>
          <p:cNvSpPr txBox="1"/>
          <p:nvPr/>
        </p:nvSpPr>
        <p:spPr>
          <a:xfrm>
            <a:off x="9069953" y="4286010"/>
            <a:ext cx="2768479" cy="923330"/>
          </a:xfrm>
          <a:prstGeom prst="rect">
            <a:avLst/>
          </a:prstGeom>
          <a:noFill/>
        </p:spPr>
        <p:txBody>
          <a:bodyPr wrap="square" rtlCol="0">
            <a:spAutoFit/>
          </a:bodyPr>
          <a:lstStyle/>
          <a:p>
            <a:r>
              <a:rPr lang="en-US" b="1" dirty="0">
                <a:solidFill>
                  <a:srgbClr val="00B050"/>
                </a:solidFill>
                <a:effectLst>
                  <a:outerShdw blurRad="38100" dist="38100" dir="2700000" algn="tl">
                    <a:srgbClr val="000000">
                      <a:alpha val="43137"/>
                    </a:srgbClr>
                  </a:outerShdw>
                </a:effectLst>
                <a:latin typeface="Arial Rounded MT Bold"/>
              </a:rPr>
              <a:t>Prophet's excursions are shown by the green arrows.</a:t>
            </a:r>
          </a:p>
        </p:txBody>
      </p:sp>
      <p:sp>
        <p:nvSpPr>
          <p:cNvPr id="9" name="TextBox 8"/>
          <p:cNvSpPr txBox="1"/>
          <p:nvPr/>
        </p:nvSpPr>
        <p:spPr>
          <a:xfrm>
            <a:off x="9069952" y="2466121"/>
            <a:ext cx="2643447" cy="923330"/>
          </a:xfrm>
          <a:prstGeom prst="rect">
            <a:avLst/>
          </a:prstGeom>
          <a:noFill/>
        </p:spPr>
        <p:txBody>
          <a:bodyPr wrap="square" rtlCol="0">
            <a:spAutoFit/>
          </a:bodyPr>
          <a:lstStyle/>
          <a:p>
            <a:pPr algn="just"/>
            <a:r>
              <a:rPr lang="en-US" b="1" dirty="0">
                <a:solidFill>
                  <a:srgbClr val="C00000"/>
                </a:solidFill>
                <a:effectLst>
                  <a:outerShdw blurRad="38100" dist="38100" dir="2700000" algn="tl">
                    <a:srgbClr val="000000">
                      <a:alpha val="43137"/>
                    </a:srgbClr>
                  </a:outerShdw>
                </a:effectLst>
                <a:latin typeface="Arial Rounded MT Bold"/>
              </a:rPr>
              <a:t>Prophet's emigration (hijrah) is shown by the red arrow.</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3283" name="Rectangle 2051"/>
          <p:cNvSpPr>
            <a:spLocks noGrp="1" noChangeArrowheads="1"/>
          </p:cNvSpPr>
          <p:nvPr>
            <p:ph idx="1"/>
          </p:nvPr>
        </p:nvSpPr>
        <p:spPr>
          <a:xfrm>
            <a:off x="1224002" y="1106964"/>
            <a:ext cx="9951998" cy="4259694"/>
          </a:xfrm>
          <a:ln w="28575">
            <a:solidFill>
              <a:schemeClr val="accent5">
                <a:lumMod val="60000"/>
                <a:lumOff val="40000"/>
              </a:schemeClr>
            </a:solidFill>
          </a:ln>
        </p:spPr>
        <p:txBody>
          <a:bodyPr>
            <a:noAutofit/>
          </a:bodyPr>
          <a:lstStyle/>
          <a:p>
            <a:pPr marL="0" indent="0" eaLnBrk="1" hangingPunct="1">
              <a:spcBef>
                <a:spcPts val="600"/>
              </a:spcBef>
              <a:buClrTx/>
              <a:buSzPct val="125000"/>
              <a:buNone/>
              <a:defRPr/>
            </a:pPr>
            <a:r>
              <a:rPr lang="en-US" sz="120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eaLnBrk="1" hangingPunct="1">
              <a:lnSpc>
                <a:spcPct val="100000"/>
              </a:lnSpc>
              <a:spcBef>
                <a:spcPts val="0"/>
              </a:spcBef>
              <a:spcAft>
                <a:spcPts val="1800"/>
              </a:spcAft>
              <a:buClrTx/>
              <a:buSzPct val="125000"/>
              <a:buNone/>
              <a:defRPr/>
            </a:pPr>
            <a:r>
              <a:rPr lang="en-US" sz="1050" b="1" dirty="0">
                <a:solidFill>
                  <a:srgbClr val="1E0684"/>
                </a:solidFill>
                <a:effectLst>
                  <a:outerShdw blurRad="38100" dist="38100" dir="2700000" algn="tl">
                    <a:srgbClr val="000000">
                      <a:alpha val="43137"/>
                    </a:srgbClr>
                  </a:outerShdw>
                </a:effectLst>
              </a:rPr>
              <a:t>     </a:t>
            </a:r>
          </a:p>
          <a:p>
            <a:pPr marL="0" indent="0" eaLnBrk="1" hangingPunct="1">
              <a:lnSpc>
                <a:spcPct val="100000"/>
              </a:lnSpc>
              <a:spcBef>
                <a:spcPts val="0"/>
              </a:spcBef>
              <a:spcAft>
                <a:spcPts val="1800"/>
              </a:spcAft>
              <a:buClrTx/>
              <a:buSzPct val="125000"/>
              <a:buNone/>
              <a:defRPr/>
            </a:pPr>
            <a:endParaRPr lang="en-US" sz="2400" b="1" dirty="0">
              <a:solidFill>
                <a:srgbClr val="1E0684"/>
              </a:solidFill>
              <a:effectLst>
                <a:outerShdw blurRad="38100" dist="38100" dir="2700000" algn="tl">
                  <a:srgbClr val="000000">
                    <a:alpha val="43137"/>
                  </a:srgbClr>
                </a:outerShdw>
              </a:effectLst>
            </a:endParaRPr>
          </a:p>
          <a:p>
            <a:pPr marL="0" indent="0" algn="ctr" eaLnBrk="1" hangingPunct="1">
              <a:lnSpc>
                <a:spcPct val="100000"/>
              </a:lnSpc>
              <a:spcBef>
                <a:spcPts val="0"/>
              </a:spcBef>
              <a:spcAft>
                <a:spcPts val="1800"/>
              </a:spcAft>
              <a:buClrTx/>
              <a:buSzPct val="125000"/>
              <a:buNone/>
              <a:defRPr/>
            </a:pPr>
            <a:r>
              <a:rPr lang="en-US" sz="4000" b="1" dirty="0">
                <a:solidFill>
                  <a:srgbClr val="1E0684"/>
                </a:solidFill>
                <a:effectLst>
                  <a:outerShdw blurRad="38100" dist="38100" dir="2700000" algn="tl">
                    <a:srgbClr val="000000">
                      <a:alpha val="43137"/>
                    </a:srgbClr>
                  </a:outerShdw>
                </a:effectLst>
                <a:latin typeface="Arial Black" panose="020B0A04020102020204" pitchFamily="34" charset="0"/>
                <a:cs typeface="Arial" panose="020B0604020202020204" pitchFamily="34" charset="0"/>
              </a:rPr>
              <a:t>The Rightly-Guided Khalifas</a:t>
            </a:r>
          </a:p>
        </p:txBody>
      </p:sp>
      <p:sp>
        <p:nvSpPr>
          <p:cNvPr id="5" name="TextBox 4"/>
          <p:cNvSpPr txBox="1"/>
          <p:nvPr/>
        </p:nvSpPr>
        <p:spPr>
          <a:xfrm>
            <a:off x="11597268" y="6333893"/>
            <a:ext cx="486702" cy="430887"/>
          </a:xfrm>
          <a:prstGeom prst="rect">
            <a:avLst/>
          </a:prstGeom>
          <a:noFill/>
        </p:spPr>
        <p:txBody>
          <a:bodyPr wrap="square" rtlCol="0">
            <a:spAutoFit/>
          </a:bodyPr>
          <a:lstStyle/>
          <a:p>
            <a:r>
              <a:rPr lang="en-US" sz="1100" b="1" dirty="0">
                <a:solidFill>
                  <a:srgbClr val="003054"/>
                </a:solidFill>
              </a:rPr>
              <a:t>                 </a:t>
            </a:r>
            <a:fld id="{A045CC2D-5671-427A-B7FD-309D08F75655}" type="slidenum">
              <a:rPr lang="en-US" sz="1100" b="1" smtClean="0">
                <a:solidFill>
                  <a:srgbClr val="003054"/>
                </a:solidFill>
              </a:rPr>
              <a:pPr/>
              <a:t>9</a:t>
            </a:fld>
            <a:endParaRPr lang="en-US" sz="1100" b="1" dirty="0">
              <a:solidFill>
                <a:srgbClr val="003054"/>
              </a:solidFill>
            </a:endParaRPr>
          </a:p>
        </p:txBody>
      </p:sp>
    </p:spTree>
    <p:extLst>
      <p:ext uri="{BB962C8B-B14F-4D97-AF65-F5344CB8AC3E}">
        <p14:creationId xmlns:p14="http://schemas.microsoft.com/office/powerpoint/2010/main" val="30203801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cle">
      <a:dk1>
        <a:srgbClr val="5F5F5F"/>
      </a:dk1>
      <a:lt1>
        <a:srgbClr val="FFFFFF"/>
      </a:lt1>
      <a:dk2>
        <a:srgbClr val="7F7F7F"/>
      </a:dk2>
      <a:lt2>
        <a:srgbClr val="DCE3E4"/>
      </a:lt2>
      <a:accent1>
        <a:srgbClr val="FF0000"/>
      </a:accent1>
      <a:accent2>
        <a:srgbClr val="8A133B"/>
      </a:accent2>
      <a:accent3>
        <a:srgbClr val="FF7700"/>
      </a:accent3>
      <a:accent4>
        <a:srgbClr val="46575E"/>
      </a:accent4>
      <a:accent5>
        <a:srgbClr val="8DA6B1"/>
      </a:accent5>
      <a:accent6>
        <a:srgbClr val="B0C3C8"/>
      </a:accent6>
      <a:hlink>
        <a:srgbClr val="8DA6B1"/>
      </a:hlink>
      <a:folHlink>
        <a:srgbClr val="BFBF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racle">
      <a:dk1>
        <a:srgbClr val="5F5F5F"/>
      </a:dk1>
      <a:lt1>
        <a:srgbClr val="FFFFFF"/>
      </a:lt1>
      <a:dk2>
        <a:srgbClr val="7F7F7F"/>
      </a:dk2>
      <a:lt2>
        <a:srgbClr val="DCE3E4"/>
      </a:lt2>
      <a:accent1>
        <a:srgbClr val="FF0000"/>
      </a:accent1>
      <a:accent2>
        <a:srgbClr val="8A133B"/>
      </a:accent2>
      <a:accent3>
        <a:srgbClr val="FF7700"/>
      </a:accent3>
      <a:accent4>
        <a:srgbClr val="46575E"/>
      </a:accent4>
      <a:accent5>
        <a:srgbClr val="8DA6B1"/>
      </a:accent5>
      <a:accent6>
        <a:srgbClr val="B0C3C8"/>
      </a:accent6>
      <a:hlink>
        <a:srgbClr val="8DA6B1"/>
      </a:hlink>
      <a:folHlink>
        <a:srgbClr val="BFBF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172839</TotalTime>
  <Words>3444</Words>
  <Application>Microsoft Macintosh PowerPoint</Application>
  <PresentationFormat>Custom</PresentationFormat>
  <Paragraphs>367</Paragraphs>
  <Slides>30</Slides>
  <Notes>30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30</vt:i4>
      </vt:variant>
    </vt:vector>
  </HeadingPairs>
  <TitlesOfParts>
    <vt:vector size="42" baseType="lpstr">
      <vt:lpstr>新細明體</vt:lpstr>
      <vt:lpstr>Arial</vt:lpstr>
      <vt:lpstr>Arial Black</vt:lpstr>
      <vt:lpstr>Arial Rounded MT Bold</vt:lpstr>
      <vt:lpstr>Calibri</vt:lpstr>
      <vt:lpstr>Calibri Light</vt:lpstr>
      <vt:lpstr>Cambria</vt:lpstr>
      <vt:lpstr>Monotype Corsiva</vt:lpstr>
      <vt:lpstr>Times</vt:lpstr>
      <vt:lpstr>Times New Roman</vt:lpstr>
      <vt:lpstr>Wingdings</vt:lpstr>
      <vt:lpstr>Office Theme</vt:lpstr>
      <vt:lpstr>PowerPoint Presentation</vt:lpstr>
      <vt:lpstr>Outline</vt:lpstr>
      <vt:lpstr>PowerPoint Presentation</vt:lpstr>
      <vt:lpstr>Primary Sources</vt:lpstr>
      <vt:lpstr>Terminology</vt:lpstr>
      <vt:lpstr>Chronology of Events</vt:lpstr>
      <vt:lpstr>Relational Interconnections</vt:lpstr>
      <vt:lpstr>Muslim Expeditions [620-641 C.E.]</vt:lpstr>
      <vt:lpstr>PowerPoint Presentation</vt:lpstr>
      <vt:lpstr>Selection of Hadrat Abu Bakr [632 C.E.]</vt:lpstr>
      <vt:lpstr>Battles of Apostasy-Secession (Ridda) [632-634 C.E.]</vt:lpstr>
      <vt:lpstr>Selection of Hadrat Umar [634 C.E.]</vt:lpstr>
      <vt:lpstr>Selection of Hadrat Uthman [644 C.E.]</vt:lpstr>
      <vt:lpstr>Assassination of Hadrat Uthman [656 C.E.]</vt:lpstr>
      <vt:lpstr>Selection of Hadrat Ali [656 C.E.]</vt:lpstr>
      <vt:lpstr>The Muslim Empire [632-750 C.E.]</vt:lpstr>
      <vt:lpstr>PowerPoint Presentation</vt:lpstr>
      <vt:lpstr>  The First Civil War [656-657 C.E.] </vt:lpstr>
      <vt:lpstr>Assassination of Hadrat Ali [661 C.E.]</vt:lpstr>
      <vt:lpstr>The Second Civil War [680 C.E.]</vt:lpstr>
      <vt:lpstr>PowerPoint Presentation</vt:lpstr>
      <vt:lpstr>Shi’ism</vt:lpstr>
      <vt:lpstr> Modern-Day Sunni-Shia Distribution</vt:lpstr>
      <vt:lpstr>PowerPoint Presentation</vt:lpstr>
      <vt:lpstr>A Prophecy</vt:lpstr>
      <vt:lpstr>State of the Muslim Empire [650-661 C.E.] </vt:lpstr>
      <vt:lpstr>Expansion of Islam</vt:lpstr>
      <vt:lpstr>Factors Underlying the Dissension [The Origin of Dissension in Islam, by Hadrat Khalifatul-Masih II, 1919]</vt:lpstr>
      <vt:lpstr>Summary</vt:lpstr>
      <vt:lpstr>PowerPoint Presentation</vt:lpstr>
    </vt:vector>
  </TitlesOfParts>
  <Manager/>
  <Company/>
  <LinksUpToDate>false</LinksUpToDate>
  <SharedDoc>false</SharedDoc>
  <HyperlinkBase/>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Dissension in Islam</dc:title>
  <dc:subject/>
  <dc:creator>Rafi Ahmed</dc:creator>
  <cp:keywords/>
  <dc:description/>
  <cp:lastModifiedBy>Masood Nasir</cp:lastModifiedBy>
  <cp:revision>847</cp:revision>
  <dcterms:created xsi:type="dcterms:W3CDTF">2014-05-01T22:03:00Z</dcterms:created>
  <dcterms:modified xsi:type="dcterms:W3CDTF">2021-06-28T17:43:28Z</dcterms:modified>
  <cp:category/>
  <cp:version>8</cp:version>
</cp:coreProperties>
</file>