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5"/>
  </p:notesMasterIdLst>
  <p:sldIdLst>
    <p:sldId id="260" r:id="rId2"/>
    <p:sldId id="299" r:id="rId3"/>
    <p:sldId id="303" r:id="rId4"/>
    <p:sldId id="271" r:id="rId5"/>
    <p:sldId id="263" r:id="rId6"/>
    <p:sldId id="267" r:id="rId7"/>
    <p:sldId id="273" r:id="rId8"/>
    <p:sldId id="262" r:id="rId9"/>
    <p:sldId id="272" r:id="rId10"/>
    <p:sldId id="265" r:id="rId11"/>
    <p:sldId id="261" r:id="rId12"/>
    <p:sldId id="300" r:id="rId13"/>
    <p:sldId id="301" r:id="rId14"/>
    <p:sldId id="268" r:id="rId15"/>
    <p:sldId id="269" r:id="rId16"/>
    <p:sldId id="270" r:id="rId17"/>
    <p:sldId id="279" r:id="rId18"/>
    <p:sldId id="281" r:id="rId19"/>
    <p:sldId id="278" r:id="rId20"/>
    <p:sldId id="280" r:id="rId21"/>
    <p:sldId id="308" r:id="rId22"/>
    <p:sldId id="284" r:id="rId23"/>
    <p:sldId id="282" r:id="rId24"/>
    <p:sldId id="283" r:id="rId25"/>
    <p:sldId id="277" r:id="rId26"/>
    <p:sldId id="306" r:id="rId27"/>
    <p:sldId id="307" r:id="rId28"/>
    <p:sldId id="310" r:id="rId29"/>
    <p:sldId id="309" r:id="rId30"/>
    <p:sldId id="285" r:id="rId31"/>
    <p:sldId id="286" r:id="rId32"/>
    <p:sldId id="287" r:id="rId33"/>
    <p:sldId id="290" r:id="rId34"/>
    <p:sldId id="291" r:id="rId35"/>
    <p:sldId id="292" r:id="rId36"/>
    <p:sldId id="293" r:id="rId37"/>
    <p:sldId id="288" r:id="rId38"/>
    <p:sldId id="289" r:id="rId39"/>
    <p:sldId id="294" r:id="rId40"/>
    <p:sldId id="295" r:id="rId41"/>
    <p:sldId id="305" r:id="rId42"/>
    <p:sldId id="274" r:id="rId43"/>
    <p:sldId id="29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94667" autoAdjust="0"/>
  </p:normalViewPr>
  <p:slideViewPr>
    <p:cSldViewPr snapToGrid="0">
      <p:cViewPr varScale="1">
        <p:scale>
          <a:sx n="84" d="100"/>
          <a:sy n="84" d="100"/>
        </p:scale>
        <p:origin x="216"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0B0C0-CB9D-458C-AF39-55417D828347}" type="datetimeFigureOut">
              <a:rPr lang="en-GB" smtClean="0"/>
              <a:t>27/10/2016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10F5A-2752-4B83-942E-B6C8182CA208}" type="slidenum">
              <a:rPr lang="en-GB" smtClean="0"/>
              <a:t>‹#›</a:t>
            </a:fld>
            <a:endParaRPr lang="en-GB"/>
          </a:p>
        </p:txBody>
      </p:sp>
    </p:spTree>
    <p:extLst>
      <p:ext uri="{BB962C8B-B14F-4D97-AF65-F5344CB8AC3E}">
        <p14:creationId xmlns:p14="http://schemas.microsoft.com/office/powerpoint/2010/main" val="420534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710F5A-2752-4B83-942E-B6C8182CA208}" type="slidenum">
              <a:rPr lang="en-GB" smtClean="0"/>
              <a:t>27</a:t>
            </a:fld>
            <a:endParaRPr lang="en-GB"/>
          </a:p>
        </p:txBody>
      </p:sp>
    </p:spTree>
    <p:extLst>
      <p:ext uri="{BB962C8B-B14F-4D97-AF65-F5344CB8AC3E}">
        <p14:creationId xmlns:p14="http://schemas.microsoft.com/office/powerpoint/2010/main" val="146258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01D2FDB-4504-46FC-8750-E7136ADC17DB}" type="slidenum">
              <a:rPr lang="en-GB" smtClean="0"/>
              <a:pPr/>
              <a:t>32</a:t>
            </a:fld>
            <a:endParaRPr lang="en-GB" dirty="0"/>
          </a:p>
        </p:txBody>
      </p:sp>
    </p:spTree>
    <p:extLst>
      <p:ext uri="{BB962C8B-B14F-4D97-AF65-F5344CB8AC3E}">
        <p14:creationId xmlns:p14="http://schemas.microsoft.com/office/powerpoint/2010/main" val="138220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50D51DE-DCF0-4FF7-8711-632FE4818384}" type="datetimeFigureOut">
              <a:rPr lang="en-GB" smtClean="0">
                <a:solidFill>
                  <a:prstClr val="white">
                    <a:tint val="95000"/>
                  </a:prstClr>
                </a:solidFill>
              </a:rPr>
              <a:pPr/>
              <a:t>27/10/2016</a:t>
            </a:fld>
            <a:endParaRPr lang="en-GB"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FF27D6E8-25D0-4184-AF28-B678C50E3788}" type="slidenum">
              <a:rPr lang="en-GB" smtClean="0">
                <a:solidFill>
                  <a:prstClr val="white">
                    <a:tint val="95000"/>
                  </a:prstClr>
                </a:solidFill>
              </a:rPr>
              <a:pPr/>
              <a:t>‹#›</a:t>
            </a:fld>
            <a:endParaRPr lang="en-GB" dirty="0">
              <a:solidFill>
                <a:prstClr val="white">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5236686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D51DE-DCF0-4FF7-8711-632FE4818384}" type="datetimeFigureOut">
              <a:rPr lang="en-GB" smtClean="0">
                <a:solidFill>
                  <a:prstClr val="black">
                    <a:tint val="95000"/>
                  </a:prstClr>
                </a:solidFill>
              </a:rPr>
              <a:pPr/>
              <a:t>27/10/2016</a:t>
            </a:fld>
            <a:endParaRPr lang="en-GB"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FF27D6E8-25D0-4184-AF28-B678C50E3788}" type="slidenum">
              <a:rPr lang="en-GB" smtClean="0">
                <a:solidFill>
                  <a:prstClr val="black">
                    <a:tint val="95000"/>
                  </a:prstClr>
                </a:solidFill>
              </a:rPr>
              <a:pPr/>
              <a:t>‹#›</a:t>
            </a:fld>
            <a:endParaRPr lang="en-GB" dirty="0">
              <a:solidFill>
                <a:prstClr val="black">
                  <a:tint val="95000"/>
                </a:prstClr>
              </a:solidFill>
            </a:endParaRPr>
          </a:p>
        </p:txBody>
      </p:sp>
    </p:spTree>
    <p:extLst>
      <p:ext uri="{BB962C8B-B14F-4D97-AF65-F5344CB8AC3E}">
        <p14:creationId xmlns:p14="http://schemas.microsoft.com/office/powerpoint/2010/main" val="177020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D51DE-DCF0-4FF7-8711-632FE4818384}" type="datetimeFigureOut">
              <a:rPr lang="en-GB" smtClean="0">
                <a:solidFill>
                  <a:prstClr val="black">
                    <a:tint val="95000"/>
                  </a:prstClr>
                </a:solidFill>
              </a:rPr>
              <a:pPr/>
              <a:t>27/10/2016</a:t>
            </a:fld>
            <a:endParaRPr lang="en-GB" dirty="0">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endParaRPr lang="en-GB"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FF27D6E8-25D0-4184-AF28-B678C50E3788}" type="slidenum">
              <a:rPr lang="en-GB" smtClean="0">
                <a:solidFill>
                  <a:prstClr val="black">
                    <a:tint val="95000"/>
                  </a:prstClr>
                </a:solidFill>
              </a:rPr>
              <a:pPr/>
              <a:t>‹#›</a:t>
            </a:fld>
            <a:endParaRPr lang="en-GB" dirty="0">
              <a:solidFill>
                <a:prstClr val="black">
                  <a:tint val="95000"/>
                </a:prstClr>
              </a:solidFill>
            </a:endParaRPr>
          </a:p>
        </p:txBody>
      </p:sp>
    </p:spTree>
    <p:extLst>
      <p:ext uri="{BB962C8B-B14F-4D97-AF65-F5344CB8AC3E}">
        <p14:creationId xmlns:p14="http://schemas.microsoft.com/office/powerpoint/2010/main" val="409243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0D51DE-DCF0-4FF7-8711-632FE4818384}" type="datetimeFigureOut">
              <a:rPr lang="en-GB" smtClean="0">
                <a:solidFill>
                  <a:prstClr val="black">
                    <a:tint val="95000"/>
                  </a:prstClr>
                </a:solidFill>
              </a:rPr>
              <a:pPr/>
              <a:t>27/10/2016</a:t>
            </a:fld>
            <a:endParaRPr lang="en-GB"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FF27D6E8-25D0-4184-AF28-B678C50E3788}" type="slidenum">
              <a:rPr lang="en-GB" smtClean="0">
                <a:solidFill>
                  <a:prstClr val="black">
                    <a:tint val="95000"/>
                  </a:prstClr>
                </a:solidFill>
              </a:rPr>
              <a:pPr/>
              <a:t>‹#›</a:t>
            </a:fld>
            <a:endParaRPr lang="en-GB" dirty="0">
              <a:solidFill>
                <a:prstClr val="black">
                  <a:tint val="95000"/>
                </a:prstClr>
              </a:solidFill>
            </a:endParaRPr>
          </a:p>
        </p:txBody>
      </p:sp>
    </p:spTree>
    <p:extLst>
      <p:ext uri="{BB962C8B-B14F-4D97-AF65-F5344CB8AC3E}">
        <p14:creationId xmlns:p14="http://schemas.microsoft.com/office/powerpoint/2010/main" val="33953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0D51DE-DCF0-4FF7-8711-632FE4818384}" type="datetimeFigureOut">
              <a:rPr lang="en-GB" smtClean="0">
                <a:solidFill>
                  <a:prstClr val="white">
                    <a:tint val="95000"/>
                  </a:prstClr>
                </a:solidFill>
              </a:rPr>
              <a:pPr/>
              <a:t>27/10/2016</a:t>
            </a:fld>
            <a:endParaRPr lang="en-GB"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FF27D6E8-25D0-4184-AF28-B678C50E3788}" type="slidenum">
              <a:rPr lang="en-GB" smtClean="0">
                <a:solidFill>
                  <a:prstClr val="white">
                    <a:tint val="95000"/>
                  </a:prstClr>
                </a:solidFill>
              </a:rPr>
              <a:pPr/>
              <a:t>‹#›</a:t>
            </a:fld>
            <a:endParaRPr lang="en-GB" dirty="0">
              <a:solidFill>
                <a:prstClr val="white">
                  <a:tint val="95000"/>
                </a:prstClr>
              </a:solidFill>
            </a:endParaRPr>
          </a:p>
        </p:txBody>
      </p:sp>
    </p:spTree>
    <p:extLst>
      <p:ext uri="{BB962C8B-B14F-4D97-AF65-F5344CB8AC3E}">
        <p14:creationId xmlns:p14="http://schemas.microsoft.com/office/powerpoint/2010/main" val="24752252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0D51DE-DCF0-4FF7-8711-632FE4818384}" type="datetimeFigureOut">
              <a:rPr lang="en-GB" smtClean="0">
                <a:solidFill>
                  <a:prstClr val="black">
                    <a:tint val="95000"/>
                  </a:prstClr>
                </a:solidFill>
              </a:rPr>
              <a:pPr/>
              <a:t>27/10/2016</a:t>
            </a:fld>
            <a:endParaRPr lang="en-GB"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FF27D6E8-25D0-4184-AF28-B678C50E3788}" type="slidenum">
              <a:rPr lang="en-GB" smtClean="0">
                <a:solidFill>
                  <a:prstClr val="black">
                    <a:tint val="95000"/>
                  </a:prstClr>
                </a:solidFill>
              </a:rPr>
              <a:pPr/>
              <a:t>‹#›</a:t>
            </a:fld>
            <a:endParaRPr lang="en-GB" dirty="0">
              <a:solidFill>
                <a:prstClr val="black">
                  <a:tint val="95000"/>
                </a:prstClr>
              </a:solidFill>
            </a:endParaRPr>
          </a:p>
        </p:txBody>
      </p:sp>
    </p:spTree>
    <p:extLst>
      <p:ext uri="{BB962C8B-B14F-4D97-AF65-F5344CB8AC3E}">
        <p14:creationId xmlns:p14="http://schemas.microsoft.com/office/powerpoint/2010/main" val="87264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0D51DE-DCF0-4FF7-8711-632FE4818384}" type="datetimeFigureOut">
              <a:rPr lang="en-GB" smtClean="0">
                <a:solidFill>
                  <a:prstClr val="black">
                    <a:tint val="95000"/>
                  </a:prstClr>
                </a:solidFill>
              </a:rPr>
              <a:pPr/>
              <a:t>27/10/2016</a:t>
            </a:fld>
            <a:endParaRPr lang="en-GB" dirty="0">
              <a:solidFill>
                <a:prstClr val="black">
                  <a:tint val="9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95000"/>
                </a:prstClr>
              </a:solidFill>
            </a:endParaRPr>
          </a:p>
        </p:txBody>
      </p:sp>
      <p:sp>
        <p:nvSpPr>
          <p:cNvPr id="9" name="Slide Number Placeholder 8"/>
          <p:cNvSpPr>
            <a:spLocks noGrp="1"/>
          </p:cNvSpPr>
          <p:nvPr>
            <p:ph type="sldNum" sz="quarter" idx="12"/>
          </p:nvPr>
        </p:nvSpPr>
        <p:spPr/>
        <p:txBody>
          <a:bodyPr/>
          <a:lstStyle/>
          <a:p>
            <a:fld id="{FF27D6E8-25D0-4184-AF28-B678C50E3788}" type="slidenum">
              <a:rPr lang="en-GB" smtClean="0">
                <a:solidFill>
                  <a:prstClr val="black">
                    <a:tint val="95000"/>
                  </a:prstClr>
                </a:solidFill>
              </a:rPr>
              <a:pPr/>
              <a:t>‹#›</a:t>
            </a:fld>
            <a:endParaRPr lang="en-GB" dirty="0">
              <a:solidFill>
                <a:prstClr val="black">
                  <a:tint val="95000"/>
                </a:prstClr>
              </a:solidFill>
            </a:endParaRPr>
          </a:p>
        </p:txBody>
      </p:sp>
    </p:spTree>
    <p:extLst>
      <p:ext uri="{BB962C8B-B14F-4D97-AF65-F5344CB8AC3E}">
        <p14:creationId xmlns:p14="http://schemas.microsoft.com/office/powerpoint/2010/main" val="23087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0D51DE-DCF0-4FF7-8711-632FE4818384}" type="datetimeFigureOut">
              <a:rPr lang="en-GB" smtClean="0">
                <a:solidFill>
                  <a:prstClr val="black">
                    <a:tint val="95000"/>
                  </a:prstClr>
                </a:solidFill>
              </a:rPr>
              <a:pPr/>
              <a:t>27/10/2016</a:t>
            </a:fld>
            <a:endParaRPr lang="en-GB" dirty="0">
              <a:solidFill>
                <a:prstClr val="black">
                  <a:tint val="9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95000"/>
                </a:prstClr>
              </a:solidFill>
            </a:endParaRPr>
          </a:p>
        </p:txBody>
      </p:sp>
      <p:sp>
        <p:nvSpPr>
          <p:cNvPr id="5" name="Slide Number Placeholder 4"/>
          <p:cNvSpPr>
            <a:spLocks noGrp="1"/>
          </p:cNvSpPr>
          <p:nvPr>
            <p:ph type="sldNum" sz="quarter" idx="12"/>
          </p:nvPr>
        </p:nvSpPr>
        <p:spPr/>
        <p:txBody>
          <a:bodyPr/>
          <a:lstStyle/>
          <a:p>
            <a:fld id="{FF27D6E8-25D0-4184-AF28-B678C50E3788}" type="slidenum">
              <a:rPr lang="en-GB" smtClean="0">
                <a:solidFill>
                  <a:prstClr val="black">
                    <a:tint val="95000"/>
                  </a:prstClr>
                </a:solidFill>
              </a:rPr>
              <a:pPr/>
              <a:t>‹#›</a:t>
            </a:fld>
            <a:endParaRPr lang="en-GB" dirty="0">
              <a:solidFill>
                <a:prstClr val="black">
                  <a:tint val="95000"/>
                </a:prstClr>
              </a:solidFill>
            </a:endParaRPr>
          </a:p>
        </p:txBody>
      </p:sp>
    </p:spTree>
    <p:extLst>
      <p:ext uri="{BB962C8B-B14F-4D97-AF65-F5344CB8AC3E}">
        <p14:creationId xmlns:p14="http://schemas.microsoft.com/office/powerpoint/2010/main" val="9226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D51DE-DCF0-4FF7-8711-632FE4818384}" type="datetimeFigureOut">
              <a:rPr lang="en-GB" smtClean="0">
                <a:solidFill>
                  <a:prstClr val="black">
                    <a:tint val="95000"/>
                  </a:prstClr>
                </a:solidFill>
              </a:rPr>
              <a:pPr/>
              <a:t>27/10/2016</a:t>
            </a:fld>
            <a:endParaRPr lang="en-GB" dirty="0">
              <a:solidFill>
                <a:prstClr val="black">
                  <a:tint val="9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95000"/>
                </a:prstClr>
              </a:solidFill>
            </a:endParaRPr>
          </a:p>
        </p:txBody>
      </p:sp>
      <p:sp>
        <p:nvSpPr>
          <p:cNvPr id="4" name="Slide Number Placeholder 3"/>
          <p:cNvSpPr>
            <a:spLocks noGrp="1"/>
          </p:cNvSpPr>
          <p:nvPr>
            <p:ph type="sldNum" sz="quarter" idx="12"/>
          </p:nvPr>
        </p:nvSpPr>
        <p:spPr/>
        <p:txBody>
          <a:bodyPr/>
          <a:lstStyle/>
          <a:p>
            <a:fld id="{FF27D6E8-25D0-4184-AF28-B678C50E3788}" type="slidenum">
              <a:rPr lang="en-GB" smtClean="0">
                <a:solidFill>
                  <a:prstClr val="black">
                    <a:tint val="95000"/>
                  </a:prstClr>
                </a:solidFill>
              </a:rPr>
              <a:pPr/>
              <a:t>‹#›</a:t>
            </a:fld>
            <a:endParaRPr lang="en-GB" dirty="0">
              <a:solidFill>
                <a:prstClr val="black">
                  <a:tint val="95000"/>
                </a:prstClr>
              </a:solidFill>
            </a:endParaRPr>
          </a:p>
        </p:txBody>
      </p:sp>
    </p:spTree>
    <p:extLst>
      <p:ext uri="{BB962C8B-B14F-4D97-AF65-F5344CB8AC3E}">
        <p14:creationId xmlns:p14="http://schemas.microsoft.com/office/powerpoint/2010/main" val="242460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0D51DE-DCF0-4FF7-8711-632FE4818384}" type="datetimeFigureOut">
              <a:rPr lang="en-GB" smtClean="0">
                <a:solidFill>
                  <a:prstClr val="black">
                    <a:tint val="95000"/>
                  </a:prstClr>
                </a:solidFill>
              </a:rPr>
              <a:pPr/>
              <a:t>27/10/2016</a:t>
            </a:fld>
            <a:endParaRPr lang="en-GB"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FF27D6E8-25D0-4184-AF28-B678C50E3788}" type="slidenum">
              <a:rPr lang="en-GB" smtClean="0">
                <a:solidFill>
                  <a:prstClr val="black">
                    <a:tint val="95000"/>
                  </a:prstClr>
                </a:solidFill>
              </a:rPr>
              <a:pPr/>
              <a:t>‹#›</a:t>
            </a:fld>
            <a:endParaRPr lang="en-GB" dirty="0">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370216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450D51DE-DCF0-4FF7-8711-632FE4818384}" type="datetimeFigureOut">
              <a:rPr lang="en-GB" smtClean="0">
                <a:solidFill>
                  <a:prstClr val="black">
                    <a:tint val="95000"/>
                  </a:prstClr>
                </a:solidFill>
              </a:rPr>
              <a:pPr/>
              <a:t>27/10/2016</a:t>
            </a:fld>
            <a:endParaRPr lang="en-GB" dirty="0">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GB" dirty="0">
              <a:solidFill>
                <a:prstClr val="white">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fld id="{FF27D6E8-25D0-4184-AF28-B678C50E3788}" type="slidenum">
              <a:rPr lang="en-GB" smtClean="0">
                <a:solidFill>
                  <a:prstClr val="black">
                    <a:tint val="95000"/>
                  </a:prstClr>
                </a:solidFill>
              </a:rPr>
              <a:pPr/>
              <a:t>‹#›</a:t>
            </a:fld>
            <a:endParaRPr lang="en-GB" dirty="0">
              <a:solidFill>
                <a:prstClr val="black">
                  <a:tint val="95000"/>
                </a:prstClr>
              </a:solidFill>
            </a:endParaRPr>
          </a:p>
        </p:txBody>
      </p:sp>
    </p:spTree>
    <p:extLst>
      <p:ext uri="{BB962C8B-B14F-4D97-AF65-F5344CB8AC3E}">
        <p14:creationId xmlns:p14="http://schemas.microsoft.com/office/powerpoint/2010/main" val="20046967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sz="1800">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50D51DE-DCF0-4FF7-8711-632FE4818384}" type="datetimeFigureOut">
              <a:rPr lang="en-GB" smtClean="0">
                <a:solidFill>
                  <a:prstClr val="black">
                    <a:tint val="95000"/>
                  </a:prstClr>
                </a:solidFill>
              </a:rPr>
              <a:pPr/>
              <a:t>27/10/2016</a:t>
            </a:fld>
            <a:endParaRPr lang="en-GB" dirty="0">
              <a:solidFill>
                <a:prstClr val="black">
                  <a:tint val="95000"/>
                </a:prstClr>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dirty="0">
              <a:solidFill>
                <a:prstClr val="black">
                  <a:tint val="95000"/>
                </a:prstClr>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F27D6E8-25D0-4184-AF28-B678C50E3788}" type="slidenum">
              <a:rPr lang="en-GB" smtClean="0">
                <a:solidFill>
                  <a:prstClr val="black">
                    <a:tint val="95000"/>
                  </a:prstClr>
                </a:solidFill>
              </a:rPr>
              <a:pPr/>
              <a:t>‹#›</a:t>
            </a:fld>
            <a:endParaRPr lang="en-GB" dirty="0">
              <a:solidFill>
                <a:prstClr val="black">
                  <a:tint val="95000"/>
                </a:prstClr>
              </a:solidFill>
            </a:endParaRPr>
          </a:p>
        </p:txBody>
      </p:sp>
    </p:spTree>
    <p:extLst>
      <p:ext uri="{BB962C8B-B14F-4D97-AF65-F5344CB8AC3E}">
        <p14:creationId xmlns:p14="http://schemas.microsoft.com/office/powerpoint/2010/main" val="225509463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File:TabulaRogeriana.jpg" TargetMode="External"/><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56.gif"/><Relationship Id="rId1" Type="http://schemas.openxmlformats.org/officeDocument/2006/relationships/slideLayout" Target="../slideLayouts/slideLayout5.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 Id="rId9" Type="http://schemas.openxmlformats.org/officeDocument/2006/relationships/image" Target="../media/image6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alislam.org/library/messiah.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67128"/>
            <a:ext cx="10769600" cy="4062222"/>
          </a:xfrm>
        </p:spPr>
        <p:txBody>
          <a:bodyPr>
            <a:noAutofit/>
          </a:bodyPr>
          <a:lstStyle/>
          <a:p>
            <a:r>
              <a:rPr lang="en-GB" sz="6000" dirty="0">
                <a:latin typeface="Arial" panose="020B0604020202020204" pitchFamily="34" charset="0"/>
                <a:cs typeface="Arial" panose="020B0604020202020204" pitchFamily="34" charset="0"/>
              </a:rPr>
              <a:t>CREATION &amp; </a:t>
            </a:r>
            <a:r>
              <a:rPr lang="en-GB" sz="6000" dirty="0" smtClean="0">
                <a:latin typeface="Arial" panose="020B0604020202020204" pitchFamily="34" charset="0"/>
                <a:cs typeface="Arial" panose="020B0604020202020204" pitchFamily="34" charset="0"/>
              </a:rPr>
              <a:t>EVOLUTION</a:t>
            </a:r>
            <a:br>
              <a:rPr lang="en-GB" sz="60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1800" dirty="0" smtClean="0">
                <a:solidFill>
                  <a:schemeClr val="tx1"/>
                </a:solidFill>
                <a:latin typeface="Arial" panose="020B0604020202020204" pitchFamily="34" charset="0"/>
                <a:cs typeface="Arial" panose="020B0604020202020204" pitchFamily="34" charset="0"/>
              </a:rPr>
              <a:t>Dr Shakeel Ahmad</a:t>
            </a:r>
            <a:endParaRPr lang="en-GB" sz="4000" dirty="0">
              <a:solidFill>
                <a:schemeClr val="tx1"/>
              </a:solidFill>
            </a:endParaRPr>
          </a:p>
        </p:txBody>
      </p:sp>
      <p:sp>
        <p:nvSpPr>
          <p:cNvPr id="3" name="Subtitle 2"/>
          <p:cNvSpPr>
            <a:spLocks noGrp="1"/>
          </p:cNvSpPr>
          <p:nvPr>
            <p:ph type="subTitle" idx="1"/>
          </p:nvPr>
        </p:nvSpPr>
        <p:spPr>
          <a:xfrm>
            <a:off x="914400" y="1170432"/>
            <a:ext cx="10769600" cy="548640"/>
          </a:xfrm>
        </p:spPr>
        <p:txBody>
          <a:bodyPr>
            <a:normAutofit/>
          </a:bodyPr>
          <a:lstStyle/>
          <a:p>
            <a:r>
              <a:rPr lang="en-GB" dirty="0" smtClean="0">
                <a:latin typeface="Arial" panose="020B0604020202020204" pitchFamily="34" charset="0"/>
                <a:cs typeface="Arial" panose="020B0604020202020204" pitchFamily="34" charset="0"/>
              </a:rPr>
              <a:t>Ahmadiyya </a:t>
            </a:r>
            <a:r>
              <a:rPr lang="en-GB" dirty="0">
                <a:latin typeface="Arial" panose="020B0604020202020204" pitchFamily="34" charset="0"/>
                <a:cs typeface="Arial" panose="020B0604020202020204" pitchFamily="34" charset="0"/>
              </a:rPr>
              <a:t>Muslim Association, UK Branch</a:t>
            </a:r>
          </a:p>
        </p:txBody>
      </p:sp>
    </p:spTree>
    <p:extLst>
      <p:ext uri="{BB962C8B-B14F-4D97-AF65-F5344CB8AC3E}">
        <p14:creationId xmlns:p14="http://schemas.microsoft.com/office/powerpoint/2010/main" val="29614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This ‘dichotomy’ isn’t real</a:t>
            </a:r>
            <a:br>
              <a:rPr lang="en-GB" dirty="0" smtClean="0"/>
            </a:br>
            <a:r>
              <a:rPr lang="en-GB" dirty="0"/>
              <a:t>I</a:t>
            </a:r>
            <a:r>
              <a:rPr lang="en-GB" dirty="0" smtClean="0"/>
              <a:t>nsults do not resolve the issue</a:t>
            </a:r>
            <a:endParaRPr lang="en-GB"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132320" y="1770062"/>
            <a:ext cx="3723640" cy="2401094"/>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06723" y="2456656"/>
            <a:ext cx="4572000" cy="3429000"/>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3064" y="3901439"/>
            <a:ext cx="2438400" cy="2494121"/>
          </a:xfrm>
          <a:prstGeom prst="rect">
            <a:avLst/>
          </a:prstGeom>
        </p:spPr>
      </p:pic>
    </p:spTree>
    <p:extLst>
      <p:ext uri="{BB962C8B-B14F-4D97-AF65-F5344CB8AC3E}">
        <p14:creationId xmlns:p14="http://schemas.microsoft.com/office/powerpoint/2010/main" val="412894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Scientists that recognise their work as an attempt to understand God’s creation</a:t>
            </a:r>
            <a:endParaRPr lang="en-GB" dirty="0"/>
          </a:p>
        </p:txBody>
      </p:sp>
      <p:sp>
        <p:nvSpPr>
          <p:cNvPr id="3" name="Content Placeholder 2"/>
          <p:cNvSpPr>
            <a:spLocks noGrp="1"/>
          </p:cNvSpPr>
          <p:nvPr>
            <p:ph idx="1"/>
          </p:nvPr>
        </p:nvSpPr>
        <p:spPr/>
        <p:txBody>
          <a:bodyPr>
            <a:normAutofit fontScale="92500" lnSpcReduction="20000"/>
          </a:bodyPr>
          <a:lstStyle/>
          <a:p>
            <a:r>
              <a:rPr lang="en-GB" b="1" dirty="0" smtClean="0"/>
              <a:t>Isaac Newton [1642-1726] </a:t>
            </a:r>
            <a:r>
              <a:rPr lang="en-GB" sz="2400" dirty="0"/>
              <a:t>M</a:t>
            </a:r>
            <a:r>
              <a:rPr lang="en-GB" sz="2400" dirty="0" smtClean="0"/>
              <a:t>athematician/physicist</a:t>
            </a:r>
            <a:r>
              <a:rPr lang="en-GB" dirty="0" smtClean="0"/>
              <a:t> </a:t>
            </a:r>
          </a:p>
          <a:p>
            <a:endParaRPr lang="en-GB" dirty="0" smtClean="0"/>
          </a:p>
          <a:p>
            <a:r>
              <a:rPr lang="en-GB" b="1" dirty="0" smtClean="0"/>
              <a:t>Robert Boyle [1627-1691]</a:t>
            </a:r>
            <a:r>
              <a:rPr lang="en-GB" dirty="0" smtClean="0"/>
              <a:t> </a:t>
            </a:r>
            <a:r>
              <a:rPr lang="en-GB" sz="2400" dirty="0" smtClean="0"/>
              <a:t>Chemistry, Boyle’s Law</a:t>
            </a:r>
            <a:endParaRPr lang="en-GB" dirty="0" smtClean="0"/>
          </a:p>
          <a:p>
            <a:endParaRPr lang="en-GB" dirty="0" smtClean="0"/>
          </a:p>
          <a:p>
            <a:r>
              <a:rPr lang="en-GB" b="1" dirty="0" smtClean="0"/>
              <a:t>Abdul Salam [1926-1996]</a:t>
            </a:r>
            <a:r>
              <a:rPr lang="en-GB" dirty="0" smtClean="0"/>
              <a:t> </a:t>
            </a:r>
            <a:r>
              <a:rPr lang="en-GB" sz="2400" dirty="0" smtClean="0"/>
              <a:t>Nobel prize physics, Unification of electroweak force</a:t>
            </a:r>
            <a:endParaRPr lang="en-GB" dirty="0" smtClean="0"/>
          </a:p>
          <a:p>
            <a:endParaRPr lang="en-GB" dirty="0" smtClean="0"/>
          </a:p>
          <a:p>
            <a:r>
              <a:rPr lang="en-GB" b="1" dirty="0" smtClean="0"/>
              <a:t>John </a:t>
            </a:r>
            <a:r>
              <a:rPr lang="en-GB" b="1" dirty="0" err="1" smtClean="0"/>
              <a:t>Polkinghorne</a:t>
            </a:r>
            <a:r>
              <a:rPr lang="en-GB" b="1" dirty="0" smtClean="0"/>
              <a:t> [1930- ] </a:t>
            </a:r>
            <a:r>
              <a:rPr lang="en-GB" sz="2200" dirty="0" smtClean="0"/>
              <a:t>Prof of Mathematical Physics, Cambridge</a:t>
            </a:r>
            <a:r>
              <a:rPr lang="en-GB" dirty="0" smtClean="0"/>
              <a:t> </a:t>
            </a:r>
          </a:p>
          <a:p>
            <a:endParaRPr lang="en-GB" dirty="0" smtClean="0"/>
          </a:p>
          <a:p>
            <a:r>
              <a:rPr lang="en-GB" b="1" dirty="0" smtClean="0"/>
              <a:t>Francis Collins [1950- ] </a:t>
            </a:r>
            <a:r>
              <a:rPr lang="en-GB" sz="2200" dirty="0" smtClean="0"/>
              <a:t>Director National Institute of Health, USA, Director of Human Genome Project, </a:t>
            </a:r>
            <a:r>
              <a:rPr lang="en-GB" sz="2200" b="1" dirty="0" smtClean="0"/>
              <a:t>described ‘theistic evolution’</a:t>
            </a:r>
          </a:p>
          <a:p>
            <a:endParaRPr lang="en-GB" dirty="0" smtClean="0"/>
          </a:p>
          <a:p>
            <a:r>
              <a:rPr lang="en-GB" b="1" dirty="0" smtClean="0"/>
              <a:t>Owen </a:t>
            </a:r>
            <a:r>
              <a:rPr lang="en-GB" b="1" dirty="0" err="1" smtClean="0"/>
              <a:t>Gingerich</a:t>
            </a:r>
            <a:r>
              <a:rPr lang="en-GB" b="1" dirty="0" smtClean="0"/>
              <a:t> [1930- ] </a:t>
            </a:r>
            <a:r>
              <a:rPr lang="en-GB" sz="2200" dirty="0" smtClean="0"/>
              <a:t>Prof of Astronomy, Harvard</a:t>
            </a:r>
            <a:endParaRPr lang="en-GB" dirty="0" smtClean="0"/>
          </a:p>
          <a:p>
            <a:endParaRPr lang="en-GB" dirty="0" smtClean="0"/>
          </a:p>
        </p:txBody>
      </p:sp>
    </p:spTree>
    <p:extLst>
      <p:ext uri="{BB962C8B-B14F-4D97-AF65-F5344CB8AC3E}">
        <p14:creationId xmlns:p14="http://schemas.microsoft.com/office/powerpoint/2010/main" val="227478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Idea of evolution – pre-Darwin origins</a:t>
            </a:r>
            <a:endParaRPr lang="en-GB" dirty="0"/>
          </a:p>
        </p:txBody>
      </p:sp>
      <p:sp>
        <p:nvSpPr>
          <p:cNvPr id="3" name="Content Placeholder 2"/>
          <p:cNvSpPr>
            <a:spLocks noGrp="1"/>
          </p:cNvSpPr>
          <p:nvPr>
            <p:ph idx="1"/>
          </p:nvPr>
        </p:nvSpPr>
        <p:spPr/>
        <p:txBody>
          <a:bodyPr>
            <a:normAutofit fontScale="47500" lnSpcReduction="20000"/>
          </a:bodyPr>
          <a:lstStyle/>
          <a:p>
            <a:r>
              <a:rPr lang="en-GB" b="1" dirty="0" smtClean="0"/>
              <a:t>Greeks – Anaximander </a:t>
            </a:r>
            <a:r>
              <a:rPr lang="en-GB" dirty="0" smtClean="0"/>
              <a:t>(610 </a:t>
            </a:r>
            <a:r>
              <a:rPr lang="en-GB" dirty="0"/>
              <a:t>– 546 </a:t>
            </a:r>
            <a:r>
              <a:rPr lang="en-GB" dirty="0" smtClean="0"/>
              <a:t>BCE) – First animals lived in water, land animals </a:t>
            </a:r>
            <a:r>
              <a:rPr lang="en-GB" dirty="0" err="1" smtClean="0"/>
              <a:t>incl</a:t>
            </a:r>
            <a:r>
              <a:rPr lang="en-GB" dirty="0" smtClean="0"/>
              <a:t> humans originated from them</a:t>
            </a:r>
          </a:p>
          <a:p>
            <a:r>
              <a:rPr lang="en-GB" b="1" dirty="0" smtClean="0"/>
              <a:t>Socrates</a:t>
            </a:r>
            <a:r>
              <a:rPr lang="en-GB" dirty="0" smtClean="0"/>
              <a:t> [469-399 BCE] – God that masterminds the process of creation</a:t>
            </a:r>
          </a:p>
          <a:p>
            <a:r>
              <a:rPr lang="en-GB" b="1" dirty="0" smtClean="0"/>
              <a:t>Aristotle</a:t>
            </a:r>
            <a:r>
              <a:rPr lang="en-GB" dirty="0" smtClean="0"/>
              <a:t> [384-322 BCE] – </a:t>
            </a:r>
            <a:r>
              <a:rPr lang="en-GB" b="1" dirty="0" smtClean="0"/>
              <a:t>‘Ladder of life’</a:t>
            </a:r>
            <a:r>
              <a:rPr lang="en-GB" dirty="0" smtClean="0"/>
              <a:t>, </a:t>
            </a:r>
            <a:r>
              <a:rPr lang="en-GB" b="1" dirty="0" smtClean="0"/>
              <a:t>the Final Cause, </a:t>
            </a:r>
            <a:r>
              <a:rPr lang="en-GB" dirty="0" smtClean="0"/>
              <a:t>rejected chance happening of creation</a:t>
            </a:r>
          </a:p>
          <a:p>
            <a:endParaRPr lang="en-GB" dirty="0"/>
          </a:p>
          <a:p>
            <a:r>
              <a:rPr lang="en-GB" b="1" dirty="0" smtClean="0"/>
              <a:t>China – Zhuang Zhao</a:t>
            </a:r>
            <a:r>
              <a:rPr lang="en-GB" dirty="0" smtClean="0"/>
              <a:t> [369-286 BCE] – Changing biological species in response to natural environment</a:t>
            </a:r>
          </a:p>
          <a:p>
            <a:endParaRPr lang="en-GB" dirty="0"/>
          </a:p>
          <a:p>
            <a:r>
              <a:rPr lang="en-GB" b="1" dirty="0" smtClean="0"/>
              <a:t>St Augustine of Hippo</a:t>
            </a:r>
            <a:r>
              <a:rPr lang="en-GB" dirty="0" smtClean="0"/>
              <a:t> [354-430] - </a:t>
            </a:r>
            <a:r>
              <a:rPr lang="en-GB" i="1" dirty="0"/>
              <a:t>De </a:t>
            </a:r>
            <a:r>
              <a:rPr lang="en-GB" i="1" dirty="0" err="1"/>
              <a:t>Genesi</a:t>
            </a:r>
            <a:r>
              <a:rPr lang="en-GB" i="1" dirty="0"/>
              <a:t> ad </a:t>
            </a:r>
            <a:r>
              <a:rPr lang="en-GB" i="1" dirty="0" err="1"/>
              <a:t>litteram</a:t>
            </a:r>
            <a:r>
              <a:rPr lang="en-GB" dirty="0"/>
              <a:t> (</a:t>
            </a:r>
            <a:r>
              <a:rPr lang="en-GB" i="1" dirty="0"/>
              <a:t>On the Literal Meaning of Genesis</a:t>
            </a:r>
            <a:r>
              <a:rPr lang="en-GB" dirty="0"/>
              <a:t>), </a:t>
            </a:r>
            <a:r>
              <a:rPr lang="en-GB" b="1" dirty="0" smtClean="0"/>
              <a:t>refuted literal interpretation of the verses,</a:t>
            </a:r>
            <a:r>
              <a:rPr lang="en-GB" dirty="0" smtClean="0"/>
              <a:t> </a:t>
            </a:r>
            <a:r>
              <a:rPr lang="en-GB" i="1" dirty="0" smtClean="0"/>
              <a:t>‘… in </a:t>
            </a:r>
            <a:r>
              <a:rPr lang="en-GB" i="1" dirty="0"/>
              <a:t>some cases new creatures may have come about through the "decomposition" of earlier forms of life</a:t>
            </a:r>
            <a:r>
              <a:rPr lang="en-GB" i="1" dirty="0" smtClean="0"/>
              <a:t>.</a:t>
            </a:r>
          </a:p>
          <a:p>
            <a:endParaRPr lang="en-GB" i="1" dirty="0"/>
          </a:p>
          <a:p>
            <a:r>
              <a:rPr lang="en-GB" b="1" dirty="0" smtClean="0"/>
              <a:t>Muslims</a:t>
            </a:r>
            <a:r>
              <a:rPr lang="en-GB" dirty="0" smtClean="0"/>
              <a:t> [650-1350] – </a:t>
            </a:r>
            <a:r>
              <a:rPr lang="en-GB" b="1" dirty="0" smtClean="0"/>
              <a:t>‘Golden era of Islam’</a:t>
            </a:r>
            <a:endParaRPr lang="en-GB" dirty="0" smtClean="0"/>
          </a:p>
          <a:p>
            <a:endParaRPr lang="en-GB" i="1" dirty="0"/>
          </a:p>
          <a:p>
            <a:r>
              <a:rPr lang="en-GB" b="1" dirty="0" err="1" smtClean="0"/>
              <a:t>Tommaso</a:t>
            </a:r>
            <a:r>
              <a:rPr lang="en-GB" b="1" dirty="0" smtClean="0"/>
              <a:t> </a:t>
            </a:r>
            <a:r>
              <a:rPr lang="en-GB" b="1" dirty="0" err="1" smtClean="0"/>
              <a:t>d’Aquino</a:t>
            </a:r>
            <a:r>
              <a:rPr lang="en-GB" dirty="0" smtClean="0"/>
              <a:t> [1225-1274] – Natural sequences of evolution contributed to development of life, and this does not contradict that God is the ultimate creator of this process and all life</a:t>
            </a:r>
          </a:p>
          <a:p>
            <a:endParaRPr lang="en-GB" dirty="0"/>
          </a:p>
          <a:p>
            <a:r>
              <a:rPr lang="en-GB" b="1" dirty="0" smtClean="0"/>
              <a:t>Rene Descartes </a:t>
            </a:r>
            <a:r>
              <a:rPr lang="en-GB" dirty="0" smtClean="0"/>
              <a:t>[1596-1650] God created universe and the mechanics that then lead to development of life forms. However there is no role of God in this process any further. </a:t>
            </a:r>
          </a:p>
          <a:p>
            <a:endParaRPr lang="en-GB" dirty="0"/>
          </a:p>
          <a:p>
            <a:r>
              <a:rPr lang="en-GB" b="1" dirty="0"/>
              <a:t>Georges-Louis Leclerc, Comte de </a:t>
            </a:r>
            <a:r>
              <a:rPr lang="en-GB" b="1" dirty="0" smtClean="0"/>
              <a:t>Buffon </a:t>
            </a:r>
            <a:r>
              <a:rPr lang="en-GB" dirty="0" smtClean="0"/>
              <a:t>[1707-1788] Common ancestry of various life forms</a:t>
            </a:r>
          </a:p>
          <a:p>
            <a:endParaRPr lang="en-GB" dirty="0"/>
          </a:p>
          <a:p>
            <a:r>
              <a:rPr lang="en-GB" b="1" dirty="0"/>
              <a:t>Jean-Baptiste Lamarck </a:t>
            </a:r>
            <a:r>
              <a:rPr lang="en-GB" dirty="0" smtClean="0"/>
              <a:t>[1744-1829] Parallel lines of evolution of spontaneously generated simpler forms, Lamarckism – adaptation of new characters by life forms in response to environment</a:t>
            </a:r>
            <a:endParaRPr lang="en-GB" dirty="0"/>
          </a:p>
          <a:p>
            <a:endParaRPr lang="en-GB" dirty="0"/>
          </a:p>
        </p:txBody>
      </p:sp>
    </p:spTree>
    <p:extLst>
      <p:ext uri="{BB962C8B-B14F-4D97-AF65-F5344CB8AC3E}">
        <p14:creationId xmlns:p14="http://schemas.microsoft.com/office/powerpoint/2010/main" val="282892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Charles Darwin </a:t>
            </a:r>
            <a:r>
              <a:rPr lang="en-GB" dirty="0"/>
              <a:t>[1809-1882]</a:t>
            </a:r>
            <a:r>
              <a:rPr lang="en-GB" dirty="0" smtClean="0"/>
              <a:t>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4276" y="2276475"/>
            <a:ext cx="2836199" cy="3359583"/>
          </a:xfrm>
          <a:prstGeom prst="rect">
            <a:avLst/>
          </a:prstGeom>
        </p:spPr>
      </p:pic>
    </p:spTree>
    <p:extLst>
      <p:ext uri="{BB962C8B-B14F-4D97-AF65-F5344CB8AC3E}">
        <p14:creationId xmlns:p14="http://schemas.microsoft.com/office/powerpoint/2010/main" val="223765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Charles Darwin – </a:t>
            </a:r>
            <a:endParaRPr lang="en-GB" dirty="0"/>
          </a:p>
        </p:txBody>
      </p:sp>
      <p:sp>
        <p:nvSpPr>
          <p:cNvPr id="5" name="Content Placeholder 4"/>
          <p:cNvSpPr>
            <a:spLocks noGrp="1"/>
          </p:cNvSpPr>
          <p:nvPr>
            <p:ph sz="half" idx="1"/>
          </p:nvPr>
        </p:nvSpPr>
        <p:spPr>
          <a:xfrm>
            <a:off x="609600" y="1773936"/>
            <a:ext cx="5384800" cy="4800600"/>
          </a:xfrm>
        </p:spPr>
        <p:txBody>
          <a:bodyPr>
            <a:normAutofit fontScale="62500" lnSpcReduction="20000"/>
          </a:bodyPr>
          <a:lstStyle/>
          <a:p>
            <a:r>
              <a:rPr lang="en-GB" sz="2600" dirty="0" smtClean="0"/>
              <a:t>Raised as Christian, Unitarian family, some Anglicanism</a:t>
            </a:r>
          </a:p>
          <a:p>
            <a:r>
              <a:rPr lang="en-GB" sz="2600" strike="sngStrike" dirty="0"/>
              <a:t>M</a:t>
            </a:r>
            <a:r>
              <a:rPr lang="en-GB" sz="2600" strike="sngStrike" dirty="0" smtClean="0"/>
              <a:t>edicine, a priest</a:t>
            </a:r>
          </a:p>
          <a:p>
            <a:r>
              <a:rPr lang="en-GB" sz="2600" dirty="0"/>
              <a:t>N</a:t>
            </a:r>
            <a:r>
              <a:rPr lang="en-GB" sz="2600" dirty="0" smtClean="0"/>
              <a:t>atural sciences</a:t>
            </a:r>
          </a:p>
          <a:p>
            <a:r>
              <a:rPr lang="en-GB" sz="2600" dirty="0" smtClean="0"/>
              <a:t>5 </a:t>
            </a:r>
            <a:r>
              <a:rPr lang="en-GB" sz="2600" dirty="0" err="1" smtClean="0"/>
              <a:t>yr</a:t>
            </a:r>
            <a:r>
              <a:rPr lang="en-GB" sz="2600" dirty="0" smtClean="0"/>
              <a:t> voyage on the Beagle [1831-36]</a:t>
            </a:r>
          </a:p>
          <a:p>
            <a:r>
              <a:rPr lang="en-GB" sz="2600" dirty="0" smtClean="0"/>
              <a:t>Worked on theory of natural selection</a:t>
            </a:r>
          </a:p>
          <a:p>
            <a:endParaRPr lang="en-GB" dirty="0" smtClean="0"/>
          </a:p>
          <a:p>
            <a:r>
              <a:rPr lang="en-GB" b="1" dirty="0" smtClean="0"/>
              <a:t>Others with similar work Asa </a:t>
            </a:r>
            <a:r>
              <a:rPr lang="en-GB" b="1" dirty="0" err="1" smtClean="0"/>
              <a:t>Gray</a:t>
            </a:r>
            <a:r>
              <a:rPr lang="en-GB" b="1" dirty="0" smtClean="0"/>
              <a:t>, Alfred Wallace</a:t>
            </a:r>
          </a:p>
          <a:p>
            <a:endParaRPr lang="en-GB" dirty="0" smtClean="0"/>
          </a:p>
          <a:p>
            <a:r>
              <a:rPr lang="en-GB" sz="3800" b="1" i="1" dirty="0" smtClean="0"/>
              <a:t>On the Origin of Species [1859]</a:t>
            </a:r>
          </a:p>
          <a:p>
            <a:pPr marL="754380" lvl="1" indent="-342900"/>
            <a:r>
              <a:rPr lang="en-GB" sz="3200" b="1" dirty="0" smtClean="0"/>
              <a:t>Accepted as valid within 2 decades – Victorian period</a:t>
            </a:r>
          </a:p>
          <a:p>
            <a:pPr marL="754380" lvl="1" indent="-342900"/>
            <a:r>
              <a:rPr lang="en-GB" sz="3200" b="1" dirty="0" smtClean="0"/>
              <a:t>God, as creator, mentioned several times</a:t>
            </a:r>
          </a:p>
          <a:p>
            <a:pPr marL="754380" lvl="1" indent="-342900"/>
            <a:r>
              <a:rPr lang="en-GB" sz="3200" b="1" i="1" dirty="0" smtClean="0"/>
              <a:t>Discovery of a new law of nature as designed by God</a:t>
            </a:r>
          </a:p>
          <a:p>
            <a:pPr marL="411480" lvl="1" indent="0">
              <a:buNone/>
            </a:pPr>
            <a:endParaRPr lang="en-GB" dirty="0" smtClean="0"/>
          </a:p>
          <a:p>
            <a:r>
              <a:rPr lang="en-GB" dirty="0" smtClean="0"/>
              <a:t>Similar discoveries in astronomy, chemistry, physiology, geology</a:t>
            </a:r>
          </a:p>
          <a:p>
            <a:endParaRPr lang="en-GB" dirty="0" smtClean="0"/>
          </a:p>
          <a:p>
            <a:endParaRPr lang="en-GB" dirty="0" smtClean="0"/>
          </a:p>
          <a:p>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9131" y="1773936"/>
            <a:ext cx="3478483" cy="2350008"/>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5875" y="2314575"/>
            <a:ext cx="2023730" cy="33718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271" y="4174236"/>
            <a:ext cx="3623929" cy="2015373"/>
          </a:xfrm>
          <a:prstGeom prst="rect">
            <a:avLst/>
          </a:prstGeom>
        </p:spPr>
      </p:pic>
    </p:spTree>
    <p:extLst>
      <p:ext uri="{BB962C8B-B14F-4D97-AF65-F5344CB8AC3E}">
        <p14:creationId xmlns:p14="http://schemas.microsoft.com/office/powerpoint/2010/main" val="240536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6942"/>
            <a:ext cx="10972800" cy="826519"/>
          </a:xfrm>
        </p:spPr>
        <p:txBody>
          <a:bodyPr>
            <a:normAutofit fontScale="90000"/>
          </a:bodyPr>
          <a:lstStyle/>
          <a:p>
            <a:r>
              <a:rPr lang="en-GB" dirty="0"/>
              <a:t>Was Charles Darwin an atheist</a:t>
            </a:r>
            <a:r>
              <a:rPr lang="en-GB" dirty="0" smtClean="0"/>
              <a:t>?</a:t>
            </a:r>
            <a:br>
              <a:rPr lang="en-GB" dirty="0" smtClean="0"/>
            </a:br>
            <a:r>
              <a:rPr lang="en-GB" dirty="0" smtClean="0"/>
              <a:t>Darwin’s writings</a:t>
            </a:r>
            <a:r>
              <a:rPr lang="en-GB" dirty="0"/>
              <a:t/>
            </a:r>
            <a:br>
              <a:rPr lang="en-GB" dirty="0"/>
            </a:br>
            <a:endParaRPr lang="en-GB" dirty="0"/>
          </a:p>
        </p:txBody>
      </p:sp>
      <p:sp>
        <p:nvSpPr>
          <p:cNvPr id="3" name="Content Placeholder 2"/>
          <p:cNvSpPr>
            <a:spLocks noGrp="1"/>
          </p:cNvSpPr>
          <p:nvPr>
            <p:ph sz="half" idx="1"/>
          </p:nvPr>
        </p:nvSpPr>
        <p:spPr>
          <a:xfrm>
            <a:off x="609600" y="1548579"/>
            <a:ext cx="5384800" cy="5309421"/>
          </a:xfrm>
        </p:spPr>
        <p:txBody>
          <a:bodyPr>
            <a:normAutofit fontScale="55000" lnSpcReduction="20000"/>
          </a:bodyPr>
          <a:lstStyle/>
          <a:p>
            <a:r>
              <a:rPr lang="en-GB" sz="2900" b="1" dirty="0" smtClean="0"/>
              <a:t>Lot of speculations</a:t>
            </a:r>
          </a:p>
          <a:p>
            <a:endParaRPr lang="en-GB" sz="2900" dirty="0" smtClean="0"/>
          </a:p>
          <a:p>
            <a:r>
              <a:rPr lang="en-GB" sz="2900" b="1" dirty="0" smtClean="0"/>
              <a:t>‘</a:t>
            </a:r>
            <a:r>
              <a:rPr lang="en-GB" sz="2900" b="1" dirty="0"/>
              <a:t>Preliminary Notice’ by C Darwin in </a:t>
            </a:r>
            <a:r>
              <a:rPr lang="en-GB" sz="2900" b="1" dirty="0" smtClean="0"/>
              <a:t>the biography of </a:t>
            </a:r>
            <a:r>
              <a:rPr lang="en-GB" sz="2900" b="1" dirty="0"/>
              <a:t>his g</a:t>
            </a:r>
            <a:r>
              <a:rPr lang="en-GB" sz="2900" b="1" dirty="0" smtClean="0"/>
              <a:t>-father </a:t>
            </a:r>
            <a:r>
              <a:rPr lang="en-GB" sz="2900" b="1" dirty="0"/>
              <a:t>Erasmus Darwin, by </a:t>
            </a:r>
            <a:r>
              <a:rPr lang="en-GB" sz="2900" b="1" dirty="0" smtClean="0"/>
              <a:t>Ernst Krause</a:t>
            </a:r>
            <a:endParaRPr lang="en-GB" sz="2900" b="1" dirty="0"/>
          </a:p>
          <a:p>
            <a:pPr lvl="1">
              <a:buFont typeface="Arial" panose="020B0604020202020204" pitchFamily="34" charset="0"/>
              <a:buChar char="•"/>
            </a:pPr>
            <a:r>
              <a:rPr lang="en-GB" sz="2900" i="1" dirty="0" smtClean="0"/>
              <a:t>Dr</a:t>
            </a:r>
            <a:r>
              <a:rPr lang="en-GB" sz="2900" i="1" dirty="0"/>
              <a:t>. Darwin has been frequently called an atheist, whereas in every one of his works distinct expressions may be found showing that he fully believed in God as the Creator of the universe</a:t>
            </a:r>
            <a:r>
              <a:rPr lang="en-GB" sz="2900" i="1" dirty="0" smtClean="0"/>
              <a:t>.</a:t>
            </a:r>
          </a:p>
          <a:p>
            <a:pPr lvl="1">
              <a:buFont typeface="Arial" panose="020B0604020202020204" pitchFamily="34" charset="0"/>
              <a:buChar char="•"/>
            </a:pPr>
            <a:r>
              <a:rPr lang="en-GB" sz="2900" b="1" i="1" dirty="0"/>
              <a:t>Dull atheist, could a giddy dance</a:t>
            </a:r>
            <a:br>
              <a:rPr lang="en-GB" sz="2900" b="1" i="1" dirty="0"/>
            </a:br>
            <a:r>
              <a:rPr lang="en-GB" sz="2900" b="1" i="1" dirty="0"/>
              <a:t>Of atoms lawless </a:t>
            </a:r>
            <a:r>
              <a:rPr lang="en-GB" sz="2900" b="1" i="1" dirty="0" err="1"/>
              <a:t>hurl’d</a:t>
            </a:r>
            <a:r>
              <a:rPr lang="en-GB" sz="2900" b="1" i="1" dirty="0"/>
              <a:t/>
            </a:r>
            <a:br>
              <a:rPr lang="en-GB" sz="2900" b="1" i="1" dirty="0"/>
            </a:br>
            <a:r>
              <a:rPr lang="en-GB" sz="2900" b="1" i="1" dirty="0"/>
              <a:t>Construct so wonderful, so wise,</a:t>
            </a:r>
            <a:br>
              <a:rPr lang="en-GB" sz="2900" b="1" i="1" dirty="0"/>
            </a:br>
            <a:r>
              <a:rPr lang="en-GB" sz="2900" b="1" i="1" dirty="0"/>
              <a:t>So harmonised a world</a:t>
            </a:r>
            <a:r>
              <a:rPr lang="en-GB" sz="2900" b="1" i="1" dirty="0" smtClean="0"/>
              <a:t>? </a:t>
            </a:r>
          </a:p>
          <a:p>
            <a:endParaRPr lang="en-GB" sz="2900" i="1" dirty="0"/>
          </a:p>
          <a:p>
            <a:r>
              <a:rPr lang="en-GB" sz="2900" b="1" dirty="0" smtClean="0"/>
              <a:t>Journal </a:t>
            </a:r>
            <a:r>
              <a:rPr lang="en-GB" sz="2900" b="1" dirty="0"/>
              <a:t>of Researches, First Ed, </a:t>
            </a:r>
            <a:r>
              <a:rPr lang="en-GB" sz="2900" b="1" dirty="0" smtClean="0"/>
              <a:t>1838, The </a:t>
            </a:r>
            <a:r>
              <a:rPr lang="en-GB" sz="2900" b="1" dirty="0"/>
              <a:t>Voyage of The Beagle – </a:t>
            </a:r>
            <a:r>
              <a:rPr lang="en-GB" sz="2900" b="1" dirty="0" smtClean="0"/>
              <a:t>183 </a:t>
            </a:r>
            <a:r>
              <a:rPr lang="en-GB" sz="2900" b="1" dirty="0"/>
              <a:t>– visiting Australia</a:t>
            </a:r>
          </a:p>
          <a:p>
            <a:pPr lvl="1"/>
            <a:r>
              <a:rPr lang="en-GB" sz="2900" i="1" dirty="0"/>
              <a:t>A little time before this I had been lying on a sunny bank, and was reflecting on the strange character of the animals of this country as compared with the rest of the world. An unbeliever in every thing beyond his own reason might exclaim, “Two distinct Creators must have been at work; their object, however, has been the same, and certainly the end in each case is complete.”</a:t>
            </a:r>
          </a:p>
          <a:p>
            <a:endParaRPr lang="en-GB" dirty="0"/>
          </a:p>
        </p:txBody>
      </p:sp>
      <p:sp>
        <p:nvSpPr>
          <p:cNvPr id="4" name="Content Placeholder 3"/>
          <p:cNvSpPr>
            <a:spLocks noGrp="1"/>
          </p:cNvSpPr>
          <p:nvPr>
            <p:ph sz="half" idx="2"/>
          </p:nvPr>
        </p:nvSpPr>
        <p:spPr>
          <a:xfrm>
            <a:off x="6197600" y="1773935"/>
            <a:ext cx="5384800" cy="4656361"/>
          </a:xfrm>
        </p:spPr>
        <p:txBody>
          <a:bodyPr>
            <a:normAutofit fontScale="55000" lnSpcReduction="20000"/>
          </a:bodyPr>
          <a:lstStyle/>
          <a:p>
            <a:r>
              <a:rPr lang="en-GB" sz="2900" b="1" dirty="0" smtClean="0"/>
              <a:t>‘Descent of Man’ – 1871</a:t>
            </a:r>
          </a:p>
          <a:p>
            <a:pPr marL="411480" lvl="1" indent="0">
              <a:buNone/>
            </a:pPr>
            <a:r>
              <a:rPr lang="en-GB" sz="2900" b="1" i="1" dirty="0"/>
              <a:t>Belief in God—Religion</a:t>
            </a:r>
            <a:r>
              <a:rPr lang="en-GB" sz="2900" b="1" i="1" dirty="0" smtClean="0"/>
              <a:t>.— </a:t>
            </a:r>
            <a:r>
              <a:rPr lang="en-GB" sz="2900" b="1" i="1" dirty="0"/>
              <a:t>The question is of course wholly distinct from that higher one, whether there exists a Creator and Ruler of the universe; and this has been answered in the affirmative by the highest intellects that have ever lived</a:t>
            </a:r>
            <a:r>
              <a:rPr lang="en-GB" sz="2900" b="1" i="1" dirty="0" smtClean="0"/>
              <a:t>.</a:t>
            </a:r>
          </a:p>
          <a:p>
            <a:endParaRPr lang="en-GB" sz="2900" b="1" dirty="0"/>
          </a:p>
          <a:p>
            <a:r>
              <a:rPr lang="en-GB" sz="2900" b="1" dirty="0" smtClean="0"/>
              <a:t>Charles Darwin, autobiography, 1876+</a:t>
            </a:r>
          </a:p>
          <a:p>
            <a:pPr marL="1019556" lvl="2" indent="-342900"/>
            <a:r>
              <a:rPr lang="en-GB" sz="2900" b="1" dirty="0" smtClean="0"/>
              <a:t>Gradual change in his views</a:t>
            </a:r>
          </a:p>
          <a:p>
            <a:pPr marL="1019556" lvl="2" indent="-342900"/>
            <a:r>
              <a:rPr lang="en-GB" sz="2900" b="1" dirty="0" smtClean="0"/>
              <a:t>Increasing scepticism about the Church</a:t>
            </a:r>
          </a:p>
          <a:p>
            <a:pPr marL="1019556" lvl="2" indent="-342900"/>
            <a:r>
              <a:rPr lang="en-GB" sz="2900" b="1" dirty="0" smtClean="0"/>
              <a:t>Remained a theist</a:t>
            </a:r>
          </a:p>
          <a:p>
            <a:pPr marL="411480" lvl="1" indent="0">
              <a:buNone/>
            </a:pPr>
            <a:r>
              <a:rPr lang="en-GB" sz="2900" b="1" i="1" dirty="0" smtClean="0"/>
              <a:t>… When </a:t>
            </a:r>
            <a:r>
              <a:rPr lang="en-GB" sz="2900" b="1" i="1" dirty="0"/>
              <a:t>thus reflecting I feel compelled to look to a First Cause having an intelligent mind in some degree analogous to that of man; and I deserve to be called a Theist. This conclusion was strong in my mind </a:t>
            </a:r>
            <a:r>
              <a:rPr lang="en-GB" sz="2900" b="1" i="1" dirty="0" smtClean="0"/>
              <a:t>… and </a:t>
            </a:r>
            <a:r>
              <a:rPr lang="en-GB" sz="2900" b="1" i="1" dirty="0"/>
              <a:t>it </a:t>
            </a:r>
            <a:r>
              <a:rPr lang="en-GB" sz="2900" b="1" i="1" dirty="0" smtClean="0"/>
              <a:t>has </a:t>
            </a:r>
            <a:r>
              <a:rPr lang="en-GB" sz="2900" b="1" i="1" dirty="0"/>
              <a:t>very gradually with many fluctuations become </a:t>
            </a:r>
            <a:r>
              <a:rPr lang="en-GB" sz="2900" b="1" i="1" dirty="0" smtClean="0"/>
              <a:t>weaker…. </a:t>
            </a:r>
            <a:r>
              <a:rPr lang="en-GB" sz="2900" b="1" i="1" dirty="0"/>
              <a:t>In my most extreme fluctuations I have never been an Atheist in the sense of denying the existence of a God</a:t>
            </a:r>
            <a:r>
              <a:rPr lang="en-GB" sz="2900" b="1" dirty="0"/>
              <a:t>. </a:t>
            </a:r>
          </a:p>
          <a:p>
            <a:endParaRPr lang="en-GB" sz="2900" dirty="0" smtClean="0"/>
          </a:p>
          <a:p>
            <a:r>
              <a:rPr lang="en-GB" sz="2900" dirty="0" smtClean="0"/>
              <a:t>Buried </a:t>
            </a:r>
            <a:r>
              <a:rPr lang="en-GB" sz="2900" dirty="0"/>
              <a:t>in </a:t>
            </a:r>
            <a:r>
              <a:rPr lang="en-GB" sz="2900" b="1" dirty="0"/>
              <a:t>Westminster Abbey </a:t>
            </a:r>
          </a:p>
          <a:p>
            <a:endParaRPr lang="en-GB" dirty="0"/>
          </a:p>
        </p:txBody>
      </p:sp>
    </p:spTree>
    <p:extLst>
      <p:ext uri="{BB962C8B-B14F-4D97-AF65-F5344CB8AC3E}">
        <p14:creationId xmlns:p14="http://schemas.microsoft.com/office/powerpoint/2010/main" val="110485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1500 </a:t>
            </a:r>
            <a:r>
              <a:rPr lang="en-GB" dirty="0" err="1" smtClean="0"/>
              <a:t>yrs</a:t>
            </a:r>
            <a:r>
              <a:rPr lang="en-GB" dirty="0" smtClean="0"/>
              <a:t> ago – Quran </a:t>
            </a:r>
            <a:r>
              <a:rPr lang="en-GB" dirty="0" smtClean="0"/>
              <a:t>on Creation and Evolution</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5874" y="1774825"/>
            <a:ext cx="7400251" cy="4625975"/>
          </a:xfrm>
        </p:spPr>
      </p:pic>
    </p:spTree>
    <p:extLst>
      <p:ext uri="{BB962C8B-B14F-4D97-AF65-F5344CB8AC3E}">
        <p14:creationId xmlns:p14="http://schemas.microsoft.com/office/powerpoint/2010/main" val="11054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order of creation</a:t>
            </a:r>
            <a:endParaRPr lang="en-GB" dirty="0"/>
          </a:p>
        </p:txBody>
      </p:sp>
      <p:sp>
        <p:nvSpPr>
          <p:cNvPr id="3" name="Content Placeholder 2"/>
          <p:cNvSpPr>
            <a:spLocks noGrp="1"/>
          </p:cNvSpPr>
          <p:nvPr>
            <p:ph sz="half" idx="1"/>
          </p:nvPr>
        </p:nvSpPr>
        <p:spPr>
          <a:xfrm>
            <a:off x="429768" y="1773936"/>
            <a:ext cx="5361432" cy="4623816"/>
          </a:xfrm>
        </p:spPr>
        <p:txBody>
          <a:bodyPr>
            <a:normAutofit fontScale="77500" lnSpcReduction="20000"/>
          </a:bodyPr>
          <a:lstStyle/>
          <a:p>
            <a:r>
              <a:rPr lang="en-GB" dirty="0" smtClean="0"/>
              <a:t>6 stages of creation 10:4</a:t>
            </a:r>
          </a:p>
          <a:p>
            <a:endParaRPr lang="en-GB" dirty="0"/>
          </a:p>
          <a:p>
            <a:r>
              <a:rPr lang="en-GB" b="1" dirty="0"/>
              <a:t>O</a:t>
            </a:r>
            <a:r>
              <a:rPr lang="en-GB" b="1" dirty="0" smtClean="0"/>
              <a:t>rigin from singularity [Big bang] 21:31</a:t>
            </a:r>
          </a:p>
          <a:p>
            <a:r>
              <a:rPr lang="en-GB" dirty="0" smtClean="0"/>
              <a:t>Expansion of the universe 51:48</a:t>
            </a:r>
          </a:p>
          <a:p>
            <a:endParaRPr lang="en-GB" dirty="0"/>
          </a:p>
          <a:p>
            <a:r>
              <a:rPr lang="en-GB" dirty="0"/>
              <a:t>Orbital motion of celestial bodies, relation of the orbits to creation of night and day; 21:34, 36:39, 51:8</a:t>
            </a:r>
          </a:p>
          <a:p>
            <a:r>
              <a:rPr lang="en-GB" dirty="0"/>
              <a:t>Gravitational </a:t>
            </a:r>
            <a:r>
              <a:rPr lang="en-GB" dirty="0" smtClean="0"/>
              <a:t>force- </a:t>
            </a:r>
            <a:r>
              <a:rPr lang="en-GB" dirty="0"/>
              <a:t>is invisible 31:11, 13:3</a:t>
            </a:r>
          </a:p>
          <a:p>
            <a:endParaRPr lang="en-GB" dirty="0" smtClean="0"/>
          </a:p>
          <a:p>
            <a:r>
              <a:rPr lang="en-GB" dirty="0" smtClean="0"/>
              <a:t>Creation </a:t>
            </a:r>
            <a:r>
              <a:rPr lang="en-GB" dirty="0"/>
              <a:t>of universe, planets shaped into their orbits with day and night cycle, settling earth, water, plant life, animal life – in the order they have evolved 79:28-34, 71:14-18</a:t>
            </a:r>
          </a:p>
          <a:p>
            <a:endParaRPr lang="en-GB" dirty="0"/>
          </a:p>
        </p:txBody>
      </p:sp>
      <p:sp>
        <p:nvSpPr>
          <p:cNvPr id="4" name="Content Placeholder 3"/>
          <p:cNvSpPr>
            <a:spLocks noGrp="1"/>
          </p:cNvSpPr>
          <p:nvPr>
            <p:ph sz="half" idx="2"/>
          </p:nvPr>
        </p:nvSpPr>
        <p:spPr/>
        <p:txBody>
          <a:bodyPr>
            <a:normAutofit fontScale="77500" lnSpcReduction="20000"/>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sz="2300" i="1" dirty="0" smtClean="0"/>
          </a:p>
          <a:p>
            <a:r>
              <a:rPr lang="en-GB" sz="2100" i="1" dirty="0" smtClean="0"/>
              <a:t>[</a:t>
            </a:r>
            <a:r>
              <a:rPr lang="en-GB" sz="2100" i="1" dirty="0"/>
              <a:t>10:4] Verily, your Lord is Allah Who created the heavens and the earth in six periods, then He settled Himself on the Throne; He governs everything. There is no intercessor with Him save after His permission. That is Allah, your Lord, so worship Him. Will you not, then, be admonished? </a:t>
            </a:r>
            <a:endParaRPr lang="en-GB" sz="2100" i="1" dirty="0" smtClean="0"/>
          </a:p>
          <a:p>
            <a:endParaRPr lang="en-GB" sz="2100" i="1" dirty="0" smtClean="0"/>
          </a:p>
          <a:p>
            <a:r>
              <a:rPr lang="en-GB" sz="2000" b="1" i="1" dirty="0"/>
              <a:t>[21:31] Do not the disbelievers see that the heavens and the earth were a closed-up mass, then We opened them out? And We made from water every living thing. Will they not then believe? </a:t>
            </a:r>
            <a:endParaRPr lang="en-GB" sz="2300" b="1" i="1" dirty="0"/>
          </a:p>
        </p:txBody>
      </p:sp>
      <p:pic>
        <p:nvPicPr>
          <p:cNvPr id="5" name="Picture 2" descr="C:\Users\shakeel\Pictures\9mar13\big bang.bmp"/>
          <p:cNvPicPr>
            <a:picLocks noChangeAspect="1" noChangeArrowheads="1"/>
          </p:cNvPicPr>
          <p:nvPr/>
        </p:nvPicPr>
        <p:blipFill>
          <a:blip r:embed="rId2" cstate="print"/>
          <a:srcRect/>
          <a:stretch>
            <a:fillRect/>
          </a:stretch>
        </p:blipFill>
        <p:spPr bwMode="auto">
          <a:xfrm>
            <a:off x="5994400" y="1378174"/>
            <a:ext cx="3429000" cy="1905000"/>
          </a:xfrm>
          <a:prstGeom prst="rect">
            <a:avLst/>
          </a:prstGeom>
          <a:noFill/>
        </p:spPr>
      </p:pic>
      <p:pic>
        <p:nvPicPr>
          <p:cNvPr id="6" name="Picture 3" descr="C:\Users\shakeel\Pictures\9mar13\orbits.bmp"/>
          <p:cNvPicPr>
            <a:picLocks noChangeAspect="1" noChangeArrowheads="1"/>
          </p:cNvPicPr>
          <p:nvPr/>
        </p:nvPicPr>
        <p:blipFill>
          <a:blip r:embed="rId3" cstate="print"/>
          <a:srcRect/>
          <a:stretch>
            <a:fillRect/>
          </a:stretch>
        </p:blipFill>
        <p:spPr bwMode="auto">
          <a:xfrm>
            <a:off x="9423695" y="2330674"/>
            <a:ext cx="2361905" cy="1600200"/>
          </a:xfrm>
          <a:prstGeom prst="rect">
            <a:avLst/>
          </a:prstGeom>
          <a:noFill/>
        </p:spPr>
      </p:pic>
    </p:spTree>
    <p:extLst>
      <p:ext uri="{BB962C8B-B14F-4D97-AF65-F5344CB8AC3E}">
        <p14:creationId xmlns:p14="http://schemas.microsoft.com/office/powerpoint/2010/main" val="191782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Inorganic to organic transformation </a:t>
            </a:r>
            <a:endParaRPr lang="en-GB" dirty="0"/>
          </a:p>
        </p:txBody>
      </p:sp>
      <p:sp>
        <p:nvSpPr>
          <p:cNvPr id="3" name="Content Placeholder 2"/>
          <p:cNvSpPr>
            <a:spLocks noGrp="1"/>
          </p:cNvSpPr>
          <p:nvPr>
            <p:ph sz="half" idx="1"/>
          </p:nvPr>
        </p:nvSpPr>
        <p:spPr>
          <a:xfrm>
            <a:off x="609600" y="1600200"/>
            <a:ext cx="5384800" cy="4797552"/>
          </a:xfrm>
        </p:spPr>
        <p:txBody>
          <a:bodyPr>
            <a:normAutofit/>
          </a:bodyPr>
          <a:lstStyle/>
          <a:p>
            <a:r>
              <a:rPr lang="en-GB" sz="2000" dirty="0" smtClean="0"/>
              <a:t>Organic </a:t>
            </a:r>
            <a:r>
              <a:rPr lang="en-GB" sz="2000" dirty="0"/>
              <a:t>matter in a ‘primordial soup</a:t>
            </a:r>
            <a:r>
              <a:rPr lang="en-GB" sz="2000" dirty="0" smtClean="0"/>
              <a:t>’</a:t>
            </a:r>
          </a:p>
          <a:p>
            <a:r>
              <a:rPr lang="en-GB" sz="2000" dirty="0" smtClean="0"/>
              <a:t>Basis of development of complex proteins that could replicate</a:t>
            </a:r>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r>
              <a:rPr lang="en-GB" sz="2000" dirty="0"/>
              <a:t>Origin of life in clay based earth </a:t>
            </a:r>
          </a:p>
          <a:p>
            <a:pPr marL="118872" indent="0">
              <a:buNone/>
            </a:pPr>
            <a:r>
              <a:rPr lang="en-GB" sz="2000" dirty="0"/>
              <a:t>	6:3, 3:60, 55:15, 15:27</a:t>
            </a:r>
          </a:p>
        </p:txBody>
      </p:sp>
      <p:sp>
        <p:nvSpPr>
          <p:cNvPr id="4" name="Content Placeholder 3"/>
          <p:cNvSpPr>
            <a:spLocks noGrp="1"/>
          </p:cNvSpPr>
          <p:nvPr>
            <p:ph sz="half" idx="2"/>
          </p:nvPr>
        </p:nvSpPr>
        <p:spPr/>
        <p:txBody>
          <a:bodyPr/>
          <a:lstStyle/>
          <a:p>
            <a:endParaRPr lang="en-GB" sz="1800" i="1" dirty="0" smtClean="0"/>
          </a:p>
          <a:p>
            <a:endParaRPr lang="en-GB" sz="1800" i="1" dirty="0"/>
          </a:p>
          <a:p>
            <a:endParaRPr lang="en-GB" sz="1800" i="1" dirty="0" smtClean="0"/>
          </a:p>
          <a:p>
            <a:endParaRPr lang="en-GB" sz="1800" i="1" dirty="0" smtClean="0"/>
          </a:p>
          <a:p>
            <a:endParaRPr lang="en-GB" sz="1800" i="1" dirty="0"/>
          </a:p>
          <a:p>
            <a:endParaRPr lang="en-GB" sz="1800" i="1" dirty="0" smtClean="0"/>
          </a:p>
          <a:p>
            <a:endParaRPr lang="en-GB" sz="1800" i="1" dirty="0"/>
          </a:p>
          <a:p>
            <a:endParaRPr lang="en-GB" sz="1800" i="1" dirty="0" smtClean="0"/>
          </a:p>
          <a:p>
            <a:endParaRPr lang="en-GB" sz="1800" i="1" dirty="0"/>
          </a:p>
          <a:p>
            <a:endParaRPr lang="en-GB" sz="1800" i="1" dirty="0" smtClean="0"/>
          </a:p>
          <a:p>
            <a:endParaRPr lang="en-GB" sz="1800" i="1" dirty="0"/>
          </a:p>
          <a:p>
            <a:endParaRPr lang="en-GB" sz="1800" i="1" dirty="0" smtClean="0"/>
          </a:p>
          <a:p>
            <a:r>
              <a:rPr lang="en-GB" sz="1800" b="1" i="1" dirty="0" smtClean="0"/>
              <a:t>[</a:t>
            </a:r>
            <a:r>
              <a:rPr lang="en-GB" sz="1800" b="1" i="1" dirty="0"/>
              <a:t>15:27] And, surely, We created man from dry ringing clay, from black mud wrought into shape. </a:t>
            </a:r>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714" y="2473381"/>
            <a:ext cx="4038600" cy="24574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3744" y="2868168"/>
            <a:ext cx="2601686" cy="1834461"/>
          </a:xfrm>
          <a:prstGeom prst="rect">
            <a:avLst/>
          </a:prstGeom>
        </p:spPr>
      </p:pic>
    </p:spTree>
    <p:extLst>
      <p:ext uri="{BB962C8B-B14F-4D97-AF65-F5344CB8AC3E}">
        <p14:creationId xmlns:p14="http://schemas.microsoft.com/office/powerpoint/2010/main" val="2306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forms of life </a:t>
            </a:r>
            <a:endParaRPr lang="en-GB" dirty="0"/>
          </a:p>
        </p:txBody>
      </p:sp>
      <p:sp>
        <p:nvSpPr>
          <p:cNvPr id="3" name="Content Placeholder 2"/>
          <p:cNvSpPr>
            <a:spLocks noGrp="1"/>
          </p:cNvSpPr>
          <p:nvPr>
            <p:ph sz="half" idx="1"/>
          </p:nvPr>
        </p:nvSpPr>
        <p:spPr/>
        <p:txBody>
          <a:bodyPr>
            <a:normAutofit/>
          </a:bodyPr>
          <a:lstStyle/>
          <a:p>
            <a:r>
              <a:rPr lang="en-GB" sz="2000" dirty="0"/>
              <a:t>Organic molecules lead to formation of first known life forms with the help of heat</a:t>
            </a:r>
          </a:p>
          <a:p>
            <a:endParaRPr lang="en-GB" sz="2000" dirty="0" smtClean="0"/>
          </a:p>
          <a:p>
            <a:r>
              <a:rPr lang="en-GB" sz="2000" dirty="0" smtClean="0"/>
              <a:t>Earliest known life forms [</a:t>
            </a:r>
            <a:r>
              <a:rPr lang="en-GB" sz="2000" dirty="0" err="1" smtClean="0"/>
              <a:t>archae</a:t>
            </a:r>
            <a:r>
              <a:rPr lang="en-GB" sz="2000" dirty="0" smtClean="0"/>
              <a:t>] were invisible to the eye, originating with application of heat energy </a:t>
            </a:r>
          </a:p>
          <a:p>
            <a:pPr marL="118872" indent="0">
              <a:buNone/>
            </a:pPr>
            <a:r>
              <a:rPr lang="en-GB" sz="2000" dirty="0"/>
              <a:t>	</a:t>
            </a:r>
            <a:r>
              <a:rPr lang="en-GB" sz="2000" dirty="0" smtClean="0"/>
              <a:t>15:28, 55:16</a:t>
            </a:r>
          </a:p>
          <a:p>
            <a:pPr marL="118872" indent="0">
              <a:buNone/>
            </a:pPr>
            <a:endParaRPr lang="en-GB" sz="2000" dirty="0"/>
          </a:p>
          <a:p>
            <a:r>
              <a:rPr lang="en-GB" sz="2000" dirty="0"/>
              <a:t>Solar heat and radiation; marine volcanic thermal </a:t>
            </a:r>
            <a:r>
              <a:rPr lang="en-GB" sz="2000" dirty="0" smtClean="0"/>
              <a:t>vents</a:t>
            </a:r>
          </a:p>
          <a:p>
            <a:endParaRPr lang="en-GB" sz="2000" dirty="0" smtClean="0"/>
          </a:p>
          <a:p>
            <a:endParaRPr lang="en-GB" dirty="0"/>
          </a:p>
        </p:txBody>
      </p:sp>
      <p:sp>
        <p:nvSpPr>
          <p:cNvPr id="4" name="Content Placeholder 3"/>
          <p:cNvSpPr>
            <a:spLocks noGrp="1"/>
          </p:cNvSpPr>
          <p:nvPr>
            <p:ph sz="half" idx="2"/>
          </p:nvPr>
        </p:nvSpPr>
        <p:spPr/>
        <p:txBody>
          <a:bodyPr>
            <a:normAutofit/>
          </a:bodyPr>
          <a:lstStyle/>
          <a:p>
            <a:endParaRPr lang="en-GB" dirty="0" smtClean="0"/>
          </a:p>
          <a:p>
            <a:endParaRPr lang="en-GB" sz="1800" i="1" dirty="0" smtClean="0"/>
          </a:p>
          <a:p>
            <a:endParaRPr lang="en-GB" sz="1800" i="1" dirty="0"/>
          </a:p>
          <a:p>
            <a:endParaRPr lang="en-GB" sz="1800" i="1" dirty="0" smtClean="0"/>
          </a:p>
          <a:p>
            <a:endParaRPr lang="en-GB" sz="1800" i="1" dirty="0"/>
          </a:p>
          <a:p>
            <a:endParaRPr lang="en-GB" sz="1800" i="1" dirty="0" smtClean="0"/>
          </a:p>
          <a:p>
            <a:endParaRPr lang="en-GB" sz="1800" i="1" dirty="0"/>
          </a:p>
          <a:p>
            <a:endParaRPr lang="en-GB" sz="1800" i="1" dirty="0" smtClean="0"/>
          </a:p>
          <a:p>
            <a:endParaRPr lang="en-GB" sz="1800" i="1" dirty="0"/>
          </a:p>
          <a:p>
            <a:r>
              <a:rPr lang="en-GB" sz="1800" i="1" dirty="0" smtClean="0"/>
              <a:t>[15:28] </a:t>
            </a:r>
            <a:r>
              <a:rPr lang="en-GB" sz="1800" i="1" dirty="0"/>
              <a:t>And the </a:t>
            </a:r>
            <a:r>
              <a:rPr lang="en-GB" sz="1800" i="1" dirty="0" smtClean="0"/>
              <a:t>jinn </a:t>
            </a:r>
            <a:r>
              <a:rPr lang="en-GB" sz="1800" i="1" dirty="0"/>
              <a:t>We had created before from the fire of hot wind</a:t>
            </a:r>
            <a:r>
              <a:rPr lang="en-GB" sz="1800" i="1" dirty="0" smtClean="0"/>
              <a:t>. </a:t>
            </a:r>
          </a:p>
          <a:p>
            <a:r>
              <a:rPr lang="en-GB" sz="1800" i="1" dirty="0" smtClean="0"/>
              <a:t>[55:16] And the jinn He created from the flame of fire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0" y="1028319"/>
            <a:ext cx="5474969" cy="3057525"/>
          </a:xfrm>
          <a:prstGeom prst="rect">
            <a:avLst/>
          </a:prstGeom>
        </p:spPr>
      </p:pic>
    </p:spTree>
    <p:extLst>
      <p:ext uri="{BB962C8B-B14F-4D97-AF65-F5344CB8AC3E}">
        <p14:creationId xmlns:p14="http://schemas.microsoft.com/office/powerpoint/2010/main" val="17318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539240"/>
            <a:ext cx="9037320" cy="5166359"/>
          </a:xfrm>
          <a:prstGeom prst="rect">
            <a:avLst/>
          </a:prstGeom>
        </p:spPr>
      </p:pic>
      <p:sp>
        <p:nvSpPr>
          <p:cNvPr id="2" name="Text Placeholder 1"/>
          <p:cNvSpPr>
            <a:spLocks noGrp="1"/>
          </p:cNvSpPr>
          <p:nvPr>
            <p:ph type="body" idx="4294967295"/>
          </p:nvPr>
        </p:nvSpPr>
        <p:spPr>
          <a:xfrm>
            <a:off x="0" y="1698625"/>
            <a:ext cx="5386388" cy="715963"/>
          </a:xfrm>
        </p:spPr>
        <p:txBody>
          <a:bodyPr>
            <a:normAutofit/>
          </a:bodyPr>
          <a:lstStyle/>
          <a:p>
            <a:pPr algn="ctr"/>
            <a:endParaRPr lang="en-GB" sz="3200" b="0" cap="none" dirty="0"/>
          </a:p>
        </p:txBody>
      </p:sp>
    </p:spTree>
    <p:extLst>
      <p:ext uri="{BB962C8B-B14F-4D97-AF65-F5344CB8AC3E}">
        <p14:creationId xmlns:p14="http://schemas.microsoft.com/office/powerpoint/2010/main" val="342722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From unisex life forms to gender formation &amp; sexual reproduction </a:t>
            </a:r>
            <a:endParaRPr lang="en-GB" dirty="0"/>
          </a:p>
        </p:txBody>
      </p:sp>
      <p:sp>
        <p:nvSpPr>
          <p:cNvPr id="3" name="Content Placeholder 2"/>
          <p:cNvSpPr>
            <a:spLocks noGrp="1"/>
          </p:cNvSpPr>
          <p:nvPr>
            <p:ph sz="half" idx="1"/>
          </p:nvPr>
        </p:nvSpPr>
        <p:spPr/>
        <p:txBody>
          <a:bodyPr>
            <a:normAutofit/>
          </a:bodyPr>
          <a:lstStyle/>
          <a:p>
            <a:r>
              <a:rPr lang="en-GB" sz="2400" dirty="0"/>
              <a:t>Asexual reproduction to begin with, and then creating sexual reproduction </a:t>
            </a:r>
            <a:endParaRPr lang="en-GB" sz="2400" dirty="0" smtClean="0"/>
          </a:p>
          <a:p>
            <a:pPr marL="118872" indent="0">
              <a:buNone/>
            </a:pPr>
            <a:r>
              <a:rPr lang="en-GB" sz="2400" dirty="0"/>
              <a:t>	</a:t>
            </a:r>
            <a:r>
              <a:rPr lang="en-GB" sz="2400" dirty="0" smtClean="0"/>
              <a:t>7:190</a:t>
            </a:r>
            <a:r>
              <a:rPr lang="en-GB" sz="2400" dirty="0"/>
              <a:t>, 42:12, 39:7, </a:t>
            </a:r>
            <a:r>
              <a:rPr lang="en-GB" sz="2400" dirty="0" smtClean="0"/>
              <a:t>4:2</a:t>
            </a:r>
          </a:p>
          <a:p>
            <a:endParaRPr lang="en-GB" sz="2400" dirty="0"/>
          </a:p>
          <a:p>
            <a:r>
              <a:rPr lang="en-GB" sz="2400" dirty="0" smtClean="0"/>
              <a:t>Enabling genetic transformation and adaptation </a:t>
            </a:r>
            <a:endParaRPr lang="en-GB" sz="2400" dirty="0"/>
          </a:p>
          <a:p>
            <a:endParaRPr lang="en-GB" dirty="0"/>
          </a:p>
        </p:txBody>
      </p:sp>
      <p:sp>
        <p:nvSpPr>
          <p:cNvPr id="4" name="Content Placeholder 3"/>
          <p:cNvSpPr>
            <a:spLocks noGrp="1"/>
          </p:cNvSpPr>
          <p:nvPr>
            <p:ph sz="half" idx="2"/>
          </p:nvPr>
        </p:nvSpPr>
        <p:spPr>
          <a:xfrm>
            <a:off x="6197600" y="1773935"/>
            <a:ext cx="5384800" cy="4975207"/>
          </a:xfrm>
        </p:spPr>
        <p:txBody>
          <a:bodyPr>
            <a:normAutofit/>
          </a:bodyPr>
          <a:lstStyle/>
          <a:p>
            <a:endParaRPr lang="en-GB" dirty="0"/>
          </a:p>
          <a:p>
            <a:endParaRPr lang="en-GB" sz="1400" i="1" dirty="0" smtClean="0"/>
          </a:p>
          <a:p>
            <a:endParaRPr lang="en-GB" sz="1400" i="1" dirty="0"/>
          </a:p>
          <a:p>
            <a:endParaRPr lang="en-GB" sz="1400" i="1" dirty="0" smtClean="0"/>
          </a:p>
          <a:p>
            <a:endParaRPr lang="en-GB" sz="1400" i="1" dirty="0"/>
          </a:p>
          <a:p>
            <a:endParaRPr lang="en-GB" sz="1400" i="1" dirty="0" smtClean="0"/>
          </a:p>
          <a:p>
            <a:endParaRPr lang="en-GB" sz="1400" i="1" dirty="0"/>
          </a:p>
          <a:p>
            <a:endParaRPr lang="en-GB" sz="1400" i="1" dirty="0" smtClean="0"/>
          </a:p>
          <a:p>
            <a:endParaRPr lang="en-GB" sz="1400" i="1" dirty="0"/>
          </a:p>
          <a:p>
            <a:endParaRPr lang="en-GB" sz="1400" i="1" dirty="0" smtClean="0"/>
          </a:p>
          <a:p>
            <a:endParaRPr lang="en-GB" sz="1600" b="1" i="1" dirty="0" smtClean="0"/>
          </a:p>
          <a:p>
            <a:r>
              <a:rPr lang="en-GB" sz="1600" b="1" i="1" dirty="0" smtClean="0"/>
              <a:t>[</a:t>
            </a:r>
            <a:r>
              <a:rPr lang="en-GB" sz="1600" b="1" i="1" dirty="0"/>
              <a:t>4:2] O ye people! fear your Lord, Who created you from a single soul and created therefrom its mate, and from them twain spread many </a:t>
            </a:r>
            <a:endParaRPr lang="en-GB" sz="1600" b="1" i="1" dirty="0" smtClean="0"/>
          </a:p>
          <a:p>
            <a:endParaRPr lang="en-GB" sz="1600" b="1" i="1" dirty="0" smtClean="0"/>
          </a:p>
          <a:p>
            <a:r>
              <a:rPr lang="en-GB" sz="1600" i="1" dirty="0"/>
              <a:t>[39:7] He created you from a single being; then from that He made its mate; and He has sent down for you eight head of cattle in pairs. He creates you in the wombs of your mothers, creation after creation, in threefold darkness. This is Allah, your Lord.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0" y="2070212"/>
            <a:ext cx="4324349" cy="1949338"/>
          </a:xfrm>
          <a:prstGeom prst="rect">
            <a:avLst/>
          </a:prstGeom>
        </p:spPr>
      </p:pic>
    </p:spTree>
    <p:extLst>
      <p:ext uri="{BB962C8B-B14F-4D97-AF65-F5344CB8AC3E}">
        <p14:creationId xmlns:p14="http://schemas.microsoft.com/office/powerpoint/2010/main" val="397805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a:t>
            </a:r>
            <a:r>
              <a:rPr lang="en-GB" dirty="0" smtClean="0"/>
              <a:t>of homo </a:t>
            </a:r>
            <a:r>
              <a:rPr lang="en-GB" dirty="0" smtClean="0"/>
              <a:t>sapiens</a:t>
            </a:r>
            <a:r>
              <a:rPr lang="en-GB" sz="4800" dirty="0" smtClean="0"/>
              <a:t>]</a:t>
            </a:r>
            <a:r>
              <a:rPr lang="en-GB" dirty="0" smtClean="0"/>
              <a:t> </a:t>
            </a:r>
            <a:endParaRPr lang="en-GB" dirty="0"/>
          </a:p>
        </p:txBody>
      </p:sp>
      <p:sp>
        <p:nvSpPr>
          <p:cNvPr id="3" name="Content Placeholder 2"/>
          <p:cNvSpPr>
            <a:spLocks noGrp="1"/>
          </p:cNvSpPr>
          <p:nvPr>
            <p:ph idx="1"/>
          </p:nvPr>
        </p:nvSpPr>
        <p:spPr>
          <a:xfrm>
            <a:off x="609600" y="1775193"/>
            <a:ext cx="10972800" cy="3948952"/>
          </a:xfrm>
        </p:spPr>
        <p:txBody>
          <a:bodyPr>
            <a:normAutofit fontScale="70000" lnSpcReduction="20000"/>
          </a:bodyPr>
          <a:lstStyle/>
          <a:p>
            <a:r>
              <a:rPr lang="en-GB" b="1" i="1" dirty="0" smtClean="0"/>
              <a:t>Hominids  </a:t>
            </a:r>
          </a:p>
          <a:p>
            <a:pPr marL="411480" lvl="1" indent="0">
              <a:buNone/>
            </a:pPr>
            <a:r>
              <a:rPr lang="en-GB" dirty="0" smtClean="0"/>
              <a:t>Great apes – 30m </a:t>
            </a:r>
            <a:r>
              <a:rPr lang="en-GB" dirty="0" err="1" smtClean="0"/>
              <a:t>yrs</a:t>
            </a:r>
            <a:endParaRPr lang="en-GB" dirty="0" smtClean="0"/>
          </a:p>
          <a:p>
            <a:pPr marL="411480" lvl="1" indent="0">
              <a:buNone/>
            </a:pPr>
            <a:r>
              <a:rPr lang="en-GB" dirty="0" smtClean="0"/>
              <a:t>Common ancestors for modern apes and humans – 7m </a:t>
            </a:r>
            <a:r>
              <a:rPr lang="en-GB" dirty="0" err="1" smtClean="0"/>
              <a:t>yrs</a:t>
            </a:r>
            <a:r>
              <a:rPr lang="en-GB" dirty="0" smtClean="0"/>
              <a:t> </a:t>
            </a:r>
          </a:p>
          <a:p>
            <a:pPr marL="411480" lvl="1" indent="0">
              <a:buNone/>
            </a:pPr>
            <a:endParaRPr lang="en-GB" dirty="0" smtClean="0"/>
          </a:p>
          <a:p>
            <a:r>
              <a:rPr lang="en-GB" b="1" i="1" dirty="0" smtClean="0"/>
              <a:t>Hominins </a:t>
            </a:r>
          </a:p>
          <a:p>
            <a:pPr marL="411480" lvl="1" indent="0">
              <a:buNone/>
            </a:pPr>
            <a:r>
              <a:rPr lang="en-GB" i="1" dirty="0" err="1" smtClean="0"/>
              <a:t>Ardi</a:t>
            </a:r>
            <a:r>
              <a:rPr lang="en-GB" i="1" dirty="0" smtClean="0"/>
              <a:t> </a:t>
            </a:r>
            <a:r>
              <a:rPr lang="en-GB" i="1" dirty="0"/>
              <a:t>– </a:t>
            </a:r>
            <a:r>
              <a:rPr lang="en-GB" dirty="0" smtClean="0"/>
              <a:t>Oldest ancestor specie for homo sapiens –4.5m </a:t>
            </a:r>
            <a:r>
              <a:rPr lang="en-GB" dirty="0" err="1" smtClean="0"/>
              <a:t>yrs</a:t>
            </a:r>
            <a:endParaRPr lang="en-GB" dirty="0" smtClean="0"/>
          </a:p>
          <a:p>
            <a:pPr marL="896112" lvl="3" indent="0">
              <a:buNone/>
            </a:pPr>
            <a:r>
              <a:rPr lang="en-GB" dirty="0"/>
              <a:t>u</a:t>
            </a:r>
            <a:r>
              <a:rPr lang="en-GB" dirty="0" smtClean="0"/>
              <a:t>pright walk, 1.2m tall [4ft], female, Ethiopia</a:t>
            </a:r>
            <a:endParaRPr lang="en-GB" dirty="0"/>
          </a:p>
          <a:p>
            <a:pPr marL="411480" lvl="1" indent="0">
              <a:buNone/>
            </a:pPr>
            <a:r>
              <a:rPr lang="en-GB" i="1" dirty="0" smtClean="0"/>
              <a:t>Lucy – </a:t>
            </a:r>
            <a:r>
              <a:rPr lang="en-GB" dirty="0" smtClean="0"/>
              <a:t>3m </a:t>
            </a:r>
            <a:r>
              <a:rPr lang="en-GB" dirty="0" err="1" smtClean="0"/>
              <a:t>yrs</a:t>
            </a:r>
            <a:endParaRPr lang="en-GB" dirty="0" smtClean="0"/>
          </a:p>
          <a:p>
            <a:pPr marL="411480" lvl="1" indent="0">
              <a:buNone/>
            </a:pPr>
            <a:r>
              <a:rPr lang="en-GB" sz="2100" dirty="0"/>
              <a:t>	upright walk, </a:t>
            </a:r>
            <a:r>
              <a:rPr lang="en-GB" sz="2100" dirty="0" smtClean="0"/>
              <a:t>1.1m </a:t>
            </a:r>
            <a:r>
              <a:rPr lang="en-GB" sz="2100" dirty="0"/>
              <a:t>tall </a:t>
            </a:r>
            <a:r>
              <a:rPr lang="en-GB" sz="2100" dirty="0" smtClean="0"/>
              <a:t>[3.7ft</a:t>
            </a:r>
            <a:r>
              <a:rPr lang="en-GB" sz="2100" dirty="0"/>
              <a:t>], female, Ethiopia</a:t>
            </a:r>
          </a:p>
          <a:p>
            <a:pPr marL="411480" lvl="1" indent="0">
              <a:buNone/>
            </a:pPr>
            <a:r>
              <a:rPr lang="en-GB" dirty="0" smtClean="0"/>
              <a:t>Several other species discovered at same time as above two – </a:t>
            </a:r>
            <a:r>
              <a:rPr lang="en-GB" b="1" dirty="0" smtClean="0"/>
              <a:t>parallel and interactive evolution</a:t>
            </a:r>
          </a:p>
          <a:p>
            <a:pPr marL="411480" lvl="1" indent="0">
              <a:buNone/>
            </a:pPr>
            <a:r>
              <a:rPr lang="en-GB" i="1" dirty="0" smtClean="0"/>
              <a:t>Homo </a:t>
            </a:r>
            <a:r>
              <a:rPr lang="en-GB" i="1" dirty="0" err="1" smtClean="0"/>
              <a:t>habilis</a:t>
            </a:r>
            <a:r>
              <a:rPr lang="en-GB" i="1" dirty="0" smtClean="0"/>
              <a:t> </a:t>
            </a:r>
            <a:r>
              <a:rPr lang="en-GB" dirty="0" smtClean="0"/>
              <a:t>– 2.2m </a:t>
            </a:r>
            <a:r>
              <a:rPr lang="en-GB" dirty="0" err="1" smtClean="0"/>
              <a:t>yrs</a:t>
            </a:r>
            <a:endParaRPr lang="en-GB" dirty="0" smtClean="0"/>
          </a:p>
          <a:p>
            <a:pPr marL="411480" lvl="1" indent="0">
              <a:buNone/>
            </a:pPr>
            <a:r>
              <a:rPr lang="en-GB" i="1" dirty="0" smtClean="0"/>
              <a:t>Homo erectus</a:t>
            </a:r>
            <a:r>
              <a:rPr lang="en-GB" dirty="0" smtClean="0"/>
              <a:t> – 1.8m </a:t>
            </a:r>
            <a:r>
              <a:rPr lang="en-GB" dirty="0" err="1" smtClean="0"/>
              <a:t>yrs</a:t>
            </a:r>
            <a:endParaRPr lang="en-GB" dirty="0" smtClean="0"/>
          </a:p>
          <a:p>
            <a:endParaRPr lang="en-GB" i="1" dirty="0" smtClean="0"/>
          </a:p>
          <a:p>
            <a:endParaRPr lang="en-GB" i="1" dirty="0"/>
          </a:p>
        </p:txBody>
      </p:sp>
    </p:spTree>
    <p:extLst>
      <p:ext uri="{BB962C8B-B14F-4D97-AF65-F5344CB8AC3E}">
        <p14:creationId xmlns:p14="http://schemas.microsoft.com/office/powerpoint/2010/main" val="168822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Embryology </a:t>
            </a:r>
            <a:br>
              <a:rPr lang="en-GB" dirty="0" smtClean="0"/>
            </a:br>
            <a:r>
              <a:rPr lang="en-GB" sz="3100" dirty="0"/>
              <a:t>Stages of development of human foetus  </a:t>
            </a:r>
            <a:endParaRPr lang="en-GB" sz="4000" dirty="0"/>
          </a:p>
        </p:txBody>
      </p:sp>
      <p:sp>
        <p:nvSpPr>
          <p:cNvPr id="3" name="Content Placeholder 2"/>
          <p:cNvSpPr>
            <a:spLocks noGrp="1"/>
          </p:cNvSpPr>
          <p:nvPr>
            <p:ph sz="half" idx="1"/>
          </p:nvPr>
        </p:nvSpPr>
        <p:spPr/>
        <p:txBody>
          <a:bodyPr>
            <a:normAutofit/>
          </a:bodyPr>
          <a:lstStyle/>
          <a:p>
            <a:r>
              <a:rPr lang="en-GB" sz="2000" dirty="0"/>
              <a:t>Birth of human starts from a drop of sperm 16:5, 40:68</a:t>
            </a:r>
          </a:p>
          <a:p>
            <a:endParaRPr lang="en-GB" sz="2000" dirty="0"/>
          </a:p>
          <a:p>
            <a:r>
              <a:rPr lang="en-GB" sz="2000" dirty="0"/>
              <a:t>Sperm is placed in a depository for human creation 23:14</a:t>
            </a:r>
          </a:p>
          <a:p>
            <a:endParaRPr lang="en-GB" sz="2000" dirty="0"/>
          </a:p>
          <a:p>
            <a:r>
              <a:rPr lang="en-GB" sz="2000" b="1" dirty="0"/>
              <a:t>Stages of development of the human foetus ears, eyes, heart 23:15, 16:79, </a:t>
            </a:r>
          </a:p>
          <a:p>
            <a:endParaRPr lang="en-GB" sz="2000" dirty="0"/>
          </a:p>
          <a:p>
            <a:r>
              <a:rPr lang="en-GB" sz="2000" dirty="0"/>
              <a:t>Pregnancy lies inside three layers (abdominal, uterine and amniotic) 39:7</a:t>
            </a:r>
          </a:p>
          <a:p>
            <a:endParaRPr lang="en-GB" sz="2400" dirty="0"/>
          </a:p>
        </p:txBody>
      </p:sp>
      <p:pic>
        <p:nvPicPr>
          <p:cNvPr id="2050" name="Picture 2" descr="C:\Users\shakeel\Pictures\9mar13\preg.bmp"/>
          <p:cNvPicPr>
            <a:picLocks noGrp="1" noChangeAspect="1" noChangeArrowheads="1"/>
          </p:cNvPicPr>
          <p:nvPr>
            <p:ph sz="half" idx="2"/>
          </p:nvPr>
        </p:nvPicPr>
        <p:blipFill>
          <a:blip r:embed="rId2" cstate="print"/>
          <a:srcRect/>
          <a:stretch>
            <a:fillRect/>
          </a:stretch>
        </p:blipFill>
        <p:spPr bwMode="auto">
          <a:xfrm>
            <a:off x="7456714" y="3875316"/>
            <a:ext cx="2895600" cy="2133353"/>
          </a:xfrm>
          <a:prstGeom prst="rect">
            <a:avLst/>
          </a:prstGeom>
          <a:noFill/>
        </p:spPr>
      </p:pic>
      <p:pic>
        <p:nvPicPr>
          <p:cNvPr id="2051" name="Picture 3" descr="C:\Users\shakeel\Pictures\9mar13\imagesCAEUDKLX.jpg"/>
          <p:cNvPicPr>
            <a:picLocks noChangeAspect="1" noChangeArrowheads="1"/>
          </p:cNvPicPr>
          <p:nvPr/>
        </p:nvPicPr>
        <p:blipFill>
          <a:blip r:embed="rId3" cstate="print"/>
          <a:srcRect/>
          <a:stretch>
            <a:fillRect/>
          </a:stretch>
        </p:blipFill>
        <p:spPr bwMode="auto">
          <a:xfrm>
            <a:off x="7162800" y="1905000"/>
            <a:ext cx="1866900" cy="1752600"/>
          </a:xfrm>
          <a:prstGeom prst="rect">
            <a:avLst/>
          </a:prstGeom>
          <a:noFill/>
        </p:spPr>
      </p:pic>
    </p:spTree>
    <p:extLst>
      <p:ext uri="{BB962C8B-B14F-4D97-AF65-F5344CB8AC3E}">
        <p14:creationId xmlns:p14="http://schemas.microsoft.com/office/powerpoint/2010/main" val="230084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Evolution, yes; but with a plan, not random</a:t>
            </a:r>
            <a:endParaRPr lang="en-GB" dirty="0"/>
          </a:p>
        </p:txBody>
      </p:sp>
      <p:sp>
        <p:nvSpPr>
          <p:cNvPr id="3" name="Content Placeholder 2"/>
          <p:cNvSpPr>
            <a:spLocks noGrp="1"/>
          </p:cNvSpPr>
          <p:nvPr>
            <p:ph sz="half" idx="1"/>
          </p:nvPr>
        </p:nvSpPr>
        <p:spPr/>
        <p:txBody>
          <a:bodyPr>
            <a:normAutofit fontScale="62500" lnSpcReduction="20000"/>
          </a:bodyPr>
          <a:lstStyle/>
          <a:p>
            <a:r>
              <a:rPr lang="en-GB" sz="4400" b="1" dirty="0"/>
              <a:t>Wisdom rather than chance </a:t>
            </a:r>
            <a:r>
              <a:rPr lang="en-GB" sz="4400" b="1" dirty="0" smtClean="0"/>
              <a:t>determines </a:t>
            </a:r>
            <a:r>
              <a:rPr lang="en-GB" sz="4400" b="1" dirty="0"/>
              <a:t>what is created</a:t>
            </a:r>
            <a:r>
              <a:rPr lang="en-GB" sz="4400" dirty="0"/>
              <a:t> </a:t>
            </a:r>
            <a:r>
              <a:rPr lang="en-GB" sz="4400" dirty="0" smtClean="0"/>
              <a:t>28:69</a:t>
            </a:r>
            <a:endParaRPr lang="en-GB" sz="4400" dirty="0"/>
          </a:p>
          <a:p>
            <a:endParaRPr lang="en-GB" sz="4400" dirty="0" smtClean="0"/>
          </a:p>
          <a:p>
            <a:r>
              <a:rPr lang="en-GB" sz="4400" b="1" dirty="0" smtClean="0"/>
              <a:t>...</a:t>
            </a:r>
            <a:r>
              <a:rPr lang="en-GB" sz="4400" b="1" dirty="0"/>
              <a:t>and how the process is planned </a:t>
            </a:r>
            <a:endParaRPr lang="en-GB" sz="4400" b="1" dirty="0" smtClean="0"/>
          </a:p>
          <a:p>
            <a:pPr marL="411480" lvl="1" indent="0">
              <a:buNone/>
            </a:pPr>
            <a:r>
              <a:rPr lang="en-GB" sz="4000" dirty="0" smtClean="0"/>
              <a:t>56:58-74</a:t>
            </a:r>
            <a:r>
              <a:rPr lang="en-GB" sz="4000" dirty="0"/>
              <a:t>, 10:4, 13:3, 39:6</a:t>
            </a:r>
          </a:p>
          <a:p>
            <a:endParaRPr lang="en-GB" dirty="0"/>
          </a:p>
        </p:txBody>
      </p:sp>
      <p:sp>
        <p:nvSpPr>
          <p:cNvPr id="4" name="Content Placeholder 3"/>
          <p:cNvSpPr>
            <a:spLocks noGrp="1"/>
          </p:cNvSpPr>
          <p:nvPr>
            <p:ph sz="half" idx="2"/>
          </p:nvPr>
        </p:nvSpPr>
        <p:spPr>
          <a:xfrm>
            <a:off x="6197600" y="2895600"/>
            <a:ext cx="5384800" cy="2857499"/>
          </a:xfrm>
        </p:spPr>
        <p:txBody>
          <a:bodyPr>
            <a:normAutofit fontScale="62500" lnSpcReduction="20000"/>
          </a:bodyPr>
          <a:lstStyle/>
          <a:p>
            <a:r>
              <a:rPr lang="en-GB" i="1" dirty="0"/>
              <a:t>[28:69] And thy Lord creates whatever He pleases and chooses whomsoever He pleases. It is not for them to choose. Glorified be Allah, and far is He above all that they associate with Him. </a:t>
            </a:r>
            <a:endParaRPr lang="en-GB" i="1" dirty="0" smtClean="0"/>
          </a:p>
          <a:p>
            <a:endParaRPr lang="en-GB" i="1" dirty="0" smtClean="0"/>
          </a:p>
          <a:p>
            <a:r>
              <a:rPr lang="en-GB" b="1" i="1" dirty="0" smtClean="0"/>
              <a:t>[</a:t>
            </a:r>
            <a:r>
              <a:rPr lang="en-GB" b="1" i="1" dirty="0"/>
              <a:t>39:6] He created the heavens and the earth in accordance with the requirements of wisdom. </a:t>
            </a:r>
            <a:r>
              <a:rPr lang="en-GB" i="1" dirty="0"/>
              <a:t>He makes the night to cover the day, and He makes the day to cover the night; and He has pressed the sun and the moon into service; </a:t>
            </a:r>
            <a:r>
              <a:rPr lang="en-GB" b="1" i="1" dirty="0"/>
              <a:t>each pursues its course until an appointed time. </a:t>
            </a:r>
            <a:r>
              <a:rPr lang="en-GB" i="1" dirty="0"/>
              <a:t>Hearken, it is He alone Who is the Mighty, the Great Forgiver. </a:t>
            </a:r>
          </a:p>
          <a:p>
            <a:endParaRPr lang="en-GB" dirty="0"/>
          </a:p>
        </p:txBody>
      </p:sp>
    </p:spTree>
    <p:extLst>
      <p:ext uri="{BB962C8B-B14F-4D97-AF65-F5344CB8AC3E}">
        <p14:creationId xmlns:p14="http://schemas.microsoft.com/office/powerpoint/2010/main" val="231396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 example of planned evolution -</a:t>
            </a:r>
            <a:br>
              <a:rPr lang="en-GB" dirty="0" smtClean="0"/>
            </a:br>
            <a:r>
              <a:rPr lang="en-GB" dirty="0" smtClean="0"/>
              <a:t>Development of speech</a:t>
            </a:r>
            <a:endParaRPr lang="en-GB" dirty="0"/>
          </a:p>
        </p:txBody>
      </p:sp>
      <p:sp>
        <p:nvSpPr>
          <p:cNvPr id="3" name="Content Placeholder 2"/>
          <p:cNvSpPr>
            <a:spLocks noGrp="1"/>
          </p:cNvSpPr>
          <p:nvPr>
            <p:ph sz="half" idx="1"/>
          </p:nvPr>
        </p:nvSpPr>
        <p:spPr/>
        <p:txBody>
          <a:bodyPr>
            <a:normAutofit/>
          </a:bodyPr>
          <a:lstStyle/>
          <a:p>
            <a:r>
              <a:rPr lang="en-GB" b="1" dirty="0"/>
              <a:t>Development of speech 55:4-5 </a:t>
            </a:r>
          </a:p>
          <a:p>
            <a:endParaRPr lang="en-GB" dirty="0" smtClean="0"/>
          </a:p>
          <a:p>
            <a:pPr lvl="0"/>
            <a:r>
              <a:rPr lang="en-GB" sz="1800" dirty="0"/>
              <a:t>Out of several examples illustrating a </a:t>
            </a:r>
            <a:r>
              <a:rPr lang="en-GB" sz="1800" i="1" dirty="0"/>
              <a:t>planned</a:t>
            </a:r>
            <a:r>
              <a:rPr lang="en-GB" sz="1800" dirty="0"/>
              <a:t> process of evolution, one is that of development of speech. If mere chance was responsible for evolution, it would have taken millions of years through numerous species with gradually developing speech, before finally reaching complexity of human speech. However, speech appeared without these interim stages and exactly when life had become intelligent enough to contemplate and communicate complex ideas, including </a:t>
            </a:r>
            <a:r>
              <a:rPr lang="en-GB" sz="1800" dirty="0" smtClean="0"/>
              <a:t>about his own spiritual </a:t>
            </a:r>
            <a:r>
              <a:rPr lang="en-GB" sz="1800" dirty="0"/>
              <a:t>development.</a:t>
            </a:r>
          </a:p>
          <a:p>
            <a:endParaRPr lang="en-GB" dirty="0"/>
          </a:p>
        </p:txBody>
      </p:sp>
      <p:sp>
        <p:nvSpPr>
          <p:cNvPr id="4" name="Content Placeholder 3"/>
          <p:cNvSpPr>
            <a:spLocks noGrp="1"/>
          </p:cNvSpPr>
          <p:nvPr>
            <p:ph sz="half" idx="2"/>
          </p:nvPr>
        </p:nvSpPr>
        <p:spPr/>
        <p:txBody>
          <a:bodyPr>
            <a:normAutofit/>
          </a:bodyPr>
          <a:lstStyle/>
          <a:p>
            <a:r>
              <a:rPr lang="en-GB" sz="1800" i="1" dirty="0"/>
              <a:t>[</a:t>
            </a:r>
            <a:r>
              <a:rPr lang="en-GB" sz="1800" i="1" dirty="0" smtClean="0"/>
              <a:t>55:4-5] </a:t>
            </a:r>
            <a:r>
              <a:rPr lang="en-GB" sz="1800" i="1" dirty="0"/>
              <a:t>He has created </a:t>
            </a:r>
            <a:r>
              <a:rPr lang="en-GB" sz="1800" i="1" dirty="0" smtClean="0"/>
              <a:t>man. He has taught him plain speech. </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101" y="2857501"/>
            <a:ext cx="3486150" cy="2100262"/>
          </a:xfrm>
          <a:prstGeom prst="rect">
            <a:avLst/>
          </a:prstGeom>
        </p:spPr>
      </p:pic>
    </p:spTree>
    <p:extLst>
      <p:ext uri="{BB962C8B-B14F-4D97-AF65-F5344CB8AC3E}">
        <p14:creationId xmlns:p14="http://schemas.microsoft.com/office/powerpoint/2010/main" val="423406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Continuing evolution - </a:t>
            </a:r>
            <a:br>
              <a:rPr lang="en-GB" dirty="0" smtClean="0"/>
            </a:br>
            <a:r>
              <a:rPr lang="en-GB" dirty="0" smtClean="0"/>
              <a:t>future of life on earth </a:t>
            </a:r>
            <a:endParaRPr lang="en-GB" dirty="0"/>
          </a:p>
        </p:txBody>
      </p:sp>
      <p:sp>
        <p:nvSpPr>
          <p:cNvPr id="3" name="Content Placeholder 2"/>
          <p:cNvSpPr>
            <a:spLocks noGrp="1"/>
          </p:cNvSpPr>
          <p:nvPr>
            <p:ph idx="1"/>
          </p:nvPr>
        </p:nvSpPr>
        <p:spPr/>
        <p:txBody>
          <a:bodyPr>
            <a:normAutofit/>
          </a:bodyPr>
          <a:lstStyle/>
          <a:p>
            <a:r>
              <a:rPr lang="en-GB" sz="2400" dirty="0"/>
              <a:t>Possibility of other people better than our capacity to understand nature and follow the guiding principles </a:t>
            </a:r>
          </a:p>
          <a:p>
            <a:pPr>
              <a:buNone/>
            </a:pPr>
            <a:r>
              <a:rPr lang="en-GB" sz="2400" dirty="0"/>
              <a:t>	70:41-42, 76:29</a:t>
            </a:r>
          </a:p>
          <a:p>
            <a:endParaRPr lang="en-GB" sz="2400" dirty="0"/>
          </a:p>
          <a:p>
            <a:r>
              <a:rPr lang="en-GB" sz="2400" dirty="0"/>
              <a:t>Possibility of human evolving further into a different life form </a:t>
            </a:r>
          </a:p>
          <a:p>
            <a:pPr>
              <a:buNone/>
            </a:pPr>
            <a:r>
              <a:rPr lang="en-GB" sz="2400" dirty="0"/>
              <a:t>	56:61-62</a:t>
            </a:r>
          </a:p>
          <a:p>
            <a:endParaRPr lang="en-GB" sz="2400" dirty="0"/>
          </a:p>
          <a:p>
            <a:r>
              <a:rPr lang="en-GB" sz="2400" dirty="0"/>
              <a:t>Possibility of a new creation altogether </a:t>
            </a:r>
          </a:p>
          <a:p>
            <a:pPr>
              <a:buNone/>
            </a:pPr>
            <a:r>
              <a:rPr lang="en-GB" sz="2400" dirty="0"/>
              <a:t>	14:20-21, 35:17-18</a:t>
            </a:r>
            <a:endParaRPr lang="en-GB" sz="2000" dirty="0"/>
          </a:p>
          <a:p>
            <a:endParaRPr lang="en-GB" sz="2400" dirty="0"/>
          </a:p>
          <a:p>
            <a:pPr>
              <a:buNone/>
            </a:pPr>
            <a:r>
              <a:rPr lang="en-GB" sz="2400" b="1" dirty="0"/>
              <a:t>	Clear distinction of the Quran to mention future of life with this clarity</a:t>
            </a:r>
            <a:r>
              <a:rPr lang="en-GB" sz="2800" b="1" dirty="0"/>
              <a:t> </a:t>
            </a:r>
          </a:p>
          <a:p>
            <a:endParaRPr lang="en-GB" dirty="0"/>
          </a:p>
        </p:txBody>
      </p:sp>
    </p:spTree>
    <p:extLst>
      <p:ext uri="{BB962C8B-B14F-4D97-AF65-F5344CB8AC3E}">
        <p14:creationId xmlns:p14="http://schemas.microsoft.com/office/powerpoint/2010/main" val="249000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 of evolution of life?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49" y="2114550"/>
            <a:ext cx="6048375" cy="3428999"/>
          </a:xfrm>
        </p:spPr>
      </p:pic>
    </p:spTree>
    <p:extLst>
      <p:ext uri="{BB962C8B-B14F-4D97-AF65-F5344CB8AC3E}">
        <p14:creationId xmlns:p14="http://schemas.microsoft.com/office/powerpoint/2010/main" val="227221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Quran - development </a:t>
            </a:r>
            <a:r>
              <a:rPr lang="en-GB" sz="3600" dirty="0"/>
              <a:t>of </a:t>
            </a:r>
            <a:r>
              <a:rPr lang="en-GB" sz="3600" dirty="0" smtClean="0"/>
              <a:t>consciousness, and spiritual </a:t>
            </a:r>
            <a:r>
              <a:rPr lang="en-GB" sz="3600" dirty="0" smtClean="0"/>
              <a:t>evolution  </a:t>
            </a:r>
            <a:endParaRPr lang="en-GB" sz="3600" dirty="0"/>
          </a:p>
        </p:txBody>
      </p:sp>
      <p:sp>
        <p:nvSpPr>
          <p:cNvPr id="3" name="Content Placeholder 2"/>
          <p:cNvSpPr>
            <a:spLocks noGrp="1"/>
          </p:cNvSpPr>
          <p:nvPr>
            <p:ph idx="1"/>
          </p:nvPr>
        </p:nvSpPr>
        <p:spPr>
          <a:xfrm>
            <a:off x="1933574" y="1775192"/>
            <a:ext cx="9648825" cy="4625609"/>
          </a:xfrm>
        </p:spPr>
        <p:txBody>
          <a:bodyPr>
            <a:normAutofit/>
          </a:bodyPr>
          <a:lstStyle/>
          <a:p>
            <a:pPr>
              <a:buNone/>
            </a:pPr>
            <a:r>
              <a:rPr lang="en-GB" sz="2400" dirty="0"/>
              <a:t>Time line of development of life on earth</a:t>
            </a:r>
          </a:p>
          <a:p>
            <a:endParaRPr lang="en-GB" dirty="0" smtClean="0"/>
          </a:p>
          <a:p>
            <a:endParaRPr lang="en-GB" sz="1000" dirty="0"/>
          </a:p>
          <a:p>
            <a:pPr>
              <a:buNone/>
            </a:pPr>
            <a:r>
              <a:rPr lang="en-GB" sz="1000" dirty="0"/>
              <a:t>								 </a:t>
            </a:r>
            <a:r>
              <a:rPr lang="en-GB" sz="1000" dirty="0" smtClean="0"/>
              <a:t>Humans </a:t>
            </a:r>
            <a:r>
              <a:rPr lang="en-GB" sz="1000" dirty="0" smtClean="0"/>
              <a:t>begin to spread </a:t>
            </a:r>
            <a:r>
              <a:rPr lang="en-GB" sz="1000" dirty="0"/>
              <a:t>around earth</a:t>
            </a:r>
          </a:p>
          <a:p>
            <a:pPr>
              <a:buNone/>
            </a:pPr>
            <a:r>
              <a:rPr lang="en-GB" sz="1000" dirty="0"/>
              <a:t>								 </a:t>
            </a:r>
            <a:r>
              <a:rPr lang="en-GB" sz="1000" dirty="0" smtClean="0"/>
              <a:t>…..............</a:t>
            </a:r>
            <a:endParaRPr lang="en-GB" sz="1000" dirty="0"/>
          </a:p>
          <a:p>
            <a:pPr>
              <a:buNone/>
            </a:pPr>
            <a:r>
              <a:rPr lang="en-GB" sz="1000" dirty="0"/>
              <a:t>Life begins      Unicellular                                    Multicellular                     </a:t>
            </a:r>
            <a:r>
              <a:rPr lang="en-GB" sz="1000" dirty="0" smtClean="0"/>
              <a:t>	Plants        Marine </a:t>
            </a:r>
            <a:r>
              <a:rPr lang="en-GB" sz="1000" dirty="0"/>
              <a:t>animals      Reptiles 				                        </a:t>
            </a:r>
            <a:r>
              <a:rPr lang="en-GB" sz="1000" dirty="0" smtClean="0"/>
              <a:t>   					Land </a:t>
            </a:r>
            <a:r>
              <a:rPr lang="en-GB" sz="1000" dirty="0"/>
              <a:t>animals 	        Genus </a:t>
            </a:r>
            <a:r>
              <a:rPr lang="en-GB" sz="1000" i="1" dirty="0" smtClean="0"/>
              <a:t>Homo   Neanderthals </a:t>
            </a:r>
            <a:r>
              <a:rPr lang="en-GB" sz="1000" dirty="0"/>
              <a:t>die</a:t>
            </a:r>
          </a:p>
          <a:p>
            <a:pPr>
              <a:buNone/>
            </a:pPr>
            <a:r>
              <a:rPr lang="en-GB" sz="1000" dirty="0"/>
              <a:t>								                               </a:t>
            </a:r>
            <a:r>
              <a:rPr lang="en-GB" sz="1000" dirty="0" smtClean="0"/>
              <a:t>   A      </a:t>
            </a:r>
            <a:r>
              <a:rPr lang="en-GB" sz="1000" dirty="0"/>
              <a:t>J   M (pbut)</a:t>
            </a:r>
          </a:p>
          <a:p>
            <a:pPr>
              <a:buNone/>
            </a:pPr>
            <a:r>
              <a:rPr lang="en-GB" sz="1000" dirty="0"/>
              <a:t>						</a:t>
            </a:r>
            <a:r>
              <a:rPr lang="en-GB" sz="1000" dirty="0" smtClean="0"/>
              <a:t>                           Mammals </a:t>
            </a:r>
            <a:r>
              <a:rPr lang="en-GB" sz="1000" dirty="0"/>
              <a:t>		             </a:t>
            </a:r>
          </a:p>
          <a:p>
            <a:pPr>
              <a:buNone/>
            </a:pPr>
            <a:r>
              <a:rPr lang="en-GB" dirty="0" smtClean="0">
                <a:solidFill>
                  <a:srgbClr val="FF0000"/>
                </a:solidFill>
              </a:rPr>
              <a:t>______________________________________ </a:t>
            </a:r>
            <a:r>
              <a:rPr lang="en-GB" dirty="0" smtClean="0"/>
              <a:t> </a:t>
            </a:r>
          </a:p>
          <a:p>
            <a:pPr>
              <a:buNone/>
            </a:pPr>
            <a:r>
              <a:rPr lang="en-GB" sz="1000" dirty="0"/>
              <a:t>4b				2b	   1b	 500m     250m              </a:t>
            </a:r>
            <a:r>
              <a:rPr lang="en-GB" sz="1000" dirty="0" smtClean="0"/>
              <a:t>         2m                </a:t>
            </a:r>
            <a:r>
              <a:rPr lang="en-GB" sz="1000" dirty="0" smtClean="0"/>
              <a:t>70k       </a:t>
            </a:r>
            <a:r>
              <a:rPr lang="en-GB" sz="1000" dirty="0" smtClean="0"/>
              <a:t>35k         </a:t>
            </a:r>
            <a:r>
              <a:rPr lang="en-GB" sz="1000" dirty="0"/>
              <a:t>6k   2k  1.4k</a:t>
            </a:r>
          </a:p>
          <a:p>
            <a:pPr>
              <a:buNone/>
            </a:pPr>
            <a:endParaRPr lang="en-GB" sz="1000" dirty="0"/>
          </a:p>
          <a:p>
            <a:pPr>
              <a:buNone/>
            </a:pPr>
            <a:endParaRPr lang="en-GB" sz="1000" dirty="0"/>
          </a:p>
          <a:p>
            <a:pPr>
              <a:buNone/>
            </a:pPr>
            <a:endParaRPr lang="en-GB" sz="1000" dirty="0"/>
          </a:p>
          <a:p>
            <a:pPr>
              <a:buNone/>
            </a:pPr>
            <a:endParaRPr lang="en-GB" sz="1000" dirty="0"/>
          </a:p>
          <a:p>
            <a:pPr>
              <a:buNone/>
            </a:pPr>
            <a:endParaRPr lang="en-GB" sz="1000" dirty="0"/>
          </a:p>
          <a:p>
            <a:pPr>
              <a:buNone/>
            </a:pPr>
            <a:r>
              <a:rPr lang="en-GB" sz="1000" dirty="0"/>
              <a:t>A = Adam (pbuh)</a:t>
            </a:r>
          </a:p>
          <a:p>
            <a:pPr>
              <a:buNone/>
            </a:pPr>
            <a:r>
              <a:rPr lang="en-GB" sz="1000" dirty="0"/>
              <a:t>J = Jesus (pbuh)</a:t>
            </a:r>
          </a:p>
          <a:p>
            <a:pPr>
              <a:buNone/>
            </a:pPr>
            <a:r>
              <a:rPr lang="en-GB" sz="1000" dirty="0"/>
              <a:t>M = Mohammad (</a:t>
            </a:r>
            <a:r>
              <a:rPr lang="en-GB" sz="1000" dirty="0" err="1" smtClean="0"/>
              <a:t>pbuh</a:t>
            </a:r>
            <a:r>
              <a:rPr lang="en-GB" sz="1000" dirty="0" smtClean="0"/>
              <a:t>)</a:t>
            </a:r>
            <a:endParaRPr lang="en-GB" sz="1000" dirty="0"/>
          </a:p>
          <a:p>
            <a:pPr>
              <a:buNone/>
            </a:pPr>
            <a:endParaRPr lang="en-GB" sz="1000" dirty="0"/>
          </a:p>
        </p:txBody>
      </p:sp>
      <p:cxnSp>
        <p:nvCxnSpPr>
          <p:cNvPr id="6" name="Straight Arrow Connector 5"/>
          <p:cNvCxnSpPr/>
          <p:nvPr/>
        </p:nvCxnSpPr>
        <p:spPr>
          <a:xfrm rot="5400000" flipH="1" flipV="1">
            <a:off x="1867694" y="3924300"/>
            <a:ext cx="5326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533900" y="38481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5525294" y="3848100"/>
            <a:ext cx="685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6438106" y="3848100"/>
            <a:ext cx="6865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6704806" y="3733800"/>
            <a:ext cx="9151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2553494" y="3848100"/>
            <a:ext cx="685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5790406" y="3733800"/>
            <a:ext cx="9151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543006" y="3762375"/>
            <a:ext cx="10319" cy="4294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flipV="1">
            <a:off x="7658894" y="3924300"/>
            <a:ext cx="5326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8606235" y="3167743"/>
            <a:ext cx="3571" cy="1024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8972154" y="3581400"/>
            <a:ext cx="6350" cy="648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9144794" y="4038600"/>
            <a:ext cx="304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9372600" y="4038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5400000" flipH="1" flipV="1">
            <a:off x="9525794" y="4038600"/>
            <a:ext cx="304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86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744" y="118872"/>
            <a:ext cx="10684256" cy="822960"/>
          </a:xfrm>
        </p:spPr>
        <p:txBody>
          <a:bodyPr/>
          <a:lstStyle/>
          <a:p>
            <a:r>
              <a:rPr lang="en-GB" dirty="0" smtClean="0"/>
              <a:t>Spread of modern humans around earth</a:t>
            </a:r>
            <a:endParaRPr lang="en-GB" dirty="0"/>
          </a:p>
        </p:txBody>
      </p:sp>
      <p:sp>
        <p:nvSpPr>
          <p:cNvPr id="5" name="Text Placeholder 4"/>
          <p:cNvSpPr>
            <a:spLocks noGrp="1"/>
          </p:cNvSpPr>
          <p:nvPr>
            <p:ph type="body" idx="1"/>
          </p:nvPr>
        </p:nvSpPr>
        <p:spPr>
          <a:xfrm>
            <a:off x="987552" y="1234440"/>
            <a:ext cx="10696448" cy="896112"/>
          </a:xfrm>
        </p:spPr>
        <p:txBody>
          <a:bodyPr/>
          <a:lstStyle/>
          <a:p>
            <a:r>
              <a:rPr lang="en-GB" dirty="0" smtClean="0"/>
              <a:t>Period in </a:t>
            </a:r>
            <a:r>
              <a:rPr lang="en-GB" i="1" dirty="0" err="1" smtClean="0"/>
              <a:t>ka</a:t>
            </a:r>
            <a:r>
              <a:rPr lang="en-GB" dirty="0" smtClean="0"/>
              <a:t> [thousand years] shown by colour </a:t>
            </a:r>
            <a:endParaRPr lang="en-GB"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58568" y="1728217"/>
            <a:ext cx="7717536" cy="5129784"/>
          </a:xfrm>
        </p:spPr>
      </p:pic>
    </p:spTree>
    <p:extLst>
      <p:ext uri="{BB962C8B-B14F-4D97-AF65-F5344CB8AC3E}">
        <p14:creationId xmlns:p14="http://schemas.microsoft.com/office/powerpoint/2010/main" val="345206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t>Evidence for developed consciousness </a:t>
            </a:r>
            <a:r>
              <a:rPr lang="en-GB" sz="4000" dirty="0" smtClean="0"/>
              <a:t>and capability in the human specie</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4430362"/>
              </p:ext>
            </p:extLst>
          </p:nvPr>
        </p:nvGraphicFramePr>
        <p:xfrm>
          <a:off x="2331720" y="2487612"/>
          <a:ext cx="6958584" cy="3474720"/>
        </p:xfrm>
        <a:graphic>
          <a:graphicData uri="http://schemas.openxmlformats.org/drawingml/2006/table">
            <a:tbl>
              <a:tblPr/>
              <a:tblGrid>
                <a:gridCol w="3479292"/>
                <a:gridCol w="3479292"/>
              </a:tblGrid>
              <a:tr h="0">
                <a:tc>
                  <a:txBody>
                    <a:bodyPr/>
                    <a:lstStyle/>
                    <a:p>
                      <a:r>
                        <a:rPr lang="en-GB" dirty="0">
                          <a:effectLst/>
                        </a:rPr>
                        <a:t>Species</a:t>
                      </a:r>
                    </a:p>
                  </a:txBody>
                  <a:tcPr anchor="ctr">
                    <a:lnL>
                      <a:noFill/>
                    </a:lnL>
                    <a:lnR>
                      <a:noFill/>
                    </a:lnR>
                    <a:lnT>
                      <a:noFill/>
                    </a:lnT>
                    <a:lnB>
                      <a:noFill/>
                    </a:lnB>
                    <a:solidFill>
                      <a:srgbClr val="EFEFEF"/>
                    </a:solidFill>
                  </a:tcPr>
                </a:tc>
                <a:tc>
                  <a:txBody>
                    <a:bodyPr/>
                    <a:lstStyle/>
                    <a:p>
                      <a:r>
                        <a:rPr lang="en-GB" dirty="0" smtClean="0">
                          <a:effectLst/>
                        </a:rPr>
                        <a:t>                                                                                                 </a:t>
                      </a:r>
                      <a:r>
                        <a:rPr lang="en-GB" baseline="0" dirty="0" smtClean="0">
                          <a:effectLst/>
                        </a:rPr>
                        <a:t>                                                                                                                                         </a:t>
                      </a:r>
                      <a:r>
                        <a:rPr lang="en-GB" baseline="0" dirty="0" smtClean="0">
                          <a:effectLst/>
                        </a:rPr>
                        <a:t>                             </a:t>
                      </a:r>
                      <a:r>
                        <a:rPr lang="en-GB" dirty="0" smtClean="0">
                          <a:effectLst/>
                        </a:rPr>
                        <a:t>Estimated current world population</a:t>
                      </a:r>
                      <a:endParaRPr lang="en-GB" dirty="0">
                        <a:effectLst/>
                      </a:endParaRPr>
                    </a:p>
                  </a:txBody>
                  <a:tcPr anchor="ctr">
                    <a:lnL>
                      <a:noFill/>
                    </a:lnL>
                    <a:lnR>
                      <a:noFill/>
                    </a:lnR>
                    <a:lnT>
                      <a:noFill/>
                    </a:lnT>
                    <a:lnB>
                      <a:noFill/>
                    </a:lnB>
                    <a:solidFill>
                      <a:srgbClr val="EFEFEF"/>
                    </a:solidFill>
                  </a:tcPr>
                </a:tc>
              </a:tr>
              <a:tr h="0">
                <a:tc>
                  <a:txBody>
                    <a:bodyPr/>
                    <a:lstStyle/>
                    <a:p>
                      <a:r>
                        <a:rPr lang="en-GB" dirty="0" smtClean="0">
                          <a:effectLst/>
                        </a:rPr>
                        <a:t>Sumatran Orangutan</a:t>
                      </a:r>
                      <a:endParaRPr lang="en-GB" dirty="0">
                        <a:effectLst/>
                      </a:endParaRPr>
                    </a:p>
                  </a:txBody>
                  <a:tcPr anchor="ctr">
                    <a:lnL>
                      <a:noFill/>
                    </a:lnL>
                    <a:lnR>
                      <a:noFill/>
                    </a:lnR>
                    <a:lnT>
                      <a:noFill/>
                    </a:lnT>
                    <a:lnB>
                      <a:noFill/>
                    </a:lnB>
                    <a:solidFill>
                      <a:srgbClr val="EEDDBB"/>
                    </a:solidFill>
                  </a:tcPr>
                </a:tc>
                <a:tc>
                  <a:txBody>
                    <a:bodyPr/>
                    <a:lstStyle/>
                    <a:p>
                      <a:pPr algn="r"/>
                      <a:r>
                        <a:rPr lang="en-GB" dirty="0">
                          <a:effectLst/>
                        </a:rPr>
                        <a:t>6,667</a:t>
                      </a:r>
                    </a:p>
                  </a:txBody>
                  <a:tcPr anchor="ctr">
                    <a:lnL>
                      <a:noFill/>
                    </a:lnL>
                    <a:lnR>
                      <a:noFill/>
                    </a:lnR>
                    <a:lnT>
                      <a:noFill/>
                    </a:lnT>
                    <a:lnB>
                      <a:noFill/>
                    </a:lnB>
                    <a:solidFill>
                      <a:srgbClr val="EEDDBB"/>
                    </a:solidFill>
                  </a:tcPr>
                </a:tc>
              </a:tr>
              <a:tr h="0">
                <a:tc>
                  <a:txBody>
                    <a:bodyPr/>
                    <a:lstStyle/>
                    <a:p>
                      <a:r>
                        <a:rPr lang="en-GB" dirty="0">
                          <a:effectLst/>
                        </a:rPr>
                        <a:t>Bornean orangutan</a:t>
                      </a:r>
                    </a:p>
                  </a:txBody>
                  <a:tcPr anchor="ctr">
                    <a:lnL>
                      <a:noFill/>
                    </a:lnL>
                    <a:lnR>
                      <a:noFill/>
                    </a:lnR>
                    <a:lnT>
                      <a:noFill/>
                    </a:lnT>
                    <a:lnB>
                      <a:noFill/>
                    </a:lnB>
                    <a:solidFill>
                      <a:srgbClr val="EEDDBB"/>
                    </a:solidFill>
                  </a:tcPr>
                </a:tc>
                <a:tc>
                  <a:txBody>
                    <a:bodyPr/>
                    <a:lstStyle/>
                    <a:p>
                      <a:pPr algn="r"/>
                      <a:r>
                        <a:rPr lang="en-GB" dirty="0">
                          <a:effectLst/>
                        </a:rPr>
                        <a:t>61,234</a:t>
                      </a:r>
                    </a:p>
                  </a:txBody>
                  <a:tcPr anchor="ctr">
                    <a:lnL>
                      <a:noFill/>
                    </a:lnL>
                    <a:lnR>
                      <a:noFill/>
                    </a:lnR>
                    <a:lnT>
                      <a:noFill/>
                    </a:lnT>
                    <a:lnB>
                      <a:noFill/>
                    </a:lnB>
                    <a:solidFill>
                      <a:srgbClr val="EEDDBB"/>
                    </a:solidFill>
                  </a:tcPr>
                </a:tc>
              </a:tr>
              <a:tr h="0">
                <a:tc>
                  <a:txBody>
                    <a:bodyPr/>
                    <a:lstStyle/>
                    <a:p>
                      <a:r>
                        <a:rPr lang="en-GB" dirty="0">
                          <a:effectLst/>
                        </a:rPr>
                        <a:t>Western gorilla</a:t>
                      </a:r>
                    </a:p>
                  </a:txBody>
                  <a:tcPr anchor="ctr">
                    <a:lnL>
                      <a:noFill/>
                    </a:lnL>
                    <a:lnR>
                      <a:noFill/>
                    </a:lnR>
                    <a:lnT>
                      <a:noFill/>
                    </a:lnT>
                    <a:lnB>
                      <a:noFill/>
                    </a:lnB>
                    <a:solidFill>
                      <a:srgbClr val="CEF2E0"/>
                    </a:solidFill>
                  </a:tcPr>
                </a:tc>
                <a:tc>
                  <a:txBody>
                    <a:bodyPr/>
                    <a:lstStyle/>
                    <a:p>
                      <a:pPr algn="r"/>
                      <a:r>
                        <a:rPr lang="en-GB">
                          <a:effectLst/>
                        </a:rPr>
                        <a:t>200,000</a:t>
                      </a:r>
                    </a:p>
                  </a:txBody>
                  <a:tcPr anchor="ctr">
                    <a:lnL>
                      <a:noFill/>
                    </a:lnL>
                    <a:lnR>
                      <a:noFill/>
                    </a:lnR>
                    <a:lnT>
                      <a:noFill/>
                    </a:lnT>
                    <a:lnB>
                      <a:noFill/>
                    </a:lnB>
                    <a:solidFill>
                      <a:srgbClr val="CEF2E0"/>
                    </a:solidFill>
                  </a:tcPr>
                </a:tc>
              </a:tr>
              <a:tr h="0">
                <a:tc>
                  <a:txBody>
                    <a:bodyPr/>
                    <a:lstStyle/>
                    <a:p>
                      <a:r>
                        <a:rPr lang="en-GB" dirty="0">
                          <a:effectLst/>
                        </a:rPr>
                        <a:t>Eastern gorilla</a:t>
                      </a:r>
                    </a:p>
                  </a:txBody>
                  <a:tcPr anchor="ctr">
                    <a:lnL>
                      <a:noFill/>
                    </a:lnL>
                    <a:lnR>
                      <a:noFill/>
                    </a:lnR>
                    <a:lnT>
                      <a:noFill/>
                    </a:lnT>
                    <a:lnB>
                      <a:noFill/>
                    </a:lnB>
                    <a:solidFill>
                      <a:srgbClr val="CEF2E0"/>
                    </a:solidFill>
                  </a:tcPr>
                </a:tc>
                <a:tc>
                  <a:txBody>
                    <a:bodyPr/>
                    <a:lstStyle/>
                    <a:p>
                      <a:pPr algn="r"/>
                      <a:r>
                        <a:rPr lang="en-GB">
                          <a:effectLst/>
                        </a:rPr>
                        <a:t>6,000</a:t>
                      </a:r>
                    </a:p>
                  </a:txBody>
                  <a:tcPr anchor="ctr">
                    <a:lnL>
                      <a:noFill/>
                    </a:lnL>
                    <a:lnR>
                      <a:noFill/>
                    </a:lnR>
                    <a:lnT>
                      <a:noFill/>
                    </a:lnT>
                    <a:lnB>
                      <a:noFill/>
                    </a:lnB>
                    <a:solidFill>
                      <a:srgbClr val="CEF2E0"/>
                    </a:solidFill>
                  </a:tcPr>
                </a:tc>
              </a:tr>
              <a:tr h="0">
                <a:tc>
                  <a:txBody>
                    <a:bodyPr/>
                    <a:lstStyle/>
                    <a:p>
                      <a:r>
                        <a:rPr lang="en-GB" dirty="0">
                          <a:effectLst/>
                        </a:rPr>
                        <a:t>Common chimpanzee</a:t>
                      </a:r>
                    </a:p>
                  </a:txBody>
                  <a:tcPr anchor="ctr">
                    <a:lnL>
                      <a:noFill/>
                    </a:lnL>
                    <a:lnR>
                      <a:noFill/>
                    </a:lnR>
                    <a:lnT>
                      <a:noFill/>
                    </a:lnT>
                    <a:lnB>
                      <a:noFill/>
                    </a:lnB>
                    <a:solidFill>
                      <a:srgbClr val="DDCEF2"/>
                    </a:solidFill>
                  </a:tcPr>
                </a:tc>
                <a:tc>
                  <a:txBody>
                    <a:bodyPr/>
                    <a:lstStyle/>
                    <a:p>
                      <a:pPr algn="r"/>
                      <a:r>
                        <a:rPr lang="en-GB">
                          <a:effectLst/>
                        </a:rPr>
                        <a:t>100,000</a:t>
                      </a:r>
                    </a:p>
                  </a:txBody>
                  <a:tcPr anchor="ctr">
                    <a:lnL>
                      <a:noFill/>
                    </a:lnL>
                    <a:lnR>
                      <a:noFill/>
                    </a:lnR>
                    <a:lnT>
                      <a:noFill/>
                    </a:lnT>
                    <a:lnB>
                      <a:noFill/>
                    </a:lnB>
                    <a:solidFill>
                      <a:srgbClr val="DDCEF2"/>
                    </a:solidFill>
                  </a:tcPr>
                </a:tc>
              </a:tr>
              <a:tr h="0">
                <a:tc>
                  <a:txBody>
                    <a:bodyPr/>
                    <a:lstStyle/>
                    <a:p>
                      <a:r>
                        <a:rPr lang="en-GB" dirty="0">
                          <a:effectLst/>
                        </a:rPr>
                        <a:t>Bonobo</a:t>
                      </a:r>
                    </a:p>
                  </a:txBody>
                  <a:tcPr anchor="ctr">
                    <a:lnL>
                      <a:noFill/>
                    </a:lnL>
                    <a:lnR>
                      <a:noFill/>
                    </a:lnR>
                    <a:lnT>
                      <a:noFill/>
                    </a:lnT>
                    <a:lnB>
                      <a:noFill/>
                    </a:lnB>
                    <a:solidFill>
                      <a:srgbClr val="DDCEF2"/>
                    </a:solidFill>
                  </a:tcPr>
                </a:tc>
                <a:tc>
                  <a:txBody>
                    <a:bodyPr/>
                    <a:lstStyle/>
                    <a:p>
                      <a:pPr algn="r"/>
                      <a:r>
                        <a:rPr lang="en-GB">
                          <a:effectLst/>
                        </a:rPr>
                        <a:t>10,000</a:t>
                      </a:r>
                    </a:p>
                  </a:txBody>
                  <a:tcPr anchor="ctr">
                    <a:lnL>
                      <a:noFill/>
                    </a:lnL>
                    <a:lnR>
                      <a:noFill/>
                    </a:lnR>
                    <a:lnT>
                      <a:noFill/>
                    </a:lnT>
                    <a:lnB>
                      <a:noFill/>
                    </a:lnB>
                    <a:solidFill>
                      <a:srgbClr val="DDCEF2"/>
                    </a:solidFill>
                  </a:tcPr>
                </a:tc>
              </a:tr>
              <a:tr h="0">
                <a:tc>
                  <a:txBody>
                    <a:bodyPr/>
                    <a:lstStyle/>
                    <a:p>
                      <a:r>
                        <a:rPr lang="en-GB" dirty="0">
                          <a:effectLst/>
                        </a:rPr>
                        <a:t>Human</a:t>
                      </a:r>
                    </a:p>
                  </a:txBody>
                  <a:tcPr anchor="ctr">
                    <a:lnL>
                      <a:noFill/>
                    </a:lnL>
                    <a:lnR>
                      <a:noFill/>
                    </a:lnR>
                    <a:lnT>
                      <a:noFill/>
                    </a:lnT>
                    <a:lnB>
                      <a:noFill/>
                    </a:lnB>
                    <a:solidFill>
                      <a:srgbClr val="C3D52F"/>
                    </a:solidFill>
                  </a:tcPr>
                </a:tc>
                <a:tc>
                  <a:txBody>
                    <a:bodyPr/>
                    <a:lstStyle/>
                    <a:p>
                      <a:pPr algn="r"/>
                      <a:r>
                        <a:rPr lang="en-GB" dirty="0" smtClean="0">
                          <a:effectLst/>
                        </a:rPr>
                        <a:t>7,500,000,000</a:t>
                      </a:r>
                      <a:endParaRPr lang="en-GB" dirty="0">
                        <a:effectLst/>
                      </a:endParaRPr>
                    </a:p>
                  </a:txBody>
                  <a:tcPr anchor="ctr">
                    <a:lnL>
                      <a:noFill/>
                    </a:lnL>
                    <a:lnR>
                      <a:noFill/>
                    </a:lnR>
                    <a:lnT>
                      <a:noFill/>
                    </a:lnT>
                    <a:lnB>
                      <a:noFill/>
                    </a:lnB>
                    <a:solidFill>
                      <a:srgbClr val="C3D52F"/>
                    </a:solidFill>
                  </a:tcPr>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Arial" panose="020B0604020202020204" pitchFamily="34" charset="0"/>
              </a:rPr>
              <a:t>The following table lists the estimated number of great ape individuals living outside zoos.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790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Putting the debate into context</a:t>
            </a:r>
            <a:endParaRPr lang="en-GB" dirty="0"/>
          </a:p>
        </p:txBody>
      </p:sp>
      <p:sp>
        <p:nvSpPr>
          <p:cNvPr id="2" name="Text Placeholder 1"/>
          <p:cNvSpPr>
            <a:spLocks noGrp="1"/>
          </p:cNvSpPr>
          <p:nvPr>
            <p:ph type="body" idx="1"/>
          </p:nvPr>
        </p:nvSpPr>
        <p:spPr/>
        <p:txBody>
          <a:bodyPr>
            <a:normAutofit/>
          </a:bodyPr>
          <a:lstStyle/>
          <a:p>
            <a:pPr algn="ctr"/>
            <a:r>
              <a:rPr lang="en-GB" sz="3200" b="0" cap="none" dirty="0" smtClean="0"/>
              <a:t>Creationism vs Evolution</a:t>
            </a:r>
            <a:endParaRPr lang="en-GB" sz="3200" b="0" cap="none"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 y="2709869"/>
            <a:ext cx="5282153" cy="3573591"/>
          </a:xfrm>
          <a:prstGeom prst="rect">
            <a:avLst/>
          </a:prstGeom>
        </p:spPr>
      </p:pic>
      <p:sp>
        <p:nvSpPr>
          <p:cNvPr id="3" name="Text Placeholder 2"/>
          <p:cNvSpPr>
            <a:spLocks noGrp="1"/>
          </p:cNvSpPr>
          <p:nvPr>
            <p:ph type="body" sz="quarter" idx="3"/>
          </p:nvPr>
        </p:nvSpPr>
        <p:spPr/>
        <p:txBody>
          <a:bodyPr>
            <a:normAutofit/>
          </a:bodyPr>
          <a:lstStyle/>
          <a:p>
            <a:endParaRPr lang="en-GB" sz="3200" b="0" cap="none" dirty="0"/>
          </a:p>
        </p:txBody>
      </p:sp>
      <p:sp>
        <p:nvSpPr>
          <p:cNvPr id="5" name="Content Placeholder 4"/>
          <p:cNvSpPr>
            <a:spLocks noGrp="1"/>
          </p:cNvSpPr>
          <p:nvPr>
            <p:ph sz="quarter" idx="4"/>
          </p:nvPr>
        </p:nvSpPr>
        <p:spPr/>
        <p:txBody>
          <a:bodyPr/>
          <a:lstStyle/>
          <a:p>
            <a:endParaRPr lang="en-GB"/>
          </a:p>
        </p:txBody>
      </p:sp>
    </p:spTree>
    <p:extLst>
      <p:ext uri="{BB962C8B-B14F-4D97-AF65-F5344CB8AC3E}">
        <p14:creationId xmlns:p14="http://schemas.microsoft.com/office/powerpoint/2010/main" val="397603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‘Golden Age’ of Islam [650-1350 CE]</a:t>
            </a:r>
            <a:br>
              <a:rPr lang="en-GB" sz="2800" dirty="0" smtClean="0"/>
            </a:br>
            <a:r>
              <a:rPr lang="en-GB" sz="2800" b="0" dirty="0" smtClean="0"/>
              <a:t>RELIGION &amp; SCIENCE WORKED IN HARMONY</a:t>
            </a:r>
            <a:endParaRPr lang="en-GB" sz="2800" b="0" dirty="0"/>
          </a:p>
        </p:txBody>
      </p:sp>
      <p:sp>
        <p:nvSpPr>
          <p:cNvPr id="3" name="Content Placeholder 2"/>
          <p:cNvSpPr>
            <a:spLocks noGrp="1"/>
          </p:cNvSpPr>
          <p:nvPr>
            <p:ph idx="1"/>
          </p:nvPr>
        </p:nvSpPr>
        <p:spPr/>
        <p:txBody>
          <a:bodyPr>
            <a:normAutofit fontScale="47500" lnSpcReduction="20000"/>
          </a:bodyPr>
          <a:lstStyle/>
          <a:p>
            <a:r>
              <a:rPr lang="en-GB" dirty="0" smtClean="0"/>
              <a:t>Greek scholars like Aristotle were translated </a:t>
            </a:r>
            <a:r>
              <a:rPr lang="en-GB" dirty="0" smtClean="0"/>
              <a:t>by several Muslim </a:t>
            </a:r>
            <a:r>
              <a:rPr lang="en-GB" dirty="0" smtClean="0"/>
              <a:t>scholars into Arabic</a:t>
            </a:r>
            <a:endParaRPr lang="en-GB" dirty="0" smtClean="0"/>
          </a:p>
          <a:p>
            <a:r>
              <a:rPr lang="en-GB" dirty="0" smtClean="0"/>
              <a:t>Ideas form India and China </a:t>
            </a:r>
            <a:r>
              <a:rPr lang="en-GB" dirty="0" smtClean="0"/>
              <a:t>absorbed into Muslim science</a:t>
            </a:r>
            <a:endParaRPr lang="en-GB" dirty="0" smtClean="0"/>
          </a:p>
          <a:p>
            <a:r>
              <a:rPr lang="en-GB" dirty="0" smtClean="0"/>
              <a:t>Philosophy - Al </a:t>
            </a:r>
            <a:r>
              <a:rPr lang="en-GB" dirty="0" err="1" smtClean="0"/>
              <a:t>Kindi</a:t>
            </a:r>
            <a:r>
              <a:rPr lang="en-GB" dirty="0" smtClean="0"/>
              <a:t> </a:t>
            </a:r>
            <a:r>
              <a:rPr lang="en-GB" dirty="0" smtClean="0"/>
              <a:t>(Alkindus) – philosophy, sciences</a:t>
            </a:r>
          </a:p>
          <a:p>
            <a:r>
              <a:rPr lang="en-GB" dirty="0" smtClean="0"/>
              <a:t>Chemistry  - Jabir ibne hayyan (Geber)</a:t>
            </a:r>
          </a:p>
          <a:p>
            <a:r>
              <a:rPr lang="en-GB" dirty="0" smtClean="0"/>
              <a:t>Zoology - </a:t>
            </a:r>
            <a:r>
              <a:rPr lang="en-GB" dirty="0" smtClean="0"/>
              <a:t>Al </a:t>
            </a:r>
            <a:r>
              <a:rPr lang="en-GB" dirty="0" err="1"/>
              <a:t>J</a:t>
            </a:r>
            <a:r>
              <a:rPr lang="en-GB" dirty="0" err="1" smtClean="0"/>
              <a:t>ahiz</a:t>
            </a:r>
            <a:endParaRPr lang="en-GB" dirty="0" smtClean="0"/>
          </a:p>
          <a:p>
            <a:r>
              <a:rPr lang="en-GB" dirty="0" smtClean="0"/>
              <a:t>Evolution of life – Al-</a:t>
            </a:r>
            <a:r>
              <a:rPr lang="en-GB" dirty="0" err="1" smtClean="0"/>
              <a:t>Tusi</a:t>
            </a:r>
            <a:r>
              <a:rPr lang="en-GB" dirty="0" smtClean="0"/>
              <a:t>, Ibn-e </a:t>
            </a:r>
            <a:r>
              <a:rPr lang="en-GB" dirty="0" err="1" smtClean="0"/>
              <a:t>Khaldun</a:t>
            </a:r>
            <a:endParaRPr lang="en-GB" dirty="0" smtClean="0"/>
          </a:p>
          <a:p>
            <a:r>
              <a:rPr lang="en-GB" dirty="0" smtClean="0"/>
              <a:t>Mathematics algebra  - </a:t>
            </a:r>
            <a:r>
              <a:rPr lang="en-GB" dirty="0" smtClean="0"/>
              <a:t>Al-Khwarizmi </a:t>
            </a:r>
            <a:r>
              <a:rPr lang="en-GB" dirty="0" smtClean="0"/>
              <a:t>(algorithm), concept of </a:t>
            </a:r>
            <a:r>
              <a:rPr lang="en-GB" dirty="0" smtClean="0"/>
              <a:t>‘</a:t>
            </a:r>
            <a:r>
              <a:rPr lang="en-GB" dirty="0" smtClean="0"/>
              <a:t>zero’, trigonometry </a:t>
            </a:r>
            <a:endParaRPr lang="en-GB" dirty="0" smtClean="0"/>
          </a:p>
          <a:p>
            <a:r>
              <a:rPr lang="en-GB" dirty="0" smtClean="0"/>
              <a:t>Optics – light ?</a:t>
            </a:r>
            <a:r>
              <a:rPr lang="en-GB" dirty="0" smtClean="0"/>
              <a:t>split, ophthalmology </a:t>
            </a:r>
            <a:endParaRPr lang="en-GB" dirty="0" smtClean="0"/>
          </a:p>
          <a:p>
            <a:r>
              <a:rPr lang="en-GB" dirty="0" smtClean="0"/>
              <a:t>Astronomy – navigation – </a:t>
            </a:r>
            <a:r>
              <a:rPr lang="en-GB" dirty="0" smtClean="0"/>
              <a:t>Al </a:t>
            </a:r>
            <a:r>
              <a:rPr lang="en-GB" dirty="0" err="1" smtClean="0"/>
              <a:t>Idrisi</a:t>
            </a:r>
            <a:r>
              <a:rPr lang="en-GB" dirty="0" smtClean="0"/>
              <a:t> </a:t>
            </a:r>
          </a:p>
          <a:p>
            <a:r>
              <a:rPr lang="en-GB" dirty="0" smtClean="0"/>
              <a:t>Experimentation - Ibne al </a:t>
            </a:r>
            <a:r>
              <a:rPr lang="en-GB" dirty="0" err="1"/>
              <a:t>H</a:t>
            </a:r>
            <a:r>
              <a:rPr lang="en-GB" dirty="0" err="1" smtClean="0"/>
              <a:t>atham</a:t>
            </a:r>
            <a:r>
              <a:rPr lang="en-GB" dirty="0" smtClean="0"/>
              <a:t> </a:t>
            </a:r>
            <a:r>
              <a:rPr lang="en-GB" dirty="0" smtClean="0"/>
              <a:t>(Alhazen</a:t>
            </a:r>
            <a:r>
              <a:rPr lang="en-GB" dirty="0" smtClean="0"/>
              <a:t>) the first true scientist</a:t>
            </a:r>
          </a:p>
          <a:p>
            <a:r>
              <a:rPr lang="en-GB" dirty="0" smtClean="0"/>
              <a:t>Medicine - Ibne sina (Avicenna) </a:t>
            </a:r>
            <a:r>
              <a:rPr lang="en-GB" dirty="0" smtClean="0"/>
              <a:t>Canon </a:t>
            </a:r>
            <a:r>
              <a:rPr lang="en-GB" dirty="0" smtClean="0"/>
              <a:t>of </a:t>
            </a:r>
            <a:r>
              <a:rPr lang="en-GB" dirty="0" smtClean="0"/>
              <a:t>Medicine </a:t>
            </a:r>
            <a:r>
              <a:rPr lang="en-GB" dirty="0" smtClean="0"/>
              <a:t>translated from Arabic to Latin and other </a:t>
            </a:r>
            <a:r>
              <a:rPr lang="en-GB" dirty="0" smtClean="0"/>
              <a:t>EU languages until 1700CE</a:t>
            </a:r>
            <a:endParaRPr lang="en-GB" dirty="0" smtClean="0"/>
          </a:p>
          <a:p>
            <a:r>
              <a:rPr lang="en-GB" dirty="0" smtClean="0"/>
              <a:t>First multi-disciplinary hospitals </a:t>
            </a:r>
            <a:r>
              <a:rPr lang="en-GB" dirty="0" smtClean="0"/>
              <a:t>– </a:t>
            </a:r>
            <a:r>
              <a:rPr lang="en-GB" dirty="0" err="1" smtClean="0"/>
              <a:t>Q</a:t>
            </a:r>
            <a:r>
              <a:rPr lang="en-GB" dirty="0" err="1" smtClean="0"/>
              <a:t>alawun</a:t>
            </a:r>
            <a:r>
              <a:rPr lang="en-GB" dirty="0" smtClean="0"/>
              <a:t>, </a:t>
            </a:r>
            <a:r>
              <a:rPr lang="en-GB" dirty="0" smtClean="0"/>
              <a:t>Cairo, Baghdad</a:t>
            </a:r>
          </a:p>
          <a:p>
            <a:r>
              <a:rPr lang="en-GB" dirty="0" smtClean="0"/>
              <a:t>Medical licensing to practice</a:t>
            </a:r>
          </a:p>
          <a:p>
            <a:r>
              <a:rPr lang="en-GB" dirty="0" smtClean="0"/>
              <a:t>History - </a:t>
            </a:r>
            <a:r>
              <a:rPr lang="en-GB" dirty="0" err="1"/>
              <a:t>I</a:t>
            </a:r>
            <a:r>
              <a:rPr lang="en-GB" dirty="0" err="1" smtClean="0"/>
              <a:t>bne</a:t>
            </a:r>
            <a:r>
              <a:rPr lang="en-GB" dirty="0" smtClean="0"/>
              <a:t> </a:t>
            </a:r>
            <a:r>
              <a:rPr lang="en-GB" dirty="0" smtClean="0"/>
              <a:t>khaldun</a:t>
            </a:r>
          </a:p>
          <a:p>
            <a:r>
              <a:rPr lang="en-GB" dirty="0" smtClean="0"/>
              <a:t>Law – </a:t>
            </a:r>
          </a:p>
          <a:p>
            <a:r>
              <a:rPr lang="en-GB" dirty="0" smtClean="0"/>
              <a:t>Linguistics - </a:t>
            </a:r>
          </a:p>
          <a:p>
            <a:r>
              <a:rPr lang="en-GB" dirty="0" smtClean="0"/>
              <a:t>Art – glass tinting painting – </a:t>
            </a:r>
            <a:r>
              <a:rPr lang="en-GB" dirty="0" smtClean="0"/>
              <a:t>Crete, Greece, </a:t>
            </a:r>
            <a:r>
              <a:rPr lang="en-GB" dirty="0" smtClean="0"/>
              <a:t>Italy , calligraphy , ceramics, textile </a:t>
            </a:r>
          </a:p>
          <a:p>
            <a:r>
              <a:rPr lang="en-GB" dirty="0" smtClean="0"/>
              <a:t>Architecture – mosques, tombs, gardens</a:t>
            </a:r>
          </a:p>
          <a:p>
            <a:r>
              <a:rPr lang="en-GB" dirty="0" smtClean="0"/>
              <a:t>Irrigation systems, Mesopotamia, Cordoba</a:t>
            </a:r>
          </a:p>
          <a:p>
            <a:r>
              <a:rPr lang="en-GB" dirty="0" smtClean="0"/>
              <a:t>Travels - </a:t>
            </a:r>
            <a:r>
              <a:rPr lang="en-GB" dirty="0" err="1"/>
              <a:t>I</a:t>
            </a:r>
            <a:r>
              <a:rPr lang="en-GB" dirty="0" err="1" smtClean="0"/>
              <a:t>bne</a:t>
            </a:r>
            <a:r>
              <a:rPr lang="en-GB" dirty="0" smtClean="0"/>
              <a:t> </a:t>
            </a:r>
            <a:r>
              <a:rPr lang="en-GB" dirty="0" smtClean="0"/>
              <a:t>batuta</a:t>
            </a:r>
          </a:p>
          <a:p>
            <a:r>
              <a:rPr lang="en-GB" dirty="0" smtClean="0"/>
              <a:t>Education – libraries, stipends and scholarships, royal patronage , first universities </a:t>
            </a:r>
            <a:r>
              <a:rPr lang="en-GB" dirty="0" smtClean="0"/>
              <a:t>- </a:t>
            </a:r>
            <a:r>
              <a:rPr lang="en-GB" dirty="0" err="1" smtClean="0"/>
              <a:t>Baitul</a:t>
            </a:r>
            <a:r>
              <a:rPr lang="en-GB" dirty="0" smtClean="0"/>
              <a:t> </a:t>
            </a:r>
            <a:r>
              <a:rPr lang="en-GB" dirty="0" err="1" smtClean="0"/>
              <a:t>Hikma</a:t>
            </a:r>
            <a:r>
              <a:rPr lang="en-GB" dirty="0" smtClean="0"/>
              <a:t>, Baghdad, </a:t>
            </a:r>
            <a:r>
              <a:rPr lang="en-GB" dirty="0" smtClean="0"/>
              <a:t>810ce</a:t>
            </a:r>
          </a:p>
          <a:p>
            <a:endParaRPr lang="en-GB" dirty="0" smtClean="0"/>
          </a:p>
          <a:p>
            <a:endParaRPr lang="en-GB" dirty="0"/>
          </a:p>
        </p:txBody>
      </p:sp>
    </p:spTree>
    <p:extLst>
      <p:ext uri="{BB962C8B-B14F-4D97-AF65-F5344CB8AC3E}">
        <p14:creationId xmlns:p14="http://schemas.microsoft.com/office/powerpoint/2010/main" val="173862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and knowledge</a:t>
            </a:r>
            <a:endParaRPr lang="en-GB" dirty="0"/>
          </a:p>
        </p:txBody>
      </p:sp>
      <p:sp>
        <p:nvSpPr>
          <p:cNvPr id="3" name="Content Placeholder 2"/>
          <p:cNvSpPr>
            <a:spLocks noGrp="1"/>
          </p:cNvSpPr>
          <p:nvPr>
            <p:ph sz="half" idx="1"/>
          </p:nvPr>
        </p:nvSpPr>
        <p:spPr/>
        <p:txBody>
          <a:bodyPr>
            <a:normAutofit/>
          </a:bodyPr>
          <a:lstStyle/>
          <a:p>
            <a:r>
              <a:rPr lang="en-GB" sz="2000" b="1" dirty="0"/>
              <a:t>Translating from Greek, Sanskrit, Chinese</a:t>
            </a:r>
          </a:p>
          <a:p>
            <a:r>
              <a:rPr lang="en-GB" sz="2000" dirty="0"/>
              <a:t>Establishing </a:t>
            </a:r>
            <a:r>
              <a:rPr lang="en-GB" sz="2000" b="1" dirty="0"/>
              <a:t>libraries</a:t>
            </a:r>
          </a:p>
          <a:p>
            <a:r>
              <a:rPr lang="en-GB" sz="2000" b="1" dirty="0"/>
              <a:t>Stipends and scholarships </a:t>
            </a:r>
            <a:r>
              <a:rPr lang="en-GB" sz="2000" dirty="0"/>
              <a:t>for students and scholars, </a:t>
            </a:r>
            <a:r>
              <a:rPr lang="en-GB" sz="2000" b="1" dirty="0"/>
              <a:t>royal patronage </a:t>
            </a:r>
          </a:p>
          <a:p>
            <a:r>
              <a:rPr lang="en-GB" sz="2000" b="1" dirty="0"/>
              <a:t>First universities</a:t>
            </a:r>
            <a:r>
              <a:rPr lang="en-GB" sz="2000" dirty="0"/>
              <a:t>: ‘Baitul Hikma’ Baghdad 810ce, Alexandria</a:t>
            </a:r>
          </a:p>
          <a:p>
            <a:endParaRPr lang="en-GB" sz="2400" dirty="0"/>
          </a:p>
          <a:p>
            <a:r>
              <a:rPr lang="en-GB" sz="2000" dirty="0"/>
              <a:t>Emphasis on experimentation </a:t>
            </a:r>
            <a:r>
              <a:rPr lang="en-GB" sz="2000" b="1" dirty="0"/>
              <a:t>Ibne al Hatham </a:t>
            </a:r>
            <a:r>
              <a:rPr lang="en-GB" sz="2000" dirty="0"/>
              <a:t>(</a:t>
            </a:r>
            <a:r>
              <a:rPr lang="en-GB" sz="2000" b="1" dirty="0"/>
              <a:t>Alhazen</a:t>
            </a:r>
            <a:r>
              <a:rPr lang="en-GB" sz="2000" dirty="0"/>
              <a:t>) ‘</a:t>
            </a:r>
            <a:r>
              <a:rPr lang="en-GB" sz="2000" b="1" dirty="0"/>
              <a:t>The first true scientist’</a:t>
            </a:r>
          </a:p>
          <a:p>
            <a:endParaRPr lang="en-GB" dirty="0"/>
          </a:p>
        </p:txBody>
      </p:sp>
      <p:pic>
        <p:nvPicPr>
          <p:cNvPr id="1026" name="Picture 2" descr="C:\Users\shakeel\Pictures\Muslim Scholars\alhazen.png"/>
          <p:cNvPicPr>
            <a:picLocks noGrp="1" noChangeAspect="1" noChangeArrowheads="1"/>
          </p:cNvPicPr>
          <p:nvPr>
            <p:ph sz="half" idx="2"/>
          </p:nvPr>
        </p:nvPicPr>
        <p:blipFill>
          <a:blip r:embed="rId2" cstate="print"/>
          <a:srcRect/>
          <a:stretch>
            <a:fillRect/>
          </a:stretch>
        </p:blipFill>
        <p:spPr bwMode="auto">
          <a:xfrm>
            <a:off x="5994400" y="4105275"/>
            <a:ext cx="2292350" cy="2562225"/>
          </a:xfrm>
          <a:prstGeom prst="rect">
            <a:avLst/>
          </a:prstGeom>
          <a:noFill/>
        </p:spPr>
      </p:pic>
      <p:pic>
        <p:nvPicPr>
          <p:cNvPr id="1027" name="Picture 3" descr="C:\Users\shakeel\Pictures\Muslim Scholars\library - Maqamat_hariri.jpg"/>
          <p:cNvPicPr>
            <a:picLocks noChangeAspect="1" noChangeArrowheads="1"/>
          </p:cNvPicPr>
          <p:nvPr/>
        </p:nvPicPr>
        <p:blipFill>
          <a:blip r:embed="rId3" cstate="print"/>
          <a:srcRect/>
          <a:stretch>
            <a:fillRect/>
          </a:stretch>
        </p:blipFill>
        <p:spPr bwMode="auto">
          <a:xfrm>
            <a:off x="7968208" y="1412777"/>
            <a:ext cx="2383160" cy="2789237"/>
          </a:xfrm>
          <a:prstGeom prst="rect">
            <a:avLst/>
          </a:prstGeom>
          <a:noFill/>
        </p:spPr>
      </p:pic>
      <p:pic>
        <p:nvPicPr>
          <p:cNvPr id="1028" name="Picture 4" descr="C:\Users\shakeel\Pictures\Muslim Scholars\law n wisdon - rushd.jpg"/>
          <p:cNvPicPr>
            <a:picLocks noChangeAspect="1" noChangeArrowheads="1"/>
          </p:cNvPicPr>
          <p:nvPr/>
        </p:nvPicPr>
        <p:blipFill>
          <a:blip r:embed="rId4" cstate="print"/>
          <a:srcRect/>
          <a:stretch>
            <a:fillRect/>
          </a:stretch>
        </p:blipFill>
        <p:spPr bwMode="auto">
          <a:xfrm>
            <a:off x="5951984" y="1340768"/>
            <a:ext cx="1944216" cy="2664296"/>
          </a:xfrm>
          <a:prstGeom prst="rect">
            <a:avLst/>
          </a:prstGeom>
          <a:noFill/>
        </p:spPr>
      </p:pic>
    </p:spTree>
    <p:extLst>
      <p:ext uri="{BB962C8B-B14F-4D97-AF65-F5344CB8AC3E}">
        <p14:creationId xmlns:p14="http://schemas.microsoft.com/office/powerpoint/2010/main" val="214339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Pioneering various sciences &amp; development of knowledge </a:t>
            </a:r>
            <a:endParaRPr lang="en-GB" dirty="0"/>
          </a:p>
        </p:txBody>
      </p:sp>
      <p:pic>
        <p:nvPicPr>
          <p:cNvPr id="2050" name="Picture 2" descr="C:\Users\shakeel\Pictures\Muslim Scholars\al baruni.png"/>
          <p:cNvPicPr>
            <a:picLocks noGrp="1" noChangeAspect="1" noChangeArrowheads="1"/>
          </p:cNvPicPr>
          <p:nvPr>
            <p:ph sz="half" idx="1"/>
          </p:nvPr>
        </p:nvPicPr>
        <p:blipFill>
          <a:blip r:embed="rId3" cstate="print"/>
          <a:srcRect/>
          <a:stretch>
            <a:fillRect/>
          </a:stretch>
        </p:blipFill>
        <p:spPr bwMode="auto">
          <a:xfrm>
            <a:off x="2143125" y="3886200"/>
            <a:ext cx="1806749" cy="2239963"/>
          </a:xfrm>
          <a:prstGeom prst="rect">
            <a:avLst/>
          </a:prstGeom>
          <a:noFill/>
        </p:spPr>
      </p:pic>
      <p:sp>
        <p:nvSpPr>
          <p:cNvPr id="4" name="Content Placeholder 3"/>
          <p:cNvSpPr>
            <a:spLocks noGrp="1"/>
          </p:cNvSpPr>
          <p:nvPr>
            <p:ph sz="half" idx="2"/>
          </p:nvPr>
        </p:nvSpPr>
        <p:spPr>
          <a:xfrm>
            <a:off x="5591944" y="1600201"/>
            <a:ext cx="4618856" cy="4525963"/>
          </a:xfrm>
        </p:spPr>
        <p:txBody>
          <a:bodyPr>
            <a:normAutofit fontScale="32500" lnSpcReduction="20000"/>
          </a:bodyPr>
          <a:lstStyle/>
          <a:p>
            <a:r>
              <a:rPr lang="en-GB" sz="5500" b="1" dirty="0"/>
              <a:t>Philosophy and humanities </a:t>
            </a:r>
          </a:p>
          <a:p>
            <a:r>
              <a:rPr lang="en-GB" sz="4300" b="1" dirty="0"/>
              <a:t>Alkindus</a:t>
            </a:r>
            <a:r>
              <a:rPr lang="en-GB" sz="4300" dirty="0"/>
              <a:t> – </a:t>
            </a:r>
            <a:r>
              <a:rPr lang="en-GB" sz="4300" b="1" dirty="0"/>
              <a:t>Ishaq Al-kindi </a:t>
            </a:r>
            <a:r>
              <a:rPr lang="en-GB" sz="4300" dirty="0"/>
              <a:t>(265 books)</a:t>
            </a:r>
          </a:p>
          <a:p>
            <a:r>
              <a:rPr lang="en-GB" sz="4300" b="1" dirty="0"/>
              <a:t>Ibn-e-Rushd </a:t>
            </a:r>
            <a:r>
              <a:rPr lang="en-GB" sz="4300" dirty="0"/>
              <a:t>(1126-1198ce) – </a:t>
            </a:r>
            <a:r>
              <a:rPr lang="en-GB" sz="4300" b="1" dirty="0"/>
              <a:t>Averroes</a:t>
            </a:r>
            <a:r>
              <a:rPr lang="en-GB" sz="4300" dirty="0"/>
              <a:t> – Critical commentaries on Greek philosophers</a:t>
            </a:r>
          </a:p>
          <a:p>
            <a:r>
              <a:rPr lang="en-GB" sz="4300" b="1" dirty="0"/>
              <a:t>Ibn-e-Baja </a:t>
            </a:r>
            <a:r>
              <a:rPr lang="en-GB" sz="4300" dirty="0"/>
              <a:t>(1095-1138ce) – </a:t>
            </a:r>
            <a:r>
              <a:rPr lang="en-GB" sz="4300" b="1" dirty="0"/>
              <a:t>Avenpace</a:t>
            </a:r>
            <a:r>
              <a:rPr lang="en-GB" sz="4300" dirty="0"/>
              <a:t> - Critical commentaries on Greek philosophers</a:t>
            </a:r>
          </a:p>
          <a:p>
            <a:r>
              <a:rPr lang="en-GB" sz="4300" b="1" dirty="0"/>
              <a:t>Al Ghazali </a:t>
            </a:r>
            <a:r>
              <a:rPr lang="en-GB" sz="4300" dirty="0"/>
              <a:t>(1058-1111ce) – </a:t>
            </a:r>
            <a:r>
              <a:rPr lang="en-GB" sz="4300" b="1" dirty="0"/>
              <a:t>Algazel</a:t>
            </a:r>
            <a:r>
              <a:rPr lang="en-GB" sz="4300" dirty="0"/>
              <a:t> – Incoherence of the Philosophers, Revival of Spiritual Psyche</a:t>
            </a:r>
          </a:p>
          <a:p>
            <a:r>
              <a:rPr lang="en-GB" sz="4300" b="1" dirty="0"/>
              <a:t>Abu Abdullah Ibn e Batutah </a:t>
            </a:r>
            <a:r>
              <a:rPr lang="en-GB" sz="4300" dirty="0"/>
              <a:t>(1304-1389ce) – </a:t>
            </a:r>
            <a:r>
              <a:rPr lang="en-GB" sz="4300" b="1" dirty="0"/>
              <a:t>Ibn</a:t>
            </a:r>
            <a:r>
              <a:rPr lang="en-GB" sz="4300" dirty="0"/>
              <a:t> </a:t>
            </a:r>
            <a:r>
              <a:rPr lang="en-GB" sz="4300" b="1" dirty="0"/>
              <a:t>Battuta</a:t>
            </a:r>
            <a:r>
              <a:rPr lang="en-GB" sz="4300" dirty="0"/>
              <a:t> - travel accounts and social commentary </a:t>
            </a:r>
          </a:p>
          <a:p>
            <a:endParaRPr lang="en-GB" sz="4300" dirty="0"/>
          </a:p>
          <a:p>
            <a:r>
              <a:rPr lang="en-GB" sz="5500" b="1" dirty="0"/>
              <a:t>Linguistics</a:t>
            </a:r>
            <a:endParaRPr lang="en-GB" sz="4900" b="1" dirty="0"/>
          </a:p>
          <a:p>
            <a:r>
              <a:rPr lang="en-GB" sz="4300" b="1" dirty="0"/>
              <a:t>Jalaludin Al-Savati </a:t>
            </a:r>
            <a:r>
              <a:rPr lang="en-GB" sz="4300" dirty="0"/>
              <a:t>– evolution of languages</a:t>
            </a:r>
          </a:p>
          <a:p>
            <a:endParaRPr lang="en-GB" sz="4300" dirty="0"/>
          </a:p>
          <a:p>
            <a:endParaRPr lang="en-GB" sz="4300" dirty="0"/>
          </a:p>
          <a:p>
            <a:r>
              <a:rPr lang="en-GB" sz="5500" b="1" dirty="0"/>
              <a:t>Physics</a:t>
            </a:r>
            <a:endParaRPr lang="en-GB" sz="4900" b="1" dirty="0"/>
          </a:p>
          <a:p>
            <a:r>
              <a:rPr lang="en-GB" sz="4300" b="1" dirty="0"/>
              <a:t>Abdul Rayhan Ahmed Al-Bayruni </a:t>
            </a:r>
            <a:r>
              <a:rPr lang="en-GB" sz="4300" dirty="0"/>
              <a:t>(973-1048ce) – </a:t>
            </a:r>
          </a:p>
          <a:p>
            <a:pPr>
              <a:buNone/>
            </a:pPr>
            <a:r>
              <a:rPr lang="en-GB" sz="4300" dirty="0"/>
              <a:t>	146 books – earth circumference - experimental methodology in mechanics - hydromechanics and hydrostatics – concept of vacuum </a:t>
            </a:r>
            <a:r>
              <a:rPr lang="en-GB" dirty="0" smtClean="0"/>
              <a:t>- </a:t>
            </a:r>
          </a:p>
          <a:p>
            <a:endParaRPr lang="en-GB" dirty="0" smtClean="0"/>
          </a:p>
          <a:p>
            <a:endParaRPr lang="en-GB" dirty="0" smtClean="0"/>
          </a:p>
          <a:p>
            <a:endParaRPr lang="en-GB" dirty="0"/>
          </a:p>
        </p:txBody>
      </p:sp>
      <p:pic>
        <p:nvPicPr>
          <p:cNvPr id="2052" name="Picture 4" descr="C:\Users\shakeel\Pictures\Muslim Scholars\alghazali.png"/>
          <p:cNvPicPr>
            <a:picLocks noChangeAspect="1" noChangeArrowheads="1"/>
          </p:cNvPicPr>
          <p:nvPr/>
        </p:nvPicPr>
        <p:blipFill>
          <a:blip r:embed="rId4" cstate="print"/>
          <a:srcRect/>
          <a:stretch>
            <a:fillRect/>
          </a:stretch>
        </p:blipFill>
        <p:spPr bwMode="auto">
          <a:xfrm>
            <a:off x="4093891" y="2204863"/>
            <a:ext cx="1367384" cy="1519411"/>
          </a:xfrm>
          <a:prstGeom prst="rect">
            <a:avLst/>
          </a:prstGeom>
          <a:noFill/>
        </p:spPr>
      </p:pic>
      <p:pic>
        <p:nvPicPr>
          <p:cNvPr id="2055" name="Picture 7" descr="C:\Users\shakeel\Pictures\Muslim Scholars\al baruni chart.png"/>
          <p:cNvPicPr>
            <a:picLocks noChangeAspect="1" noChangeArrowheads="1"/>
          </p:cNvPicPr>
          <p:nvPr/>
        </p:nvPicPr>
        <p:blipFill>
          <a:blip r:embed="rId5" cstate="print"/>
          <a:srcRect/>
          <a:stretch>
            <a:fillRect/>
          </a:stretch>
        </p:blipFill>
        <p:spPr bwMode="auto">
          <a:xfrm>
            <a:off x="4079776" y="4509120"/>
            <a:ext cx="1368152" cy="1634480"/>
          </a:xfrm>
          <a:prstGeom prst="rect">
            <a:avLst/>
          </a:prstGeom>
          <a:noFill/>
        </p:spPr>
      </p:pic>
      <p:pic>
        <p:nvPicPr>
          <p:cNvPr id="1026" name="Picture 2" descr="C:\Users\shakeel\Pictures\Muslim Scholars\ibn-e-rushd.png"/>
          <p:cNvPicPr>
            <a:picLocks noChangeAspect="1" noChangeArrowheads="1"/>
          </p:cNvPicPr>
          <p:nvPr/>
        </p:nvPicPr>
        <p:blipFill>
          <a:blip r:embed="rId6" cstate="print"/>
          <a:srcRect/>
          <a:stretch>
            <a:fillRect/>
          </a:stretch>
        </p:blipFill>
        <p:spPr bwMode="auto">
          <a:xfrm>
            <a:off x="2143125" y="1517551"/>
            <a:ext cx="1806749" cy="2016224"/>
          </a:xfrm>
          <a:prstGeom prst="rect">
            <a:avLst/>
          </a:prstGeom>
          <a:noFill/>
        </p:spPr>
      </p:pic>
      <p:pic>
        <p:nvPicPr>
          <p:cNvPr id="10" name="Picture 6" descr="C:\Users\shakeel\Pictures\Muslim Scholars\Biruni-russian.jpg"/>
          <p:cNvPicPr>
            <a:picLocks noChangeAspect="1" noChangeArrowheads="1"/>
          </p:cNvPicPr>
          <p:nvPr/>
        </p:nvPicPr>
        <p:blipFill>
          <a:blip r:embed="rId7" cstate="print"/>
          <a:srcRect/>
          <a:stretch>
            <a:fillRect/>
          </a:stretch>
        </p:blipFill>
        <p:spPr bwMode="auto">
          <a:xfrm>
            <a:off x="512047" y="2298601"/>
            <a:ext cx="1402477" cy="1706464"/>
          </a:xfrm>
          <a:prstGeom prst="rect">
            <a:avLst/>
          </a:prstGeom>
          <a:noFill/>
        </p:spPr>
      </p:pic>
    </p:spTree>
    <p:extLst>
      <p:ext uri="{BB962C8B-B14F-4D97-AF65-F5344CB8AC3E}">
        <p14:creationId xmlns:p14="http://schemas.microsoft.com/office/powerpoint/2010/main" val="133265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3" name="Content Placeholder 2"/>
          <p:cNvSpPr>
            <a:spLocks noGrp="1"/>
          </p:cNvSpPr>
          <p:nvPr>
            <p:ph sz="half" idx="1"/>
          </p:nvPr>
        </p:nvSpPr>
        <p:spPr>
          <a:xfrm>
            <a:off x="809625" y="1556792"/>
            <a:ext cx="4692715" cy="4840960"/>
          </a:xfrm>
        </p:spPr>
        <p:txBody>
          <a:bodyPr>
            <a:normAutofit fontScale="55000" lnSpcReduction="20000"/>
          </a:bodyPr>
          <a:lstStyle/>
          <a:p>
            <a:r>
              <a:rPr lang="en-GB" sz="3300" b="1" dirty="0" smtClean="0"/>
              <a:t>Medicine</a:t>
            </a:r>
            <a:r>
              <a:rPr lang="en-GB" sz="3300" dirty="0" smtClean="0"/>
              <a:t> </a:t>
            </a:r>
            <a:endParaRPr lang="en-GB" dirty="0" smtClean="0"/>
          </a:p>
          <a:p>
            <a:pPr>
              <a:buNone/>
            </a:pPr>
            <a:r>
              <a:rPr lang="en-GB" dirty="0" smtClean="0"/>
              <a:t>	</a:t>
            </a:r>
            <a:r>
              <a:rPr lang="en-GB" b="1" dirty="0" smtClean="0"/>
              <a:t>First hospitals  </a:t>
            </a:r>
            <a:r>
              <a:rPr lang="en-GB" dirty="0" smtClean="0"/>
              <a:t>- Jandeshapour hospital  - Iran, Almansour hospital – Baghdad, </a:t>
            </a:r>
            <a:r>
              <a:rPr lang="en-GB" b="1" dirty="0" smtClean="0"/>
              <a:t>Johannitus</a:t>
            </a:r>
            <a:r>
              <a:rPr lang="en-GB" dirty="0" smtClean="0"/>
              <a:t> – Hunain Ibn-e-Ishaq</a:t>
            </a:r>
          </a:p>
          <a:p>
            <a:pPr>
              <a:buNone/>
            </a:pPr>
            <a:r>
              <a:rPr lang="en-GB" dirty="0" smtClean="0"/>
              <a:t>	</a:t>
            </a:r>
            <a:r>
              <a:rPr lang="en-GB" b="1" dirty="0" smtClean="0"/>
              <a:t>Infections, neuro-psychiatry </a:t>
            </a:r>
            <a:r>
              <a:rPr lang="en-GB" dirty="0" smtClean="0"/>
              <a:t>– relation between brain and mind / control of infections/ </a:t>
            </a:r>
            <a:r>
              <a:rPr lang="en-GB" b="1" dirty="0" smtClean="0"/>
              <a:t>Abu Ali Ibn-e-Sina </a:t>
            </a:r>
            <a:r>
              <a:rPr lang="en-GB" dirty="0" smtClean="0"/>
              <a:t>(980-1037ce) – </a:t>
            </a:r>
            <a:r>
              <a:rPr lang="en-GB" b="1" dirty="0" smtClean="0"/>
              <a:t>Avicenna</a:t>
            </a:r>
            <a:r>
              <a:rPr lang="en-GB" dirty="0" smtClean="0"/>
              <a:t> – </a:t>
            </a:r>
            <a:r>
              <a:rPr lang="en-GB" b="1" dirty="0" smtClean="0"/>
              <a:t>Canon of Medicine</a:t>
            </a:r>
            <a:r>
              <a:rPr lang="en-GB" dirty="0" smtClean="0"/>
              <a:t> – translated in EU medical syllabus until 18c</a:t>
            </a:r>
          </a:p>
          <a:p>
            <a:pPr>
              <a:buNone/>
            </a:pPr>
            <a:r>
              <a:rPr lang="en-GB" dirty="0" smtClean="0"/>
              <a:t>	</a:t>
            </a:r>
          </a:p>
          <a:p>
            <a:pPr>
              <a:buNone/>
            </a:pPr>
            <a:r>
              <a:rPr lang="en-GB" b="1" dirty="0" smtClean="0"/>
              <a:t>	</a:t>
            </a:r>
            <a:r>
              <a:rPr lang="en-GB" sz="2900" b="1" dirty="0" smtClean="0"/>
              <a:t>Optics / eye functions</a:t>
            </a:r>
            <a:r>
              <a:rPr lang="en-GB" sz="2900" dirty="0" smtClean="0"/>
              <a:t> </a:t>
            </a:r>
            <a:r>
              <a:rPr lang="en-GB" dirty="0" smtClean="0"/>
              <a:t>– </a:t>
            </a:r>
            <a:r>
              <a:rPr lang="en-GB" b="1" dirty="0" smtClean="0"/>
              <a:t>Ibn-e Al-Haytham </a:t>
            </a:r>
            <a:r>
              <a:rPr lang="en-GB" dirty="0" smtClean="0"/>
              <a:t>(965-1040ce) – </a:t>
            </a:r>
            <a:r>
              <a:rPr lang="en-GB" b="1" dirty="0" smtClean="0"/>
              <a:t>Alhazen</a:t>
            </a:r>
            <a:r>
              <a:rPr lang="en-GB" dirty="0" smtClean="0"/>
              <a:t> - ‘First true scientist’</a:t>
            </a:r>
          </a:p>
          <a:p>
            <a:pPr>
              <a:buNone/>
            </a:pPr>
            <a:r>
              <a:rPr lang="en-GB" dirty="0" smtClean="0"/>
              <a:t>	</a:t>
            </a:r>
          </a:p>
          <a:p>
            <a:pPr>
              <a:buNone/>
            </a:pPr>
            <a:r>
              <a:rPr lang="en-GB" dirty="0" smtClean="0"/>
              <a:t>	Measles /small pox as distinct </a:t>
            </a:r>
            <a:r>
              <a:rPr lang="en-GB" b="1" dirty="0" smtClean="0"/>
              <a:t>infectious disease entities </a:t>
            </a:r>
            <a:r>
              <a:rPr lang="en-GB" dirty="0" smtClean="0"/>
              <a:t>– </a:t>
            </a:r>
            <a:r>
              <a:rPr lang="en-GB" b="1" dirty="0" smtClean="0"/>
              <a:t>Rhazes</a:t>
            </a:r>
            <a:r>
              <a:rPr lang="en-GB" dirty="0" smtClean="0"/>
              <a:t>  – </a:t>
            </a:r>
            <a:r>
              <a:rPr lang="en-GB" b="1" dirty="0" smtClean="0"/>
              <a:t>Mohammad Al-Zakriya Al-Razi</a:t>
            </a:r>
          </a:p>
          <a:p>
            <a:pPr>
              <a:buNone/>
            </a:pPr>
            <a:r>
              <a:rPr lang="en-GB" dirty="0" smtClean="0"/>
              <a:t>	</a:t>
            </a:r>
          </a:p>
          <a:p>
            <a:pPr>
              <a:buNone/>
            </a:pPr>
            <a:r>
              <a:rPr lang="en-GB" dirty="0" smtClean="0"/>
              <a:t>	</a:t>
            </a:r>
            <a:r>
              <a:rPr lang="en-GB" b="1" dirty="0" smtClean="0"/>
              <a:t>Abd-ul Malik Ibn-Zuhr </a:t>
            </a:r>
            <a:r>
              <a:rPr lang="en-GB" dirty="0" smtClean="0"/>
              <a:t>(1094-1162ce) – </a:t>
            </a:r>
            <a:r>
              <a:rPr lang="en-GB" b="1" dirty="0" smtClean="0"/>
              <a:t>Avenzoar -</a:t>
            </a:r>
            <a:r>
              <a:rPr lang="en-GB" dirty="0" smtClean="0"/>
              <a:t> </a:t>
            </a:r>
            <a:r>
              <a:rPr lang="en-GB" i="1" dirty="0" smtClean="0"/>
              <a:t>Al-Taysīr fil-Mudāwāt wal-Tadbīr</a:t>
            </a:r>
            <a:r>
              <a:rPr lang="en-GB" dirty="0" smtClean="0"/>
              <a:t> ("Book of Simplification Concerning Therapeutics and Diet"), first tracheotomy on a goat, cancer studies, animal studies</a:t>
            </a:r>
          </a:p>
          <a:p>
            <a:pPr>
              <a:buNone/>
            </a:pPr>
            <a:r>
              <a:rPr lang="en-GB" dirty="0" smtClean="0"/>
              <a:t>	</a:t>
            </a:r>
            <a:r>
              <a:rPr lang="en-GB" b="1" dirty="0" smtClean="0"/>
              <a:t>Ibn-e-Al-Khatib </a:t>
            </a:r>
            <a:r>
              <a:rPr lang="en-GB" dirty="0" smtClean="0"/>
              <a:t>– first known studies on plague as infectious disease entity </a:t>
            </a:r>
          </a:p>
          <a:p>
            <a:endParaRPr lang="en-GB" dirty="0"/>
          </a:p>
        </p:txBody>
      </p:sp>
      <p:pic>
        <p:nvPicPr>
          <p:cNvPr id="4098" name="Picture 2" descr="C:\Users\shakeel\Pictures\Muslim Scholars\ibne sina.png"/>
          <p:cNvPicPr>
            <a:picLocks noGrp="1" noChangeAspect="1" noChangeArrowheads="1"/>
          </p:cNvPicPr>
          <p:nvPr>
            <p:ph sz="half" idx="2"/>
          </p:nvPr>
        </p:nvPicPr>
        <p:blipFill>
          <a:blip r:embed="rId2" cstate="print"/>
          <a:srcRect/>
          <a:stretch>
            <a:fillRect/>
          </a:stretch>
        </p:blipFill>
        <p:spPr bwMode="auto">
          <a:xfrm>
            <a:off x="8251231" y="1056291"/>
            <a:ext cx="2013998" cy="2275873"/>
          </a:xfrm>
          <a:prstGeom prst="rect">
            <a:avLst/>
          </a:prstGeom>
          <a:noFill/>
        </p:spPr>
      </p:pic>
      <p:pic>
        <p:nvPicPr>
          <p:cNvPr id="4099" name="Picture 3" descr="C:\Users\shakeel\Pictures\Muslim Scholars\Rhazes.png"/>
          <p:cNvPicPr>
            <a:picLocks noChangeAspect="1" noChangeArrowheads="1"/>
          </p:cNvPicPr>
          <p:nvPr/>
        </p:nvPicPr>
        <p:blipFill>
          <a:blip r:embed="rId3" cstate="print"/>
          <a:srcRect/>
          <a:stretch>
            <a:fillRect/>
          </a:stretch>
        </p:blipFill>
        <p:spPr bwMode="auto">
          <a:xfrm>
            <a:off x="6096000" y="4149080"/>
            <a:ext cx="1368152" cy="895350"/>
          </a:xfrm>
          <a:prstGeom prst="rect">
            <a:avLst/>
          </a:prstGeom>
          <a:noFill/>
        </p:spPr>
      </p:pic>
      <p:pic>
        <p:nvPicPr>
          <p:cNvPr id="4100" name="Picture 4" descr="C:\Users\shakeel\Pictures\Muslim Scholars\rhazes2.png"/>
          <p:cNvPicPr>
            <a:picLocks noChangeAspect="1" noChangeArrowheads="1"/>
          </p:cNvPicPr>
          <p:nvPr/>
        </p:nvPicPr>
        <p:blipFill>
          <a:blip r:embed="rId4" cstate="print"/>
          <a:srcRect/>
          <a:stretch>
            <a:fillRect/>
          </a:stretch>
        </p:blipFill>
        <p:spPr bwMode="auto">
          <a:xfrm>
            <a:off x="7464151" y="3453331"/>
            <a:ext cx="1524818" cy="1816108"/>
          </a:xfrm>
          <a:prstGeom prst="rect">
            <a:avLst/>
          </a:prstGeom>
          <a:noFill/>
        </p:spPr>
      </p:pic>
      <p:pic>
        <p:nvPicPr>
          <p:cNvPr id="4101" name="Picture 5" descr="C:\Users\shakeel\Pictures\Muslim Scholars\avenzoar book.jpg"/>
          <p:cNvPicPr>
            <a:picLocks noChangeAspect="1" noChangeArrowheads="1"/>
          </p:cNvPicPr>
          <p:nvPr/>
        </p:nvPicPr>
        <p:blipFill>
          <a:blip r:embed="rId5" cstate="print"/>
          <a:srcRect/>
          <a:stretch>
            <a:fillRect/>
          </a:stretch>
        </p:blipFill>
        <p:spPr bwMode="auto">
          <a:xfrm>
            <a:off x="7027157" y="5168650"/>
            <a:ext cx="2592288" cy="1008112"/>
          </a:xfrm>
          <a:prstGeom prst="rect">
            <a:avLst/>
          </a:prstGeom>
          <a:noFill/>
        </p:spPr>
      </p:pic>
      <p:pic>
        <p:nvPicPr>
          <p:cNvPr id="4102" name="Picture 6" descr="C:\Users\shakeel\Pictures\Muslim Scholars\avenzoar.jpg"/>
          <p:cNvPicPr>
            <a:picLocks noChangeAspect="1" noChangeArrowheads="1"/>
          </p:cNvPicPr>
          <p:nvPr/>
        </p:nvPicPr>
        <p:blipFill>
          <a:blip r:embed="rId6" cstate="print"/>
          <a:srcRect/>
          <a:stretch>
            <a:fillRect/>
          </a:stretch>
        </p:blipFill>
        <p:spPr bwMode="auto">
          <a:xfrm>
            <a:off x="9619445" y="3643215"/>
            <a:ext cx="1624660" cy="2484884"/>
          </a:xfrm>
          <a:prstGeom prst="rect">
            <a:avLst/>
          </a:prstGeom>
          <a:noFill/>
        </p:spPr>
      </p:pic>
      <p:pic>
        <p:nvPicPr>
          <p:cNvPr id="4103" name="Picture 7" descr="C:\Users\shakeel\Pictures\Muslim Scholars\alhazen -light.eyes.png"/>
          <p:cNvPicPr>
            <a:picLocks noChangeAspect="1" noChangeArrowheads="1"/>
          </p:cNvPicPr>
          <p:nvPr/>
        </p:nvPicPr>
        <p:blipFill>
          <a:blip r:embed="rId7" cstate="print"/>
          <a:srcRect/>
          <a:stretch>
            <a:fillRect/>
          </a:stretch>
        </p:blipFill>
        <p:spPr bwMode="auto">
          <a:xfrm>
            <a:off x="5807968" y="2708920"/>
            <a:ext cx="1386652" cy="1257300"/>
          </a:xfrm>
          <a:prstGeom prst="rect">
            <a:avLst/>
          </a:prstGeom>
          <a:noFill/>
        </p:spPr>
      </p:pic>
      <p:pic>
        <p:nvPicPr>
          <p:cNvPr id="4104" name="Picture 8" descr="C:\Users\shakeel\Pictures\Muslim Scholars\Cheshm_manuscript eye acc to hunain ibne ishaq 1200.jpg"/>
          <p:cNvPicPr>
            <a:picLocks noChangeAspect="1" noChangeArrowheads="1"/>
          </p:cNvPicPr>
          <p:nvPr/>
        </p:nvPicPr>
        <p:blipFill>
          <a:blip r:embed="rId8" cstate="print"/>
          <a:srcRect/>
          <a:stretch>
            <a:fillRect/>
          </a:stretch>
        </p:blipFill>
        <p:spPr bwMode="auto">
          <a:xfrm>
            <a:off x="6939792" y="2285072"/>
            <a:ext cx="1048719" cy="1147881"/>
          </a:xfrm>
          <a:prstGeom prst="rect">
            <a:avLst/>
          </a:prstGeom>
          <a:noFill/>
        </p:spPr>
      </p:pic>
    </p:spTree>
    <p:extLst>
      <p:ext uri="{BB962C8B-B14F-4D97-AF65-F5344CB8AC3E}">
        <p14:creationId xmlns:p14="http://schemas.microsoft.com/office/powerpoint/2010/main" val="398720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3" name="Content Placeholder 2"/>
          <p:cNvSpPr>
            <a:spLocks noGrp="1"/>
          </p:cNvSpPr>
          <p:nvPr>
            <p:ph sz="half" idx="1"/>
          </p:nvPr>
        </p:nvSpPr>
        <p:spPr>
          <a:xfrm>
            <a:off x="1188720" y="1484784"/>
            <a:ext cx="4288536" cy="4912968"/>
          </a:xfrm>
        </p:spPr>
        <p:txBody>
          <a:bodyPr>
            <a:normAutofit fontScale="77500" lnSpcReduction="20000"/>
          </a:bodyPr>
          <a:lstStyle/>
          <a:p>
            <a:r>
              <a:rPr lang="en-GB" b="1" dirty="0" smtClean="0"/>
              <a:t>Mathematics </a:t>
            </a:r>
          </a:p>
          <a:p>
            <a:pPr>
              <a:buNone/>
            </a:pPr>
            <a:r>
              <a:rPr lang="en-GB" dirty="0" smtClean="0"/>
              <a:t>	</a:t>
            </a:r>
          </a:p>
          <a:p>
            <a:r>
              <a:rPr lang="en-GB" dirty="0" smtClean="0"/>
              <a:t>Algebra – </a:t>
            </a:r>
            <a:r>
              <a:rPr lang="en-GB" b="1" dirty="0" smtClean="0"/>
              <a:t>‘Father of algebra’ Al-Khwarizmi</a:t>
            </a:r>
          </a:p>
          <a:p>
            <a:pPr>
              <a:buNone/>
            </a:pPr>
            <a:r>
              <a:rPr lang="en-GB" dirty="0" smtClean="0"/>
              <a:t>	Geometry – </a:t>
            </a:r>
            <a:r>
              <a:rPr lang="en-GB" b="1" dirty="0" smtClean="0"/>
              <a:t>Muqadimat-e-Aqleedus</a:t>
            </a:r>
            <a:r>
              <a:rPr lang="en-GB" dirty="0" smtClean="0"/>
              <a:t> translated in EU until 1893 in Danish</a:t>
            </a:r>
          </a:p>
          <a:p>
            <a:endParaRPr lang="en-GB" dirty="0" smtClean="0"/>
          </a:p>
          <a:p>
            <a:r>
              <a:rPr lang="en-GB" dirty="0" smtClean="0"/>
              <a:t>Numericals – Hajaj bin Yousaf Mater</a:t>
            </a:r>
          </a:p>
          <a:p>
            <a:r>
              <a:rPr lang="en-GB" dirty="0" smtClean="0"/>
              <a:t>Trigonometric relations – </a:t>
            </a:r>
            <a:r>
              <a:rPr lang="en-GB" b="1" dirty="0" smtClean="0"/>
              <a:t>Albatenius</a:t>
            </a:r>
            <a:r>
              <a:rPr lang="en-GB" dirty="0" smtClean="0"/>
              <a:t> – </a:t>
            </a:r>
            <a:r>
              <a:rPr lang="en-GB" b="1" dirty="0" smtClean="0"/>
              <a:t>Abu Abdallah Ibn-e-Batir Al-Battani</a:t>
            </a:r>
          </a:p>
          <a:p>
            <a:endParaRPr lang="en-GB" dirty="0" smtClean="0"/>
          </a:p>
          <a:p>
            <a:r>
              <a:rPr lang="en-GB" b="1" dirty="0" smtClean="0"/>
              <a:t>Chemistry</a:t>
            </a:r>
            <a:r>
              <a:rPr lang="en-GB" dirty="0" smtClean="0"/>
              <a:t> – </a:t>
            </a:r>
            <a:r>
              <a:rPr lang="en-GB" b="1" dirty="0" smtClean="0"/>
              <a:t>‘Father of chemistry’ Geber </a:t>
            </a:r>
            <a:r>
              <a:rPr lang="en-GB" dirty="0" smtClean="0"/>
              <a:t>– Jabar-ibn-e-Hayan (721-804)</a:t>
            </a:r>
            <a:endParaRPr lang="en-GB" dirty="0"/>
          </a:p>
        </p:txBody>
      </p:sp>
      <p:pic>
        <p:nvPicPr>
          <p:cNvPr id="5123" name="Picture 3" descr="C:\Users\shakeel\Pictures\Muslim Scholars\khwarizmi latin translation.png"/>
          <p:cNvPicPr>
            <a:picLocks noChangeAspect="1" noChangeArrowheads="1"/>
          </p:cNvPicPr>
          <p:nvPr/>
        </p:nvPicPr>
        <p:blipFill>
          <a:blip r:embed="rId2" cstate="print"/>
          <a:srcRect/>
          <a:stretch>
            <a:fillRect/>
          </a:stretch>
        </p:blipFill>
        <p:spPr bwMode="auto">
          <a:xfrm>
            <a:off x="9813766" y="1853036"/>
            <a:ext cx="1440160" cy="2088232"/>
          </a:xfrm>
          <a:prstGeom prst="rect">
            <a:avLst/>
          </a:prstGeom>
          <a:noFill/>
        </p:spPr>
      </p:pic>
      <p:pic>
        <p:nvPicPr>
          <p:cNvPr id="5124" name="Picture 4" descr="C:\Users\shakeel\Pictures\Muslim Scholars\Albatenius.jpg"/>
          <p:cNvPicPr>
            <a:picLocks noChangeAspect="1" noChangeArrowheads="1"/>
          </p:cNvPicPr>
          <p:nvPr/>
        </p:nvPicPr>
        <p:blipFill>
          <a:blip r:embed="rId3" cstate="print"/>
          <a:srcRect/>
          <a:stretch>
            <a:fillRect/>
          </a:stretch>
        </p:blipFill>
        <p:spPr bwMode="auto">
          <a:xfrm>
            <a:off x="6019800" y="3265714"/>
            <a:ext cx="2222976" cy="2391507"/>
          </a:xfrm>
          <a:prstGeom prst="rect">
            <a:avLst/>
          </a:prstGeom>
          <a:noFill/>
        </p:spPr>
      </p:pic>
      <p:pic>
        <p:nvPicPr>
          <p:cNvPr id="5126" name="Picture 6" descr="C:\Users\shakeel\Pictures\Muslim Scholars\Geber.jpg"/>
          <p:cNvPicPr>
            <a:picLocks noChangeAspect="1" noChangeArrowheads="1"/>
          </p:cNvPicPr>
          <p:nvPr/>
        </p:nvPicPr>
        <p:blipFill>
          <a:blip r:embed="rId4" cstate="print"/>
          <a:srcRect/>
          <a:stretch>
            <a:fillRect/>
          </a:stretch>
        </p:blipFill>
        <p:spPr bwMode="auto">
          <a:xfrm>
            <a:off x="8266154" y="4390842"/>
            <a:ext cx="2267692" cy="2285234"/>
          </a:xfrm>
          <a:prstGeom prst="rect">
            <a:avLst/>
          </a:prstGeom>
          <a:noFill/>
        </p:spPr>
      </p:pic>
      <p:sp>
        <p:nvSpPr>
          <p:cNvPr id="2" name="Content Placeholder 1"/>
          <p:cNvSpPr>
            <a:spLocks noGrp="1"/>
          </p:cNvSpPr>
          <p:nvPr>
            <p:ph sz="half" idx="2"/>
          </p:nvPr>
        </p:nvSpPr>
        <p:spPr/>
        <p:txBody>
          <a:bodyPr/>
          <a:lstStyle/>
          <a:p>
            <a:pPr marL="118872" indent="0">
              <a:buNone/>
            </a:pPr>
            <a:endParaRPr lang="en-GB" dirty="0"/>
          </a:p>
        </p:txBody>
      </p:sp>
      <p:pic>
        <p:nvPicPr>
          <p:cNvPr id="9" name="Picture 2" descr="C:\Users\shakeel\Pictures\Muslim Scholars\250px-Abu_Abdullah_Muhammad_bin_Musa_al-Khwarizmi_edit[1].png"/>
          <p:cNvPicPr>
            <a:picLocks noChangeAspect="1" noChangeArrowheads="1"/>
          </p:cNvPicPr>
          <p:nvPr/>
        </p:nvPicPr>
        <p:blipFill>
          <a:blip r:embed="rId5" cstate="print"/>
          <a:srcRect/>
          <a:stretch>
            <a:fillRect/>
          </a:stretch>
        </p:blipFill>
        <p:spPr bwMode="auto">
          <a:xfrm>
            <a:off x="7674429" y="1248472"/>
            <a:ext cx="2213149" cy="2528871"/>
          </a:xfrm>
          <a:prstGeom prst="rect">
            <a:avLst/>
          </a:prstGeom>
          <a:noFill/>
        </p:spPr>
      </p:pic>
    </p:spTree>
    <p:extLst>
      <p:ext uri="{BB962C8B-B14F-4D97-AF65-F5344CB8AC3E}">
        <p14:creationId xmlns:p14="http://schemas.microsoft.com/office/powerpoint/2010/main" val="6247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normAutofit fontScale="55000" lnSpcReduction="20000"/>
          </a:bodyPr>
          <a:lstStyle/>
          <a:p>
            <a:endParaRPr lang="en-GB" b="1" dirty="0" smtClean="0"/>
          </a:p>
          <a:p>
            <a:endParaRPr lang="en-GB" dirty="0" smtClean="0"/>
          </a:p>
          <a:p>
            <a:endParaRPr lang="en-GB" dirty="0"/>
          </a:p>
        </p:txBody>
      </p:sp>
      <p:sp>
        <p:nvSpPr>
          <p:cNvPr id="5" name="Content Placeholder 4"/>
          <p:cNvSpPr>
            <a:spLocks noGrp="1"/>
          </p:cNvSpPr>
          <p:nvPr>
            <p:ph sz="half" idx="2"/>
          </p:nvPr>
        </p:nvSpPr>
        <p:spPr/>
        <p:txBody>
          <a:bodyPr>
            <a:normAutofit fontScale="55000" lnSpcReduction="20000"/>
          </a:bodyPr>
          <a:lstStyle/>
          <a:p>
            <a:r>
              <a:rPr lang="en-GB" sz="3600" b="1" dirty="0"/>
              <a:t>Literature</a:t>
            </a:r>
            <a:endParaRPr lang="en-GB" sz="3300" b="1" dirty="0"/>
          </a:p>
          <a:p>
            <a:pPr>
              <a:buNone/>
            </a:pPr>
            <a:r>
              <a:rPr lang="en-GB" sz="3300" dirty="0"/>
              <a:t>	Biographies – </a:t>
            </a:r>
            <a:r>
              <a:rPr lang="en-GB" sz="3300" b="1" dirty="0"/>
              <a:t>Ibn-e-Ishaq</a:t>
            </a:r>
          </a:p>
          <a:p>
            <a:r>
              <a:rPr lang="en-GB" sz="3300" dirty="0"/>
              <a:t>Philosophy &amp; poetry – </a:t>
            </a:r>
            <a:r>
              <a:rPr lang="en-GB" sz="3300" b="1" dirty="0" err="1" smtClean="0"/>
              <a:t>Jalaluddin</a:t>
            </a:r>
            <a:r>
              <a:rPr lang="en-GB" sz="3300" dirty="0" smtClean="0"/>
              <a:t> </a:t>
            </a:r>
            <a:r>
              <a:rPr lang="en-GB" sz="3300" b="1" dirty="0" smtClean="0"/>
              <a:t>Rumi</a:t>
            </a:r>
            <a:r>
              <a:rPr lang="en-GB" sz="3300" dirty="0" smtClean="0"/>
              <a:t> </a:t>
            </a:r>
            <a:r>
              <a:rPr lang="en-GB" sz="3300" dirty="0"/>
              <a:t>(1207-1273) </a:t>
            </a:r>
          </a:p>
          <a:p>
            <a:endParaRPr lang="en-GB" sz="3300" dirty="0"/>
          </a:p>
          <a:p>
            <a:r>
              <a:rPr lang="en-GB" sz="3600" b="1" dirty="0"/>
              <a:t>Astronomy </a:t>
            </a:r>
            <a:endParaRPr lang="en-GB" sz="3300" b="1" dirty="0"/>
          </a:p>
          <a:p>
            <a:r>
              <a:rPr lang="en-GB" sz="3300" b="1" dirty="0"/>
              <a:t>Inventor of solar clock </a:t>
            </a:r>
            <a:r>
              <a:rPr lang="en-GB" sz="3300" dirty="0"/>
              <a:t>– </a:t>
            </a:r>
            <a:r>
              <a:rPr lang="en-GB" sz="3300" b="1" dirty="0"/>
              <a:t>Alfraganus</a:t>
            </a:r>
            <a:r>
              <a:rPr lang="en-GB" sz="3300" dirty="0"/>
              <a:t> – </a:t>
            </a:r>
            <a:r>
              <a:rPr lang="en-GB" sz="3300" b="1" dirty="0"/>
              <a:t>Abu Abbas Al-Farghani</a:t>
            </a:r>
          </a:p>
          <a:p>
            <a:r>
              <a:rPr lang="en-GB" sz="3300" dirty="0"/>
              <a:t>Exact duration of solar calendar - </a:t>
            </a:r>
            <a:r>
              <a:rPr lang="en-GB" sz="3300" b="1" dirty="0"/>
              <a:t>Albatenius</a:t>
            </a:r>
            <a:r>
              <a:rPr lang="en-GB" sz="3300" dirty="0"/>
              <a:t> – </a:t>
            </a:r>
            <a:r>
              <a:rPr lang="en-GB" sz="3300" b="1" dirty="0"/>
              <a:t>Abu</a:t>
            </a:r>
            <a:r>
              <a:rPr lang="en-GB" sz="3300" dirty="0"/>
              <a:t> </a:t>
            </a:r>
            <a:r>
              <a:rPr lang="en-GB" sz="3300" b="1" dirty="0"/>
              <a:t>Abdallah Ibn-e-Batir Al-Battani </a:t>
            </a:r>
            <a:r>
              <a:rPr lang="en-GB" sz="3300" dirty="0"/>
              <a:t>(858-929ce)</a:t>
            </a:r>
          </a:p>
          <a:p>
            <a:r>
              <a:rPr lang="en-GB" sz="3300" dirty="0"/>
              <a:t>Study of star formations - </a:t>
            </a:r>
            <a:r>
              <a:rPr lang="en-GB" sz="3300" b="1" dirty="0"/>
              <a:t>Hakim Yahye Mansour</a:t>
            </a:r>
            <a:r>
              <a:rPr lang="en-GB" sz="3300" dirty="0"/>
              <a:t>, </a:t>
            </a:r>
            <a:r>
              <a:rPr lang="en-GB" sz="3300" b="1" dirty="0"/>
              <a:t>Abu Ma’sher Bulkhi </a:t>
            </a:r>
            <a:r>
              <a:rPr lang="en-GB" sz="3300" dirty="0"/>
              <a:t>– </a:t>
            </a:r>
            <a:r>
              <a:rPr lang="en-GB" sz="3300" b="1" dirty="0"/>
              <a:t>Abumaser</a:t>
            </a:r>
          </a:p>
          <a:p>
            <a:endParaRPr lang="en-GB" sz="3300" dirty="0"/>
          </a:p>
          <a:p>
            <a:r>
              <a:rPr lang="en-GB" sz="3300" b="1" dirty="0"/>
              <a:t>Al-Bayruni</a:t>
            </a:r>
            <a:r>
              <a:rPr lang="en-GB" sz="3300" dirty="0"/>
              <a:t> - Biruni's eclipse data was used by Dunthorne in 1749 to help determine the acceleration of the moon and his observational data has entered the larger astronomical historical record and is still used today</a:t>
            </a:r>
            <a:r>
              <a:rPr lang="en-GB" sz="3300" baseline="30000" dirty="0"/>
              <a:t> </a:t>
            </a:r>
            <a:r>
              <a:rPr lang="en-GB" sz="3300" dirty="0"/>
              <a:t>in geophysics and astronomy  - work on rotation of the earth</a:t>
            </a:r>
          </a:p>
          <a:p>
            <a:endParaRPr lang="en-GB" dirty="0"/>
          </a:p>
        </p:txBody>
      </p:sp>
      <p:pic>
        <p:nvPicPr>
          <p:cNvPr id="6" name="Picture 8" descr="C:\Users\shakeel\Pictures\Muslim Scholars\albaruni work.png"/>
          <p:cNvPicPr>
            <a:picLocks noChangeAspect="1" noChangeArrowheads="1"/>
          </p:cNvPicPr>
          <p:nvPr/>
        </p:nvPicPr>
        <p:blipFill>
          <a:blip r:embed="rId2" cstate="print"/>
          <a:srcRect/>
          <a:stretch>
            <a:fillRect/>
          </a:stretch>
        </p:blipFill>
        <p:spPr bwMode="auto">
          <a:xfrm>
            <a:off x="1485516" y="3710186"/>
            <a:ext cx="2520280" cy="1986526"/>
          </a:xfrm>
          <a:prstGeom prst="rect">
            <a:avLst/>
          </a:prstGeom>
          <a:noFill/>
        </p:spPr>
      </p:pic>
      <p:pic>
        <p:nvPicPr>
          <p:cNvPr id="7" name="Picture 3" descr="C:\Users\shakeel\Pictures\Muslim Scholars\Abu_Reyhan_Biruni-Earth_Circumference_svg.png"/>
          <p:cNvPicPr>
            <a:picLocks noChangeAspect="1" noChangeArrowheads="1"/>
          </p:cNvPicPr>
          <p:nvPr/>
        </p:nvPicPr>
        <p:blipFill>
          <a:blip r:embed="rId3" cstate="print"/>
          <a:srcRect/>
          <a:stretch>
            <a:fillRect/>
          </a:stretch>
        </p:blipFill>
        <p:spPr bwMode="auto">
          <a:xfrm>
            <a:off x="4295800" y="4653136"/>
            <a:ext cx="1800200" cy="1426468"/>
          </a:xfrm>
          <a:prstGeom prst="rect">
            <a:avLst/>
          </a:prstGeom>
          <a:noFill/>
        </p:spPr>
      </p:pic>
      <p:pic>
        <p:nvPicPr>
          <p:cNvPr id="6146" name="Picture 2" descr="C:\Users\shakeel\Pictures\Muslim Scholars\al baruni.png"/>
          <p:cNvPicPr>
            <a:picLocks noChangeAspect="1" noChangeArrowheads="1"/>
          </p:cNvPicPr>
          <p:nvPr/>
        </p:nvPicPr>
        <p:blipFill>
          <a:blip r:embed="rId4" cstate="print"/>
          <a:srcRect/>
          <a:stretch>
            <a:fillRect/>
          </a:stretch>
        </p:blipFill>
        <p:spPr bwMode="auto">
          <a:xfrm>
            <a:off x="4107396" y="1965960"/>
            <a:ext cx="2075408" cy="2374090"/>
          </a:xfrm>
          <a:prstGeom prst="rect">
            <a:avLst/>
          </a:prstGeom>
          <a:noFill/>
        </p:spPr>
      </p:pic>
    </p:spTree>
    <p:extLst>
      <p:ext uri="{BB962C8B-B14F-4D97-AF65-F5344CB8AC3E}">
        <p14:creationId xmlns:p14="http://schemas.microsoft.com/office/powerpoint/2010/main" val="410931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normAutofit fontScale="55000" lnSpcReduction="20000"/>
          </a:bodyPr>
          <a:lstStyle/>
          <a:p>
            <a:r>
              <a:rPr lang="en-GB" sz="3300" b="1" dirty="0" smtClean="0"/>
              <a:t>Geography</a:t>
            </a:r>
            <a:endParaRPr lang="en-GB" b="1" dirty="0" smtClean="0"/>
          </a:p>
          <a:p>
            <a:pPr>
              <a:buNone/>
            </a:pPr>
            <a:r>
              <a:rPr lang="en-GB" dirty="0" smtClean="0"/>
              <a:t>	</a:t>
            </a:r>
            <a:r>
              <a:rPr lang="en-GB" b="1" dirty="0" smtClean="0"/>
              <a:t>Abu Abdulla Al-Idrisi</a:t>
            </a:r>
            <a:r>
              <a:rPr lang="en-GB" dirty="0" smtClean="0"/>
              <a:t> (1099-1165ce) – </a:t>
            </a:r>
            <a:r>
              <a:rPr lang="en-GB" b="1" dirty="0" smtClean="0"/>
              <a:t>Dreses</a:t>
            </a:r>
            <a:r>
              <a:rPr lang="en-GB" dirty="0" smtClean="0"/>
              <a:t> – mapping the Euro-Asian continents  </a:t>
            </a:r>
          </a:p>
          <a:p>
            <a:pPr>
              <a:buNone/>
            </a:pPr>
            <a:r>
              <a:rPr lang="en-GB" i="1" dirty="0" smtClean="0"/>
              <a:t>	Kitāb nuzhat al-mushtāq</a:t>
            </a:r>
            <a:r>
              <a:rPr lang="en-GB" dirty="0" smtClean="0"/>
              <a:t> </a:t>
            </a:r>
          </a:p>
          <a:p>
            <a:pPr>
              <a:buNone/>
            </a:pPr>
            <a:r>
              <a:rPr lang="en-GB" dirty="0" smtClean="0"/>
              <a:t>	Latin translation </a:t>
            </a:r>
            <a:r>
              <a:rPr lang="en-GB" i="1" dirty="0" smtClean="0"/>
              <a:t>Geographia Nubiensis. </a:t>
            </a:r>
          </a:p>
          <a:p>
            <a:pPr>
              <a:buNone/>
            </a:pPr>
            <a:r>
              <a:rPr lang="en-GB" i="1" dirty="0" smtClean="0"/>
              <a:t>	</a:t>
            </a:r>
            <a:r>
              <a:rPr lang="en-GB" dirty="0" smtClean="0"/>
              <a:t>Complete translation - P.A.Jaubert’s  </a:t>
            </a:r>
            <a:r>
              <a:rPr lang="en-GB" i="1" dirty="0" smtClean="0"/>
              <a:t>Géographie d’Édrisi</a:t>
            </a:r>
            <a:endParaRPr lang="en-GB" dirty="0" smtClean="0"/>
          </a:p>
          <a:p>
            <a:pPr>
              <a:buNone/>
            </a:pPr>
            <a:r>
              <a:rPr lang="en-GB" dirty="0" smtClean="0"/>
              <a:t>	Movement and rotation of the earth  </a:t>
            </a:r>
          </a:p>
          <a:p>
            <a:endParaRPr lang="en-GB" dirty="0" smtClean="0"/>
          </a:p>
          <a:p>
            <a:r>
              <a:rPr lang="en-GB" sz="3300" b="1" dirty="0" smtClean="0"/>
              <a:t>Navigation</a:t>
            </a:r>
            <a:endParaRPr lang="en-GB" b="1" dirty="0" smtClean="0"/>
          </a:p>
          <a:p>
            <a:pPr>
              <a:buNone/>
            </a:pPr>
            <a:r>
              <a:rPr lang="en-GB" dirty="0" smtClean="0"/>
              <a:t>	</a:t>
            </a:r>
            <a:r>
              <a:rPr lang="en-GB" b="1" dirty="0" smtClean="0"/>
              <a:t>Pre-Columbus Trans-Atlantic contact </a:t>
            </a:r>
            <a:r>
              <a:rPr lang="en-GB" dirty="0" smtClean="0"/>
              <a:t>– accounts from Al-Idrisi</a:t>
            </a:r>
          </a:p>
          <a:p>
            <a:pPr>
              <a:buNone/>
            </a:pPr>
            <a:r>
              <a:rPr lang="en-GB" dirty="0" smtClean="0"/>
              <a:t>	[...] After sailing for twelve more days they (Raqsh Al-Auzz and his ships) perceived an island that seemed to be inhabited, and there were cultivated fields. They sailed that way to see what it contained. But soon barques encircled them and made them prisoners, and transported them to a miserable hamlet situated on the coast. There they landed. The navigators saw there people with red skin; there was not much hair on their body, the hair of their head was straight, and they were of high stature.</a:t>
            </a:r>
          </a:p>
          <a:p>
            <a:pPr>
              <a:buNone/>
            </a:pPr>
            <a:r>
              <a:rPr lang="en-GB" dirty="0" smtClean="0"/>
              <a:t>	</a:t>
            </a:r>
            <a:r>
              <a:rPr lang="en-GB" b="1" dirty="0" smtClean="0"/>
              <a:t>Pre-Columbus Trans-oceanic Polynesian contact </a:t>
            </a:r>
            <a:r>
              <a:rPr lang="en-GB" dirty="0" smtClean="0"/>
              <a:t>– 12c</a:t>
            </a:r>
            <a:endParaRPr lang="en-GB" dirty="0"/>
          </a:p>
        </p:txBody>
      </p:sp>
      <p:pic>
        <p:nvPicPr>
          <p:cNvPr id="7170" name="Picture 2" descr="C:\Users\shakeel\Pictures\Muslim Scholars\al idrisi.png"/>
          <p:cNvPicPr>
            <a:picLocks noGrp="1" noChangeAspect="1" noChangeArrowheads="1"/>
          </p:cNvPicPr>
          <p:nvPr>
            <p:ph sz="half" idx="2"/>
          </p:nvPr>
        </p:nvPicPr>
        <p:blipFill>
          <a:blip r:embed="rId2" cstate="print"/>
          <a:srcRect/>
          <a:stretch>
            <a:fillRect/>
          </a:stretch>
        </p:blipFill>
        <p:spPr bwMode="auto">
          <a:xfrm>
            <a:off x="6149591" y="1700808"/>
            <a:ext cx="2034641" cy="2016224"/>
          </a:xfrm>
          <a:prstGeom prst="rect">
            <a:avLst/>
          </a:prstGeom>
          <a:noFill/>
        </p:spPr>
      </p:pic>
      <p:pic>
        <p:nvPicPr>
          <p:cNvPr id="7172" name="Picture 4" descr="http://upload.wikimedia.org/wikipedia/commons/thumb/d/d3/TabulaRogeriana.jpg/300px-TabulaRogeriana.jpg">
            <a:hlinkClick r:id="rId3"/>
          </p:cNvPr>
          <p:cNvPicPr>
            <a:picLocks noChangeAspect="1" noChangeArrowheads="1"/>
          </p:cNvPicPr>
          <p:nvPr/>
        </p:nvPicPr>
        <p:blipFill>
          <a:blip r:embed="rId4" cstate="print"/>
          <a:srcRect/>
          <a:stretch>
            <a:fillRect/>
          </a:stretch>
        </p:blipFill>
        <p:spPr bwMode="auto">
          <a:xfrm>
            <a:off x="6312024" y="3717032"/>
            <a:ext cx="3073524" cy="1584176"/>
          </a:xfrm>
          <a:prstGeom prst="rect">
            <a:avLst/>
          </a:prstGeom>
          <a:noFill/>
        </p:spPr>
      </p:pic>
      <p:pic>
        <p:nvPicPr>
          <p:cNvPr id="2050" name="Picture 2" descr="C:\Users\shakeel\Pictures\Muslim Scholars\map-of-earth-by-idrisi.jpg"/>
          <p:cNvPicPr>
            <a:picLocks noChangeAspect="1" noChangeArrowheads="1"/>
          </p:cNvPicPr>
          <p:nvPr/>
        </p:nvPicPr>
        <p:blipFill>
          <a:blip r:embed="rId5" cstate="print"/>
          <a:srcRect/>
          <a:stretch>
            <a:fillRect/>
          </a:stretch>
        </p:blipFill>
        <p:spPr bwMode="auto">
          <a:xfrm>
            <a:off x="8184232" y="2060848"/>
            <a:ext cx="2304256" cy="1584176"/>
          </a:xfrm>
          <a:prstGeom prst="rect">
            <a:avLst/>
          </a:prstGeom>
          <a:noFill/>
        </p:spPr>
      </p:pic>
      <p:pic>
        <p:nvPicPr>
          <p:cNvPr id="2051" name="Picture 3" descr="C:\Users\shakeel\Pictures\Muslim Scholars\spain-idrisi.jpg"/>
          <p:cNvPicPr>
            <a:picLocks noChangeAspect="1" noChangeArrowheads="1"/>
          </p:cNvPicPr>
          <p:nvPr/>
        </p:nvPicPr>
        <p:blipFill>
          <a:blip r:embed="rId6" cstate="print"/>
          <a:srcRect/>
          <a:stretch>
            <a:fillRect/>
          </a:stretch>
        </p:blipFill>
        <p:spPr bwMode="auto">
          <a:xfrm>
            <a:off x="9408369" y="4695825"/>
            <a:ext cx="1212006" cy="1655615"/>
          </a:xfrm>
          <a:prstGeom prst="rect">
            <a:avLst/>
          </a:prstGeom>
          <a:noFill/>
        </p:spPr>
      </p:pic>
    </p:spTree>
    <p:extLst>
      <p:ext uri="{BB962C8B-B14F-4D97-AF65-F5344CB8AC3E}">
        <p14:creationId xmlns:p14="http://schemas.microsoft.com/office/powerpoint/2010/main" val="89723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1113" y="273049"/>
            <a:ext cx="9182906" cy="860899"/>
          </a:xfrm>
        </p:spPr>
        <p:txBody>
          <a:bodyPr>
            <a:noAutofit/>
          </a:bodyPr>
          <a:lstStyle/>
          <a:p>
            <a:r>
              <a:rPr lang="en-GB" sz="4000" b="1" dirty="0" smtClean="0"/>
              <a:t>				</a:t>
            </a:r>
            <a:r>
              <a:rPr lang="en-GB" sz="4400" b="1" dirty="0"/>
              <a:t>O</a:t>
            </a:r>
            <a:r>
              <a:rPr lang="en-GB" sz="4400" b="1" dirty="0" smtClean="0"/>
              <a:t>n </a:t>
            </a:r>
            <a:r>
              <a:rPr lang="en-GB" sz="4800" b="1" dirty="0" smtClean="0"/>
              <a:t>evolution</a:t>
            </a:r>
            <a:r>
              <a:rPr lang="en-GB" sz="4400" b="1" dirty="0" smtClean="0"/>
              <a:t> </a:t>
            </a:r>
            <a:endParaRPr lang="en-GB" sz="4000" b="1" dirty="0"/>
          </a:p>
        </p:txBody>
      </p:sp>
      <p:sp>
        <p:nvSpPr>
          <p:cNvPr id="3" name="Content Placeholder 2"/>
          <p:cNvSpPr>
            <a:spLocks noGrp="1"/>
          </p:cNvSpPr>
          <p:nvPr>
            <p:ph idx="1"/>
          </p:nvPr>
        </p:nvSpPr>
        <p:spPr>
          <a:xfrm>
            <a:off x="4543378" y="1484785"/>
            <a:ext cx="5920641" cy="4992215"/>
          </a:xfrm>
        </p:spPr>
        <p:txBody>
          <a:bodyPr>
            <a:normAutofit fontScale="25000" lnSpcReduction="20000"/>
          </a:bodyPr>
          <a:lstStyle/>
          <a:p>
            <a:pPr>
              <a:buNone/>
            </a:pPr>
            <a:r>
              <a:rPr lang="en-GB" sz="5200" b="1" dirty="0"/>
              <a:t>	</a:t>
            </a:r>
          </a:p>
          <a:p>
            <a:pPr>
              <a:buNone/>
            </a:pPr>
            <a:r>
              <a:rPr lang="en-GB" sz="5600" b="1" dirty="0"/>
              <a:t>	</a:t>
            </a:r>
            <a:r>
              <a:rPr lang="en-GB" sz="8000" b="1" dirty="0" smtClean="0"/>
              <a:t>Ibn-e-</a:t>
            </a:r>
            <a:r>
              <a:rPr lang="en-GB" sz="8000" b="1" dirty="0" err="1" smtClean="0"/>
              <a:t>Khaldun</a:t>
            </a:r>
            <a:r>
              <a:rPr lang="en-GB" sz="8000" dirty="0" smtClean="0"/>
              <a:t> </a:t>
            </a:r>
            <a:r>
              <a:rPr lang="en-GB" sz="8000" dirty="0"/>
              <a:t>(1332-1406ce) – </a:t>
            </a:r>
            <a:r>
              <a:rPr lang="en-GB" sz="8000" b="1" dirty="0"/>
              <a:t>The</a:t>
            </a:r>
            <a:r>
              <a:rPr lang="en-GB" sz="8000" dirty="0"/>
              <a:t> </a:t>
            </a:r>
            <a:r>
              <a:rPr lang="en-GB" sz="8000" b="1" dirty="0" err="1" smtClean="0"/>
              <a:t>Muqaddimah</a:t>
            </a:r>
            <a:endParaRPr lang="en-GB" sz="6400" dirty="0"/>
          </a:p>
          <a:p>
            <a:pPr marL="411480" lvl="1" indent="0">
              <a:buNone/>
            </a:pPr>
            <a:r>
              <a:rPr lang="en-GB" sz="6400" dirty="0" smtClean="0"/>
              <a:t>Historian – introduced an approach in history recording that emphasises applied learning </a:t>
            </a:r>
          </a:p>
          <a:p>
            <a:pPr marL="411480" lvl="1" indent="0">
              <a:buNone/>
            </a:pPr>
            <a:endParaRPr lang="en-GB" sz="3300" dirty="0"/>
          </a:p>
          <a:p>
            <a:pPr marL="411480" lvl="1" indent="0">
              <a:buNone/>
            </a:pPr>
            <a:endParaRPr lang="en-GB" sz="3300" dirty="0"/>
          </a:p>
          <a:p>
            <a:pPr>
              <a:buNone/>
            </a:pPr>
            <a:r>
              <a:rPr lang="en-GB" sz="5400" dirty="0" smtClean="0"/>
              <a:t>	</a:t>
            </a:r>
          </a:p>
          <a:p>
            <a:pPr>
              <a:buNone/>
            </a:pPr>
            <a:endParaRPr lang="en-GB" sz="5400" dirty="0"/>
          </a:p>
          <a:p>
            <a:pPr>
              <a:buNone/>
            </a:pPr>
            <a:endParaRPr lang="en-GB" sz="5400" dirty="0"/>
          </a:p>
          <a:p>
            <a:pPr>
              <a:buNone/>
            </a:pPr>
            <a:r>
              <a:rPr lang="en-GB" sz="7200" i="1" dirty="0" smtClean="0"/>
              <a:t>	</a:t>
            </a:r>
            <a:r>
              <a:rPr lang="en-GB" sz="7200" b="1" i="1" dirty="0" smtClean="0"/>
              <a:t>‘One </a:t>
            </a:r>
            <a:r>
              <a:rPr lang="en-GB" sz="7200" b="1" i="1" dirty="0"/>
              <a:t>should then look at the world of creation. It started out from the minerals and progressed, in an ingenious, gradual manner, to plants and animals.... </a:t>
            </a:r>
            <a:r>
              <a:rPr lang="en-GB" sz="7200" i="1" dirty="0"/>
              <a:t>The animal world then widens, its species become numerous, </a:t>
            </a:r>
            <a:r>
              <a:rPr lang="en-GB" sz="7200" b="1" i="1" dirty="0"/>
              <a:t>and, in a gradual process of creation, it finally leads to man, who is able to think and to reflect. </a:t>
            </a:r>
            <a:r>
              <a:rPr lang="en-GB" sz="7200" i="1" dirty="0"/>
              <a:t>The higher stage of man is reached from the world of the monkeys, in which both sagacity and perception are found, but which has not reached the stage of actual reflection and thinking</a:t>
            </a:r>
            <a:r>
              <a:rPr lang="en-GB" sz="7200" i="1" dirty="0" smtClean="0"/>
              <a:t>.’ </a:t>
            </a:r>
            <a:endParaRPr lang="en-GB" sz="7200" i="1" dirty="0"/>
          </a:p>
          <a:p>
            <a:pPr>
              <a:buNone/>
            </a:pPr>
            <a:r>
              <a:rPr lang="en-GB" sz="5100" dirty="0" smtClean="0"/>
              <a:t> </a:t>
            </a:r>
            <a:endParaRPr lang="en-GB" sz="5100" baseline="30000" dirty="0"/>
          </a:p>
          <a:p>
            <a:endParaRPr lang="en-GB" sz="6400" dirty="0"/>
          </a:p>
          <a:p>
            <a:endParaRPr lang="en-GB" dirty="0"/>
          </a:p>
        </p:txBody>
      </p:sp>
      <p:sp>
        <p:nvSpPr>
          <p:cNvPr id="5" name="Text Placeholder 4"/>
          <p:cNvSpPr>
            <a:spLocks noGrp="1"/>
          </p:cNvSpPr>
          <p:nvPr>
            <p:ph type="body" sz="half" idx="2"/>
          </p:nvPr>
        </p:nvSpPr>
        <p:spPr>
          <a:xfrm>
            <a:off x="1981201" y="908721"/>
            <a:ext cx="2818656" cy="5217443"/>
          </a:xfrm>
        </p:spPr>
        <p:txBody>
          <a:bodyPr/>
          <a:lstStyle/>
          <a:p>
            <a:endParaRPr lang="en-GB" dirty="0"/>
          </a:p>
        </p:txBody>
      </p:sp>
      <p:pic>
        <p:nvPicPr>
          <p:cNvPr id="3074" name="Picture 2" descr="C:\Users\shakeel\Pictures\Muslim Scholars\220px-Ibn_Khaldoun-Kassus.jpg"/>
          <p:cNvPicPr>
            <a:picLocks noChangeAspect="1" noChangeArrowheads="1"/>
          </p:cNvPicPr>
          <p:nvPr/>
        </p:nvPicPr>
        <p:blipFill>
          <a:blip r:embed="rId2" cstate="print"/>
          <a:srcRect/>
          <a:stretch>
            <a:fillRect/>
          </a:stretch>
        </p:blipFill>
        <p:spPr bwMode="auto">
          <a:xfrm>
            <a:off x="1800225" y="3068959"/>
            <a:ext cx="2438400" cy="3233059"/>
          </a:xfrm>
          <a:prstGeom prst="rect">
            <a:avLst/>
          </a:prstGeom>
          <a:noFill/>
        </p:spPr>
      </p:pic>
      <p:pic>
        <p:nvPicPr>
          <p:cNvPr id="3075" name="Picture 3" descr="C:\Users\shakeel\Pictures\Muslim Scholars\Ibn_Khaldun.jpg"/>
          <p:cNvPicPr>
            <a:picLocks noChangeAspect="1" noChangeArrowheads="1"/>
          </p:cNvPicPr>
          <p:nvPr/>
        </p:nvPicPr>
        <p:blipFill>
          <a:blip r:embed="rId3" cstate="print"/>
          <a:srcRect/>
          <a:stretch>
            <a:fillRect/>
          </a:stretch>
        </p:blipFill>
        <p:spPr bwMode="auto">
          <a:xfrm>
            <a:off x="942736" y="2045880"/>
            <a:ext cx="1105471" cy="1584176"/>
          </a:xfrm>
          <a:prstGeom prst="rect">
            <a:avLst/>
          </a:prstGeom>
          <a:noFill/>
        </p:spPr>
      </p:pic>
    </p:spTree>
    <p:extLst>
      <p:ext uri="{BB962C8B-B14F-4D97-AF65-F5344CB8AC3E}">
        <p14:creationId xmlns:p14="http://schemas.microsoft.com/office/powerpoint/2010/main" val="242035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9880336" cy="978408"/>
          </a:xfrm>
        </p:spPr>
        <p:txBody>
          <a:bodyPr>
            <a:noAutofit/>
          </a:bodyPr>
          <a:lstStyle/>
          <a:p>
            <a:r>
              <a:rPr lang="en-GB" sz="3600" b="1" dirty="0"/>
              <a:t>				</a:t>
            </a:r>
            <a:r>
              <a:rPr lang="en-GB" sz="3600" b="1" dirty="0" smtClean="0"/>
              <a:t>	</a:t>
            </a:r>
            <a:r>
              <a:rPr lang="en-GB" sz="4000" b="1" dirty="0" smtClean="0"/>
              <a:t>On </a:t>
            </a:r>
            <a:r>
              <a:rPr lang="en-GB" sz="4000" b="1" dirty="0"/>
              <a:t>evolution </a:t>
            </a:r>
            <a:endParaRPr lang="en-GB" sz="4000" dirty="0"/>
          </a:p>
        </p:txBody>
      </p:sp>
      <p:sp>
        <p:nvSpPr>
          <p:cNvPr id="3" name="Content Placeholder 2"/>
          <p:cNvSpPr>
            <a:spLocks noGrp="1"/>
          </p:cNvSpPr>
          <p:nvPr>
            <p:ph idx="1"/>
          </p:nvPr>
        </p:nvSpPr>
        <p:spPr/>
        <p:txBody>
          <a:bodyPr>
            <a:normAutofit/>
          </a:bodyPr>
          <a:lstStyle/>
          <a:p>
            <a:pPr marL="118872" indent="0">
              <a:buNone/>
            </a:pPr>
            <a:endParaRPr lang="en-GB" sz="1400" dirty="0"/>
          </a:p>
          <a:p>
            <a:pPr marL="118872" indent="0">
              <a:buNone/>
            </a:pPr>
            <a:r>
              <a:rPr lang="en-GB" sz="1800" b="1" dirty="0" smtClean="0"/>
              <a:t>Evolution </a:t>
            </a:r>
            <a:r>
              <a:rPr lang="en-GB" sz="1800" b="1" dirty="0"/>
              <a:t>of life – Nasir al-din </a:t>
            </a:r>
            <a:r>
              <a:rPr lang="en-GB" sz="1800" b="1" dirty="0" smtClean="0"/>
              <a:t>al-</a:t>
            </a:r>
            <a:r>
              <a:rPr lang="en-GB" sz="1800" b="1" dirty="0" err="1" smtClean="0"/>
              <a:t>Tusi</a:t>
            </a:r>
            <a:r>
              <a:rPr lang="en-GB" sz="1800" b="1" dirty="0" smtClean="0"/>
              <a:t> [1201-1274 CE]</a:t>
            </a:r>
          </a:p>
          <a:p>
            <a:pPr marL="118872" indent="0">
              <a:buNone/>
            </a:pPr>
            <a:endParaRPr lang="en-GB" sz="1400" b="1" dirty="0"/>
          </a:p>
          <a:p>
            <a:pPr marL="118872" indent="0">
              <a:buNone/>
            </a:pPr>
            <a:r>
              <a:rPr lang="en-GB" sz="1400" b="1" dirty="0"/>
              <a:t>"</a:t>
            </a:r>
            <a:r>
              <a:rPr lang="en-GB" sz="1400" b="1" dirty="0" smtClean="0"/>
              <a:t>The organisms that </a:t>
            </a:r>
            <a:r>
              <a:rPr lang="en-GB" sz="1400" b="1" dirty="0"/>
              <a:t>can gain the new features faster are more variable. As a result, they gain advantages over other creatures. [...] The bodies are changing as a result of the internal and external </a:t>
            </a:r>
            <a:r>
              <a:rPr lang="en-GB" sz="1400" b="1" dirty="0" smtClean="0"/>
              <a:t>interactions...“</a:t>
            </a:r>
            <a:endParaRPr lang="en-GB" sz="1400" b="1" dirty="0"/>
          </a:p>
          <a:p>
            <a:pPr marL="118872" indent="0">
              <a:buNone/>
            </a:pPr>
            <a:endParaRPr lang="en-GB" sz="1400" dirty="0"/>
          </a:p>
          <a:p>
            <a:pPr marL="118872" indent="0">
              <a:buNone/>
            </a:pPr>
            <a:r>
              <a:rPr lang="en-GB" sz="1600" b="1" dirty="0" smtClean="0"/>
              <a:t>He then continued to describe the ongoing process of evolution into the next step …   of spiritual evolution</a:t>
            </a:r>
          </a:p>
          <a:p>
            <a:pPr marL="118872" indent="0">
              <a:buNone/>
            </a:pPr>
            <a:endParaRPr lang="en-GB" sz="1400" dirty="0" smtClean="0"/>
          </a:p>
          <a:p>
            <a:pPr marL="118872" indent="0">
              <a:buNone/>
            </a:pPr>
            <a:r>
              <a:rPr lang="en-GB" sz="1400" dirty="0" smtClean="0"/>
              <a:t>“The </a:t>
            </a:r>
            <a:r>
              <a:rPr lang="en-GB" sz="1400" dirty="0"/>
              <a:t>human has features that distinguish him from other creatures, but he has other features that unite him with the animal world, vegetable kingdom or even with the inanimate bodies. [...] Before [the creation of humans], all differences between organisms were of the natural origin. </a:t>
            </a:r>
            <a:r>
              <a:rPr lang="en-GB" sz="1400" b="1" dirty="0"/>
              <a:t>The next step will be associated with spiritual perfection, will, observation and knowledge. [...] All these facts prove that the human being is placed on the middle step of the evolutionary stairway. According to his inherent nature, the human is related to the lower beings, and </a:t>
            </a:r>
            <a:r>
              <a:rPr lang="en-GB" sz="1400" b="1" i="1" dirty="0"/>
              <a:t>only with the help of his will </a:t>
            </a:r>
            <a:r>
              <a:rPr lang="en-GB" sz="1400" b="1" dirty="0"/>
              <a:t>can he reach the higher development level."</a:t>
            </a:r>
          </a:p>
        </p:txBody>
      </p:sp>
      <p:sp>
        <p:nvSpPr>
          <p:cNvPr id="4" name="Text Placeholder 3"/>
          <p:cNvSpPr>
            <a:spLocks noGrp="1"/>
          </p:cNvSpPr>
          <p:nvPr>
            <p:ph type="body" sz="half" idx="2"/>
          </p:nvPr>
        </p:nvSpPr>
        <p:spPr/>
        <p:txBody>
          <a:bodyPr/>
          <a:lstStyle/>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52" y="2039112"/>
            <a:ext cx="2985272" cy="3557016"/>
          </a:xfrm>
          <a:prstGeom prst="rect">
            <a:avLst/>
          </a:prstGeom>
        </p:spPr>
      </p:pic>
    </p:spTree>
    <p:extLst>
      <p:ext uri="{BB962C8B-B14F-4D97-AF65-F5344CB8AC3E}">
        <p14:creationId xmlns:p14="http://schemas.microsoft.com/office/powerpoint/2010/main" val="321597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524001" y="188914"/>
            <a:ext cx="4824413" cy="6264275"/>
          </a:xfrm>
        </p:spPr>
        <p:txBody>
          <a:bodyPr>
            <a:normAutofit fontScale="25000" lnSpcReduction="20000"/>
          </a:bodyPr>
          <a:lstStyle/>
          <a:p>
            <a:pPr>
              <a:buNone/>
            </a:pPr>
            <a:r>
              <a:rPr lang="en-GB" sz="7200" b="1" dirty="0"/>
              <a:t>Poet and Philosopher</a:t>
            </a:r>
          </a:p>
          <a:p>
            <a:pPr>
              <a:buNone/>
            </a:pPr>
            <a:r>
              <a:rPr lang="en-GB" sz="6800" b="1" dirty="0" err="1"/>
              <a:t>Rumi</a:t>
            </a:r>
            <a:r>
              <a:rPr lang="en-GB" sz="6800" b="1" dirty="0"/>
              <a:t>  </a:t>
            </a:r>
            <a:r>
              <a:rPr lang="en-GB" sz="6800" dirty="0"/>
              <a:t>- </a:t>
            </a:r>
            <a:r>
              <a:rPr lang="en-GB" sz="6800" b="1" dirty="0"/>
              <a:t>Jalaluddin Mohammad Rumi </a:t>
            </a:r>
            <a:r>
              <a:rPr lang="en-GB" sz="6800" dirty="0"/>
              <a:t>(1207-1273) </a:t>
            </a:r>
            <a:r>
              <a:rPr lang="en-GB" sz="6800" b="1" dirty="0"/>
              <a:t> </a:t>
            </a:r>
          </a:p>
          <a:p>
            <a:pPr>
              <a:buNone/>
            </a:pPr>
            <a:endParaRPr lang="en-GB" sz="6800" b="1" dirty="0"/>
          </a:p>
          <a:p>
            <a:pPr>
              <a:buNone/>
            </a:pPr>
            <a:r>
              <a:rPr lang="en-GB" sz="6400" dirty="0"/>
              <a:t>First man appeared in the class of inorganic things, </a:t>
            </a:r>
          </a:p>
          <a:p>
            <a:pPr>
              <a:buNone/>
            </a:pPr>
            <a:r>
              <a:rPr lang="en-GB" sz="6400" dirty="0"/>
              <a:t>Next he passed therefrom into that of plants,</a:t>
            </a:r>
          </a:p>
          <a:p>
            <a:pPr>
              <a:buNone/>
            </a:pPr>
            <a:r>
              <a:rPr lang="en-GB" sz="6400" dirty="0"/>
              <a:t>For years he lived as one of the plants,</a:t>
            </a:r>
          </a:p>
          <a:p>
            <a:pPr>
              <a:buNone/>
            </a:pPr>
            <a:r>
              <a:rPr lang="en-GB" sz="6400" dirty="0"/>
              <a:t>Remembering naught of his organic state so different, </a:t>
            </a:r>
          </a:p>
          <a:p>
            <a:pPr>
              <a:buNone/>
            </a:pPr>
            <a:r>
              <a:rPr lang="en-GB" sz="6400" dirty="0"/>
              <a:t>And when he passed from the vegetative to the animal state,</a:t>
            </a:r>
          </a:p>
          <a:p>
            <a:pPr>
              <a:buNone/>
            </a:pPr>
            <a:r>
              <a:rPr lang="en-GB" sz="6400" dirty="0"/>
              <a:t>He had no remembrance of his state as a plant, </a:t>
            </a:r>
          </a:p>
          <a:p>
            <a:pPr>
              <a:buNone/>
            </a:pPr>
            <a:r>
              <a:rPr lang="en-GB" sz="6400" dirty="0"/>
              <a:t>Except the inclination he felt to the world of plants, </a:t>
            </a:r>
          </a:p>
          <a:p>
            <a:pPr>
              <a:buNone/>
            </a:pPr>
            <a:r>
              <a:rPr lang="en-GB" sz="6400" dirty="0"/>
              <a:t>Especially at the time of spring and sweet flowers,</a:t>
            </a:r>
          </a:p>
          <a:p>
            <a:pPr>
              <a:buNone/>
            </a:pPr>
            <a:r>
              <a:rPr lang="en-GB" sz="6400" dirty="0"/>
              <a:t>Like the inclination of infants to their mothers,</a:t>
            </a:r>
          </a:p>
          <a:p>
            <a:pPr>
              <a:buNone/>
            </a:pPr>
            <a:r>
              <a:rPr lang="en-GB" sz="6400" dirty="0"/>
              <a:t>Which knew not the cause of their inclination to the breast.</a:t>
            </a:r>
          </a:p>
          <a:p>
            <a:pPr>
              <a:buNone/>
            </a:pPr>
            <a:endParaRPr lang="en-GB" sz="6400" dirty="0"/>
          </a:p>
          <a:p>
            <a:pPr>
              <a:buNone/>
            </a:pPr>
            <a:r>
              <a:rPr lang="en-GB" sz="6400" dirty="0"/>
              <a:t>Again the great Creator as you know,</a:t>
            </a:r>
          </a:p>
          <a:p>
            <a:pPr>
              <a:buNone/>
            </a:pPr>
            <a:r>
              <a:rPr lang="en-GB" sz="6400" dirty="0"/>
              <a:t>Drew man out of animal life into the human state,</a:t>
            </a:r>
          </a:p>
          <a:p>
            <a:pPr>
              <a:buNone/>
            </a:pPr>
            <a:r>
              <a:rPr lang="en-GB" sz="6400" dirty="0"/>
              <a:t>Thus man passed from one order of nature to another, </a:t>
            </a:r>
          </a:p>
          <a:p>
            <a:pPr>
              <a:buNone/>
            </a:pPr>
            <a:r>
              <a:rPr lang="en-GB" sz="6400" dirty="0"/>
              <a:t>Till he became wise and knowing and strong as he is now,</a:t>
            </a:r>
          </a:p>
          <a:p>
            <a:pPr>
              <a:buNone/>
            </a:pPr>
            <a:r>
              <a:rPr lang="en-GB" sz="6400" dirty="0"/>
              <a:t>Of his first souls he has now no temperance.</a:t>
            </a:r>
          </a:p>
          <a:p>
            <a:pPr>
              <a:buNone/>
            </a:pPr>
            <a:endParaRPr lang="en-GB" sz="6400" dirty="0"/>
          </a:p>
          <a:p>
            <a:pPr>
              <a:buNone/>
            </a:pPr>
            <a:r>
              <a:rPr lang="en-GB" sz="6400" dirty="0"/>
              <a:t>And he will be again changed from his present soul,</a:t>
            </a:r>
          </a:p>
          <a:p>
            <a:pPr>
              <a:buNone/>
            </a:pPr>
            <a:r>
              <a:rPr lang="en-GB" sz="6400" dirty="0"/>
              <a:t>Therefore, fear that death will lower us?</a:t>
            </a:r>
          </a:p>
          <a:p>
            <a:pPr>
              <a:buNone/>
            </a:pPr>
            <a:r>
              <a:rPr lang="en-GB" sz="6400" dirty="0"/>
              <a:t>May be that when I die I might appear as a full-fledged angel.</a:t>
            </a:r>
            <a:endParaRPr lang="en-GB" sz="4800" dirty="0"/>
          </a:p>
          <a:p>
            <a:pPr>
              <a:buNone/>
            </a:pPr>
            <a:endParaRPr lang="en-GB" sz="4800" dirty="0"/>
          </a:p>
        </p:txBody>
      </p:sp>
      <p:pic>
        <p:nvPicPr>
          <p:cNvPr id="5" name="Picture 2" descr="C:\Users\shakeel\Pictures\rumi.jpg"/>
          <p:cNvPicPr>
            <a:picLocks noGrp="1" noChangeAspect="1" noChangeArrowheads="1"/>
          </p:cNvPicPr>
          <p:nvPr>
            <p:ph sz="half" idx="4294967295"/>
          </p:nvPr>
        </p:nvPicPr>
        <p:blipFill>
          <a:blip r:embed="rId2" cstate="print"/>
          <a:srcRect/>
          <a:stretch>
            <a:fillRect/>
          </a:stretch>
        </p:blipFill>
        <p:spPr bwMode="auto">
          <a:xfrm>
            <a:off x="7455353" y="343103"/>
            <a:ext cx="2731047" cy="2639582"/>
          </a:xfrm>
          <a:prstGeom prst="rect">
            <a:avLst/>
          </a:prstGeom>
          <a:noFill/>
        </p:spPr>
      </p:pic>
      <p:pic>
        <p:nvPicPr>
          <p:cNvPr id="11265" name="Picture 1" descr="C:\Users\shakeel\Pictures\Muslim Scholars\rumi and sufis.jpg"/>
          <p:cNvPicPr>
            <a:picLocks noChangeAspect="1" noChangeArrowheads="1"/>
          </p:cNvPicPr>
          <p:nvPr/>
        </p:nvPicPr>
        <p:blipFill>
          <a:blip r:embed="rId3" cstate="print"/>
          <a:srcRect/>
          <a:stretch>
            <a:fillRect/>
          </a:stretch>
        </p:blipFill>
        <p:spPr bwMode="auto">
          <a:xfrm>
            <a:off x="7134225" y="3080657"/>
            <a:ext cx="2845347" cy="3249351"/>
          </a:xfrm>
          <a:prstGeom prst="rect">
            <a:avLst/>
          </a:prstGeom>
          <a:noFill/>
        </p:spPr>
      </p:pic>
    </p:spTree>
    <p:extLst>
      <p:ext uri="{BB962C8B-B14F-4D97-AF65-F5344CB8AC3E}">
        <p14:creationId xmlns:p14="http://schemas.microsoft.com/office/powerpoint/2010/main" val="165977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Putting the debate into context</a:t>
            </a:r>
            <a:endParaRPr lang="en-GB" dirty="0"/>
          </a:p>
        </p:txBody>
      </p:sp>
      <p:sp>
        <p:nvSpPr>
          <p:cNvPr id="2" name="Text Placeholder 1"/>
          <p:cNvSpPr>
            <a:spLocks noGrp="1"/>
          </p:cNvSpPr>
          <p:nvPr>
            <p:ph type="body" idx="1"/>
          </p:nvPr>
        </p:nvSpPr>
        <p:spPr/>
        <p:txBody>
          <a:bodyPr>
            <a:normAutofit/>
          </a:bodyPr>
          <a:lstStyle/>
          <a:p>
            <a:pPr algn="ctr"/>
            <a:r>
              <a:rPr lang="en-GB" sz="3200" b="0" cap="none" dirty="0" smtClean="0"/>
              <a:t>Creationism vs Evolution</a:t>
            </a:r>
            <a:endParaRPr lang="en-GB" sz="3200" b="0" cap="none"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 y="2709869"/>
            <a:ext cx="5282153" cy="3573591"/>
          </a:xfrm>
          <a:prstGeom prst="rect">
            <a:avLst/>
          </a:prstGeom>
        </p:spPr>
      </p:pic>
      <p:sp>
        <p:nvSpPr>
          <p:cNvPr id="3" name="Text Placeholder 2"/>
          <p:cNvSpPr>
            <a:spLocks noGrp="1"/>
          </p:cNvSpPr>
          <p:nvPr>
            <p:ph type="body" sz="quarter" idx="3"/>
          </p:nvPr>
        </p:nvSpPr>
        <p:spPr/>
        <p:txBody>
          <a:bodyPr>
            <a:normAutofit/>
          </a:bodyPr>
          <a:lstStyle/>
          <a:p>
            <a:r>
              <a:rPr lang="en-GB" sz="3200" b="0" cap="none" dirty="0" smtClean="0"/>
              <a:t>	Creation &amp; Evolution</a:t>
            </a:r>
            <a:endParaRPr lang="en-GB" sz="3200" b="0" cap="none"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10227" y="2709869"/>
            <a:ext cx="5250730" cy="3573591"/>
          </a:xfrm>
        </p:spPr>
      </p:pic>
    </p:spTree>
    <p:extLst>
      <p:ext uri="{BB962C8B-B14F-4D97-AF65-F5344CB8AC3E}">
        <p14:creationId xmlns:p14="http://schemas.microsoft.com/office/powerpoint/2010/main" val="145825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Introduction to the History of Science </a:t>
            </a:r>
            <a:br>
              <a:rPr lang="en-GB" dirty="0" smtClean="0"/>
            </a:br>
            <a:r>
              <a:rPr lang="en-GB" sz="2800" dirty="0" smtClean="0"/>
              <a:t>George Sarton [1854-1956], Prof of History of Science, Harvard University</a:t>
            </a:r>
            <a:endParaRPr lang="en-GB" sz="3100" dirty="0"/>
          </a:p>
        </p:txBody>
      </p:sp>
      <p:sp>
        <p:nvSpPr>
          <p:cNvPr id="4" name="Content Placeholder 3"/>
          <p:cNvSpPr>
            <a:spLocks noGrp="1"/>
          </p:cNvSpPr>
          <p:nvPr>
            <p:ph sz="half" idx="2"/>
          </p:nvPr>
        </p:nvSpPr>
        <p:spPr>
          <a:xfrm>
            <a:off x="6197600" y="1773936"/>
            <a:ext cx="5384800" cy="5084064"/>
          </a:xfrm>
        </p:spPr>
        <p:txBody>
          <a:bodyPr>
            <a:normAutofit fontScale="55000" lnSpcReduction="20000"/>
          </a:bodyPr>
          <a:lstStyle/>
          <a:p>
            <a:r>
              <a:rPr lang="en-GB" sz="3300" b="1" dirty="0" smtClean="0"/>
              <a:t>50 yr periods – one leading scientist of each</a:t>
            </a:r>
            <a:endParaRPr lang="en-GB" sz="3300" b="1" i="1" dirty="0" smtClean="0"/>
          </a:p>
          <a:p>
            <a:endParaRPr lang="en-GB" dirty="0" smtClean="0"/>
          </a:p>
          <a:p>
            <a:r>
              <a:rPr lang="en-GB" sz="3300" dirty="0" smtClean="0"/>
              <a:t>BCE</a:t>
            </a:r>
          </a:p>
          <a:p>
            <a:pPr marL="411480" lvl="1" indent="0">
              <a:buNone/>
            </a:pPr>
            <a:r>
              <a:rPr lang="en-GB" sz="2900" dirty="0" smtClean="0"/>
              <a:t>500-450 Plato</a:t>
            </a:r>
          </a:p>
          <a:p>
            <a:pPr marL="411480" lvl="1" indent="0">
              <a:buNone/>
            </a:pPr>
            <a:r>
              <a:rPr lang="en-GB" sz="2900" dirty="0" smtClean="0"/>
              <a:t>450-400 Aristotle</a:t>
            </a:r>
          </a:p>
          <a:p>
            <a:pPr marL="411480" lvl="1" indent="0">
              <a:buNone/>
            </a:pPr>
            <a:r>
              <a:rPr lang="en-GB" sz="2900" dirty="0" smtClean="0"/>
              <a:t>400-350 Euclid</a:t>
            </a:r>
          </a:p>
          <a:p>
            <a:pPr marL="411480" lvl="1" indent="0">
              <a:buNone/>
            </a:pPr>
            <a:r>
              <a:rPr lang="en-GB" sz="2900" dirty="0" smtClean="0"/>
              <a:t>350-300 Archimedes </a:t>
            </a:r>
          </a:p>
          <a:p>
            <a:pPr marL="411480" lvl="1" indent="0">
              <a:buNone/>
            </a:pPr>
            <a:endParaRPr lang="en-GB" dirty="0" smtClean="0"/>
          </a:p>
          <a:p>
            <a:r>
              <a:rPr lang="en-GB" sz="3300" dirty="0" smtClean="0"/>
              <a:t>CE</a:t>
            </a:r>
          </a:p>
          <a:p>
            <a:pPr marL="411480" lvl="1" indent="0">
              <a:buNone/>
            </a:pPr>
            <a:r>
              <a:rPr lang="en-GB" sz="2900" dirty="0" smtClean="0"/>
              <a:t>750-800 Jabir</a:t>
            </a:r>
          </a:p>
          <a:p>
            <a:pPr marL="411480" lvl="1" indent="0">
              <a:buNone/>
            </a:pPr>
            <a:r>
              <a:rPr lang="en-GB" sz="2900" dirty="0" smtClean="0"/>
              <a:t>800-850 Khwarizmi</a:t>
            </a:r>
          </a:p>
          <a:p>
            <a:pPr marL="411480" lvl="1" indent="0">
              <a:buNone/>
            </a:pPr>
            <a:r>
              <a:rPr lang="en-GB" sz="2900" dirty="0" smtClean="0"/>
              <a:t>850-900 </a:t>
            </a:r>
            <a:r>
              <a:rPr lang="en-GB" sz="2900" dirty="0" err="1" smtClean="0"/>
              <a:t>Razi</a:t>
            </a:r>
            <a:endParaRPr lang="en-GB" sz="2900" dirty="0" smtClean="0"/>
          </a:p>
          <a:p>
            <a:pPr marL="411480" lvl="1" indent="0">
              <a:buNone/>
            </a:pPr>
            <a:r>
              <a:rPr lang="en-GB" sz="2900" dirty="0" smtClean="0"/>
              <a:t>900-950 </a:t>
            </a:r>
            <a:r>
              <a:rPr lang="en-GB" sz="2900" dirty="0" err="1" smtClean="0"/>
              <a:t>Masudi</a:t>
            </a:r>
            <a:endParaRPr lang="en-GB" sz="2900" dirty="0" smtClean="0"/>
          </a:p>
          <a:p>
            <a:pPr marL="411480" lvl="1" indent="0">
              <a:buNone/>
            </a:pPr>
            <a:r>
              <a:rPr lang="en-GB" sz="2900" dirty="0" smtClean="0"/>
              <a:t>950-1000 </a:t>
            </a:r>
            <a:r>
              <a:rPr lang="en-GB" sz="2900" dirty="0" err="1" smtClean="0"/>
              <a:t>Abu’l</a:t>
            </a:r>
            <a:r>
              <a:rPr lang="en-GB" sz="2900" dirty="0" smtClean="0"/>
              <a:t> </a:t>
            </a:r>
            <a:r>
              <a:rPr lang="en-GB" sz="2900" dirty="0" err="1" smtClean="0"/>
              <a:t>Wafa</a:t>
            </a:r>
            <a:endParaRPr lang="en-GB" sz="2900" dirty="0" smtClean="0"/>
          </a:p>
          <a:p>
            <a:pPr marL="411480" lvl="1" indent="0">
              <a:buNone/>
            </a:pPr>
            <a:r>
              <a:rPr lang="en-GB" sz="2900" dirty="0" smtClean="0"/>
              <a:t>1000-1050 Al </a:t>
            </a:r>
            <a:r>
              <a:rPr lang="en-GB" sz="2900" dirty="0" err="1" smtClean="0"/>
              <a:t>Beruni</a:t>
            </a:r>
            <a:endParaRPr lang="en-GB" sz="2900" dirty="0" smtClean="0"/>
          </a:p>
          <a:p>
            <a:pPr marL="411480" lvl="1" indent="0">
              <a:buNone/>
            </a:pPr>
            <a:r>
              <a:rPr lang="en-GB" sz="2900" dirty="0" smtClean="0"/>
              <a:t>1050-1100 Omar </a:t>
            </a:r>
            <a:r>
              <a:rPr lang="en-GB" sz="2900" dirty="0" err="1" smtClean="0"/>
              <a:t>Khayam</a:t>
            </a:r>
            <a:endParaRPr lang="en-GB" sz="2900" dirty="0" smtClean="0"/>
          </a:p>
          <a:p>
            <a:pPr marL="411480" lvl="1" indent="0">
              <a:buNone/>
            </a:pPr>
            <a:r>
              <a:rPr lang="en-GB" sz="2900" dirty="0" smtClean="0"/>
              <a:t>1100-1150 </a:t>
            </a:r>
          </a:p>
          <a:p>
            <a:pPr marL="411480" lvl="1" indent="0">
              <a:buNone/>
            </a:pPr>
            <a:r>
              <a:rPr lang="en-GB" sz="2900" dirty="0" smtClean="0"/>
              <a:t>1150-1200 </a:t>
            </a:r>
            <a:r>
              <a:rPr lang="en-GB" sz="2900" dirty="0" err="1" smtClean="0"/>
              <a:t>Ibne</a:t>
            </a:r>
            <a:r>
              <a:rPr lang="en-GB" sz="2900" dirty="0" smtClean="0"/>
              <a:t> </a:t>
            </a:r>
            <a:r>
              <a:rPr lang="en-GB" sz="2900" dirty="0" err="1" smtClean="0"/>
              <a:t>Rushd</a:t>
            </a:r>
            <a:endParaRPr lang="en-GB" sz="2900" dirty="0" smtClean="0"/>
          </a:p>
          <a:p>
            <a:pPr marL="411480" lvl="1" indent="0">
              <a:buNone/>
            </a:pPr>
            <a:r>
              <a:rPr lang="en-GB" sz="2900" dirty="0" smtClean="0"/>
              <a:t>1200-1250 </a:t>
            </a:r>
            <a:r>
              <a:rPr lang="en-GB" sz="2900" dirty="0" err="1" smtClean="0"/>
              <a:t>Nasirud</a:t>
            </a:r>
            <a:r>
              <a:rPr lang="en-GB" sz="2900" dirty="0" smtClean="0"/>
              <a:t> din </a:t>
            </a:r>
            <a:r>
              <a:rPr lang="en-GB" sz="2900" dirty="0" err="1" smtClean="0"/>
              <a:t>Tusi</a:t>
            </a:r>
            <a:endParaRPr lang="en-GB" sz="2900" dirty="0" smtClean="0"/>
          </a:p>
          <a:p>
            <a:pPr marL="411480" lvl="1" indent="0">
              <a:buNone/>
            </a:pPr>
            <a:r>
              <a:rPr lang="en-GB" sz="2900" dirty="0" smtClean="0"/>
              <a:t>1250-1300 </a:t>
            </a:r>
            <a:r>
              <a:rPr lang="en-GB" sz="2900" dirty="0" err="1" smtClean="0"/>
              <a:t>Ibne</a:t>
            </a:r>
            <a:r>
              <a:rPr lang="en-GB" sz="2900" dirty="0" smtClean="0"/>
              <a:t> </a:t>
            </a:r>
            <a:r>
              <a:rPr lang="en-GB" sz="2900" dirty="0" err="1" smtClean="0"/>
              <a:t>Nafis</a:t>
            </a:r>
            <a:endParaRPr lang="en-GB" sz="2900" dirty="0" smtClean="0"/>
          </a:p>
          <a:p>
            <a:endParaRPr lang="en-GB" dirty="0"/>
          </a:p>
        </p:txBody>
      </p:sp>
      <p:pic>
        <p:nvPicPr>
          <p:cNvPr id="1026" name="Picture 2" descr="C:\Users\shakeel\Pictures\Muslim Scholars\Intro to the History of Science by George Sarton.jpg"/>
          <p:cNvPicPr>
            <a:picLocks noGrp="1" noChangeAspect="1" noChangeArrowheads="1"/>
          </p:cNvPicPr>
          <p:nvPr>
            <p:ph sz="half" idx="1"/>
          </p:nvPr>
        </p:nvPicPr>
        <p:blipFill>
          <a:blip r:embed="rId2" cstate="print"/>
          <a:srcRect/>
          <a:stretch>
            <a:fillRect/>
          </a:stretch>
        </p:blipFill>
        <p:spPr bwMode="auto">
          <a:xfrm>
            <a:off x="1336432" y="2370931"/>
            <a:ext cx="4497632" cy="3429000"/>
          </a:xfrm>
          <a:prstGeom prst="rect">
            <a:avLst/>
          </a:prstGeom>
          <a:noFill/>
        </p:spPr>
      </p:pic>
    </p:spTree>
    <p:extLst>
      <p:ext uri="{BB962C8B-B14F-4D97-AF65-F5344CB8AC3E}">
        <p14:creationId xmlns:p14="http://schemas.microsoft.com/office/powerpoint/2010/main" val="35101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Word / Work of God</a:t>
            </a:r>
            <a:endParaRPr lang="en-GB" dirty="0"/>
          </a:p>
        </p:txBody>
      </p:sp>
      <p:sp>
        <p:nvSpPr>
          <p:cNvPr id="6" name="Text Placeholder 5"/>
          <p:cNvSpPr>
            <a:spLocks noGrp="1"/>
          </p:cNvSpPr>
          <p:nvPr>
            <p:ph type="body" idx="1"/>
          </p:nvPr>
        </p:nvSpPr>
        <p:spPr/>
        <p:txBody>
          <a:bodyPr>
            <a:normAutofit fontScale="92500" lnSpcReduction="10000"/>
          </a:bodyPr>
          <a:lstStyle/>
          <a:p>
            <a:r>
              <a:rPr lang="en-GB" cap="none" dirty="0" smtClean="0">
                <a:solidFill>
                  <a:srgbClr val="0070C0"/>
                </a:solidFill>
              </a:rPr>
              <a:t>Our attempt  to understand the </a:t>
            </a:r>
            <a:r>
              <a:rPr lang="en-GB" u="sng" cap="none" dirty="0" smtClean="0">
                <a:solidFill>
                  <a:srgbClr val="0070C0"/>
                </a:solidFill>
              </a:rPr>
              <a:t>word</a:t>
            </a:r>
            <a:r>
              <a:rPr lang="en-GB" cap="none" dirty="0" smtClean="0">
                <a:solidFill>
                  <a:srgbClr val="0070C0"/>
                </a:solidFill>
              </a:rPr>
              <a:t> of God				</a:t>
            </a:r>
            <a:endParaRPr lang="en-GB" cap="none" dirty="0">
              <a:solidFill>
                <a:srgbClr val="0070C0"/>
              </a:solidFill>
            </a:endParaRPr>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6416" y="2414342"/>
            <a:ext cx="2509552" cy="1344695"/>
          </a:xfrm>
        </p:spPr>
      </p:pic>
      <p:sp>
        <p:nvSpPr>
          <p:cNvPr id="8" name="Text Placeholder 7"/>
          <p:cNvSpPr>
            <a:spLocks noGrp="1"/>
          </p:cNvSpPr>
          <p:nvPr>
            <p:ph type="body" sz="quarter" idx="3"/>
          </p:nvPr>
        </p:nvSpPr>
        <p:spPr>
          <a:xfrm>
            <a:off x="6193368" y="2222042"/>
            <a:ext cx="5389033" cy="756595"/>
          </a:xfrm>
        </p:spPr>
        <p:txBody>
          <a:bodyPr>
            <a:normAutofit fontScale="92500" lnSpcReduction="10000"/>
          </a:bodyPr>
          <a:lstStyle/>
          <a:p>
            <a:endParaRPr lang="en-GB" cap="none" dirty="0" smtClean="0"/>
          </a:p>
          <a:p>
            <a:r>
              <a:rPr lang="en-GB" cap="none" dirty="0" smtClean="0">
                <a:solidFill>
                  <a:srgbClr val="0070C0"/>
                </a:solidFill>
              </a:rPr>
              <a:t>Our attempt to understand the </a:t>
            </a:r>
            <a:r>
              <a:rPr lang="en-GB" u="sng" cap="none" dirty="0" smtClean="0">
                <a:solidFill>
                  <a:srgbClr val="0070C0"/>
                </a:solidFill>
              </a:rPr>
              <a:t>work</a:t>
            </a:r>
            <a:r>
              <a:rPr lang="en-GB" cap="none" dirty="0" smtClean="0">
                <a:solidFill>
                  <a:srgbClr val="0070C0"/>
                </a:solidFill>
              </a:rPr>
              <a:t> of God</a:t>
            </a:r>
            <a:endParaRPr lang="en-GB" cap="none" dirty="0">
              <a:solidFill>
                <a:srgbClr val="0070C0"/>
              </a:solidFill>
            </a:endParaRPr>
          </a:p>
        </p:txBody>
      </p:sp>
      <p:pic>
        <p:nvPicPr>
          <p:cNvPr id="3" name="Content Placeholder 2"/>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2208325" y="3086691"/>
            <a:ext cx="1504139" cy="1814493"/>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3960" y="3478826"/>
            <a:ext cx="1421816" cy="2025862"/>
          </a:xfrm>
          <a:prstGeom prst="rect">
            <a:avLst/>
          </a:prstGeom>
        </p:spPr>
      </p:pic>
      <p:pic>
        <p:nvPicPr>
          <p:cNvPr id="12" name="Picture 11"/>
          <p:cNvPicPr>
            <a:picLocks noChangeAspect="1"/>
          </p:cNvPicPr>
          <p:nvPr/>
        </p:nvPicPr>
        <p:blipFill>
          <a:blip r:embed="rId5"/>
          <a:stretch>
            <a:fillRect/>
          </a:stretch>
        </p:blipFill>
        <p:spPr>
          <a:xfrm>
            <a:off x="676656" y="3759037"/>
            <a:ext cx="1438068" cy="1818803"/>
          </a:xfrm>
          <a:prstGeom prst="rect">
            <a:avLst/>
          </a:prstGeom>
        </p:spPr>
      </p:pic>
      <p:pic>
        <p:nvPicPr>
          <p:cNvPr id="13" name="Picture 6" descr="C:\Users\shakeel\Pictures\9mar13\books.jpg"/>
          <p:cNvPicPr>
            <a:picLocks noChangeAspect="1" noChangeArrowheads="1"/>
          </p:cNvPicPr>
          <p:nvPr/>
        </p:nvPicPr>
        <p:blipFill>
          <a:blip r:embed="rId6" cstate="print"/>
          <a:srcRect/>
          <a:stretch>
            <a:fillRect/>
          </a:stretch>
        </p:blipFill>
        <p:spPr bwMode="auto">
          <a:xfrm>
            <a:off x="9385208" y="4774840"/>
            <a:ext cx="2063081" cy="1606000"/>
          </a:xfrm>
          <a:prstGeom prst="rect">
            <a:avLst/>
          </a:prstGeom>
          <a:noFill/>
        </p:spPr>
      </p:pic>
      <p:pic>
        <p:nvPicPr>
          <p:cNvPr id="15" name="Picture 4" descr="C:\Users\shakeel\Pictures\9mar13\genetic engineering.bmp"/>
          <p:cNvPicPr>
            <a:picLocks noChangeAspect="1" noChangeArrowheads="1"/>
          </p:cNvPicPr>
          <p:nvPr/>
        </p:nvPicPr>
        <p:blipFill>
          <a:blip r:embed="rId7" cstate="print"/>
          <a:srcRect/>
          <a:stretch>
            <a:fillRect/>
          </a:stretch>
        </p:blipFill>
        <p:spPr bwMode="auto">
          <a:xfrm>
            <a:off x="7992994" y="3363591"/>
            <a:ext cx="1987653" cy="1320016"/>
          </a:xfrm>
          <a:prstGeom prst="rect">
            <a:avLst/>
          </a:prstGeom>
          <a:noFill/>
        </p:spPr>
      </p:pic>
      <p:pic>
        <p:nvPicPr>
          <p:cNvPr id="16" name="Picture 3" descr="C:\Users\shakeel\Pictures\9mar13\space travel.bmp"/>
          <p:cNvPicPr>
            <a:picLocks noChangeAspect="1" noChangeArrowheads="1"/>
          </p:cNvPicPr>
          <p:nvPr/>
        </p:nvPicPr>
        <p:blipFill>
          <a:blip r:embed="rId8" cstate="print"/>
          <a:srcRect/>
          <a:stretch>
            <a:fillRect/>
          </a:stretch>
        </p:blipFill>
        <p:spPr bwMode="auto">
          <a:xfrm>
            <a:off x="10094977" y="3086691"/>
            <a:ext cx="1487424" cy="1981870"/>
          </a:xfrm>
          <a:prstGeom prst="rect">
            <a:avLst/>
          </a:prstGeom>
          <a:noFill/>
        </p:spPr>
      </p:pic>
      <p:pic>
        <p:nvPicPr>
          <p:cNvPr id="17" name="Picture 5" descr="ANd9GcQtV-VuummrNmmKhcZHCFasK49NPz2-vHDE3a6fc6SyYYioLwfh"/>
          <p:cNvPicPr>
            <a:picLocks noChangeAspect="1" noChangeArrowheads="1"/>
          </p:cNvPicPr>
          <p:nvPr/>
        </p:nvPicPr>
        <p:blipFill>
          <a:blip r:embed="rId9" cstate="print"/>
          <a:srcRect/>
          <a:stretch>
            <a:fillRect/>
          </a:stretch>
        </p:blipFill>
        <p:spPr bwMode="auto">
          <a:xfrm>
            <a:off x="6863888" y="4774840"/>
            <a:ext cx="2464155" cy="1758714"/>
          </a:xfrm>
          <a:prstGeom prst="rect">
            <a:avLst/>
          </a:prstGeom>
          <a:noFill/>
        </p:spPr>
      </p:pic>
    </p:spTree>
    <p:extLst>
      <p:ext uri="{BB962C8B-B14F-4D97-AF65-F5344CB8AC3E}">
        <p14:creationId xmlns:p14="http://schemas.microsoft.com/office/powerpoint/2010/main" val="140312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Science is not </a:t>
            </a:r>
            <a:r>
              <a:rPr lang="en-GB" dirty="0" smtClean="0"/>
              <a:t>anti-religion </a:t>
            </a:r>
            <a:br>
              <a:rPr lang="en-GB" dirty="0" smtClean="0"/>
            </a:br>
            <a:r>
              <a:rPr lang="en-GB" dirty="0" smtClean="0"/>
              <a:t>In fact, </a:t>
            </a:r>
            <a:r>
              <a:rPr lang="en-GB" dirty="0"/>
              <a:t>it is </a:t>
            </a:r>
            <a:r>
              <a:rPr lang="en-GB" dirty="0" smtClean="0"/>
              <a:t>anti-atheism</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Atheism </a:t>
            </a:r>
            <a:r>
              <a:rPr lang="en-GB" dirty="0"/>
              <a:t>derives </a:t>
            </a:r>
            <a:r>
              <a:rPr lang="en-GB" dirty="0" smtClean="0"/>
              <a:t>from the </a:t>
            </a:r>
            <a:r>
              <a:rPr lang="en-GB" dirty="0"/>
              <a:t>superficial misconceptions about </a:t>
            </a:r>
            <a:r>
              <a:rPr lang="en-GB" dirty="0" smtClean="0"/>
              <a:t>science </a:t>
            </a:r>
            <a:r>
              <a:rPr lang="en-GB" dirty="0" err="1"/>
              <a:t>eg</a:t>
            </a:r>
            <a:r>
              <a:rPr lang="en-GB" dirty="0"/>
              <a:t> our senses cannot perceive </a:t>
            </a:r>
            <a:r>
              <a:rPr lang="en-GB" dirty="0" smtClean="0"/>
              <a:t>God </a:t>
            </a:r>
            <a:r>
              <a:rPr lang="en-GB" dirty="0"/>
              <a:t>hence there is no </a:t>
            </a:r>
            <a:r>
              <a:rPr lang="en-GB" dirty="0" smtClean="0"/>
              <a:t>existence.</a:t>
            </a:r>
          </a:p>
          <a:p>
            <a:endParaRPr lang="en-GB" dirty="0" smtClean="0"/>
          </a:p>
          <a:p>
            <a:r>
              <a:rPr lang="en-GB" dirty="0" smtClean="0"/>
              <a:t>It </a:t>
            </a:r>
            <a:r>
              <a:rPr lang="en-GB" dirty="0"/>
              <a:t>is science that demonstrates with evidence that our senses are very limited and there is existence beyond what we </a:t>
            </a:r>
            <a:r>
              <a:rPr lang="en-GB" dirty="0" smtClean="0"/>
              <a:t>can perceive with our basic senses.</a:t>
            </a:r>
          </a:p>
          <a:p>
            <a:endParaRPr lang="en-GB" dirty="0"/>
          </a:p>
          <a:p>
            <a:r>
              <a:rPr lang="en-GB" dirty="0" smtClean="0"/>
              <a:t>Science also demonstrates that what </a:t>
            </a:r>
            <a:r>
              <a:rPr lang="en-GB" dirty="0"/>
              <a:t>we </a:t>
            </a:r>
            <a:r>
              <a:rPr lang="en-GB" dirty="0" smtClean="0"/>
              <a:t>concluded yesterday </a:t>
            </a:r>
            <a:r>
              <a:rPr lang="en-GB" dirty="0"/>
              <a:t>on </a:t>
            </a:r>
            <a:r>
              <a:rPr lang="en-GB" dirty="0" smtClean="0"/>
              <a:t>basis </a:t>
            </a:r>
            <a:r>
              <a:rPr lang="en-GB" dirty="0"/>
              <a:t>of </a:t>
            </a:r>
            <a:r>
              <a:rPr lang="en-GB" dirty="0" smtClean="0"/>
              <a:t>empirical evidence, isn’t </a:t>
            </a:r>
            <a:r>
              <a:rPr lang="en-GB" dirty="0"/>
              <a:t>correct on </a:t>
            </a:r>
            <a:r>
              <a:rPr lang="en-GB" dirty="0" smtClean="0"/>
              <a:t>basis </a:t>
            </a:r>
            <a:r>
              <a:rPr lang="en-GB" dirty="0"/>
              <a:t>of further </a:t>
            </a:r>
            <a:r>
              <a:rPr lang="en-GB" dirty="0" smtClean="0"/>
              <a:t>evidence </a:t>
            </a:r>
            <a:r>
              <a:rPr lang="en-GB" dirty="0"/>
              <a:t>collected </a:t>
            </a:r>
            <a:r>
              <a:rPr lang="en-GB" dirty="0" smtClean="0"/>
              <a:t>today. </a:t>
            </a:r>
          </a:p>
          <a:p>
            <a:endParaRPr lang="en-GB" dirty="0"/>
          </a:p>
          <a:p>
            <a:r>
              <a:rPr lang="en-GB" dirty="0" smtClean="0"/>
              <a:t>Science provides evidence about various apparent dichotomies </a:t>
            </a:r>
            <a:r>
              <a:rPr lang="en-GB" dirty="0" err="1" smtClean="0"/>
              <a:t>eg</a:t>
            </a:r>
            <a:r>
              <a:rPr lang="en-GB" dirty="0" smtClean="0"/>
              <a:t> that we have not existed forever and that there was a time when nothing as we know existed and that the universe came into being out of a ‘singularity’, that our </a:t>
            </a:r>
            <a:r>
              <a:rPr lang="en-GB" dirty="0"/>
              <a:t>ancestry is not common just with </a:t>
            </a:r>
            <a:r>
              <a:rPr lang="en-GB" dirty="0" smtClean="0"/>
              <a:t>apes, but also other </a:t>
            </a:r>
            <a:r>
              <a:rPr lang="en-GB" dirty="0"/>
              <a:t>animals like a </a:t>
            </a:r>
            <a:r>
              <a:rPr lang="en-GB" dirty="0" smtClean="0"/>
              <a:t>rabbit, and even also </a:t>
            </a:r>
            <a:r>
              <a:rPr lang="en-GB" dirty="0"/>
              <a:t>carrots and rose </a:t>
            </a:r>
            <a:r>
              <a:rPr lang="en-GB" dirty="0" smtClean="0"/>
              <a:t>plant</a:t>
            </a:r>
            <a:r>
              <a:rPr lang="en-GB" dirty="0"/>
              <a:t>;</a:t>
            </a:r>
            <a:r>
              <a:rPr lang="en-GB" dirty="0" smtClean="0"/>
              <a:t> that smallest </a:t>
            </a:r>
            <a:r>
              <a:rPr lang="en-GB" dirty="0"/>
              <a:t>component of life is a wave and a particle at the same </a:t>
            </a:r>
            <a:r>
              <a:rPr lang="en-GB" dirty="0" smtClean="0"/>
              <a:t>time; that </a:t>
            </a:r>
            <a:r>
              <a:rPr lang="en-GB" dirty="0"/>
              <a:t>time did not exist before the big bang and </a:t>
            </a:r>
            <a:r>
              <a:rPr lang="en-GB" dirty="0" smtClean="0"/>
              <a:t>time is indeed a </a:t>
            </a:r>
            <a:r>
              <a:rPr lang="en-GB" dirty="0"/>
              <a:t>fourth dimension </a:t>
            </a:r>
            <a:r>
              <a:rPr lang="en-GB" dirty="0" smtClean="0"/>
              <a:t>and that it determines </a:t>
            </a:r>
            <a:r>
              <a:rPr lang="en-GB" dirty="0"/>
              <a:t>the shape and growth </a:t>
            </a:r>
            <a:r>
              <a:rPr lang="en-GB" dirty="0" smtClean="0"/>
              <a:t>or </a:t>
            </a:r>
            <a:r>
              <a:rPr lang="en-GB" dirty="0"/>
              <a:t>diminishing of space</a:t>
            </a:r>
            <a:r>
              <a:rPr lang="en-GB" dirty="0" smtClean="0"/>
              <a:t>. </a:t>
            </a:r>
          </a:p>
          <a:p>
            <a:endParaRPr lang="en-GB" dirty="0"/>
          </a:p>
          <a:p>
            <a:r>
              <a:rPr lang="en-GB" b="1" dirty="0" smtClean="0"/>
              <a:t>And that all these </a:t>
            </a:r>
            <a:r>
              <a:rPr lang="en-GB" b="1" i="1" dirty="0" smtClean="0"/>
              <a:t>apparent</a:t>
            </a:r>
            <a:r>
              <a:rPr lang="en-GB" b="1" dirty="0" smtClean="0"/>
              <a:t> dichotomies are part of a systemised process of </a:t>
            </a:r>
            <a:r>
              <a:rPr lang="en-GB" b="1" dirty="0"/>
              <a:t>c</a:t>
            </a:r>
            <a:r>
              <a:rPr lang="en-GB" b="1" dirty="0" smtClean="0"/>
              <a:t>reation where all that exists, exists in a fine balance, a balance that is not possible as chance occurrence, and any change in this balance would have led to the destruction of the process of creation a long time ago.</a:t>
            </a:r>
            <a:endParaRPr lang="en-GB" b="1" dirty="0"/>
          </a:p>
          <a:p>
            <a:endParaRPr lang="en-GB" dirty="0"/>
          </a:p>
        </p:txBody>
      </p:sp>
    </p:spTree>
    <p:extLst>
      <p:ext uri="{BB962C8B-B14F-4D97-AF65-F5344CB8AC3E}">
        <p14:creationId xmlns:p14="http://schemas.microsoft.com/office/powerpoint/2010/main" val="357474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GB" sz="2400" dirty="0"/>
              <a:t>The Promised Messiah (peace be on him)</a:t>
            </a:r>
          </a:p>
        </p:txBody>
      </p:sp>
      <p:sp>
        <p:nvSpPr>
          <p:cNvPr id="4" name="Content Placeholder 3"/>
          <p:cNvSpPr>
            <a:spLocks noGrp="1"/>
          </p:cNvSpPr>
          <p:nvPr>
            <p:ph sz="half" idx="1"/>
          </p:nvPr>
        </p:nvSpPr>
        <p:spPr/>
        <p:txBody>
          <a:bodyPr>
            <a:normAutofit fontScale="92500" lnSpcReduction="20000"/>
          </a:bodyPr>
          <a:lstStyle/>
          <a:p>
            <a:pPr eaLnBrk="1" hangingPunct="1">
              <a:lnSpc>
                <a:spcPct val="90000"/>
              </a:lnSpc>
            </a:pPr>
            <a:endParaRPr lang="en-GB" sz="2000" b="1" dirty="0"/>
          </a:p>
          <a:p>
            <a:pPr eaLnBrk="1" hangingPunct="1">
              <a:lnSpc>
                <a:spcPct val="90000"/>
              </a:lnSpc>
              <a:buFont typeface="Arial" charset="0"/>
              <a:buNone/>
            </a:pPr>
            <a:r>
              <a:rPr lang="en-GB" sz="2000" b="1" dirty="0"/>
              <a:t>	</a:t>
            </a:r>
          </a:p>
          <a:p>
            <a:pPr eaLnBrk="1" hangingPunct="1">
              <a:lnSpc>
                <a:spcPct val="90000"/>
              </a:lnSpc>
              <a:buFont typeface="Arial" charset="0"/>
              <a:buNone/>
            </a:pPr>
            <a:endParaRPr lang="en-GB" sz="2000" b="1" dirty="0"/>
          </a:p>
          <a:p>
            <a:pPr eaLnBrk="1" hangingPunct="1">
              <a:lnSpc>
                <a:spcPct val="90000"/>
              </a:lnSpc>
              <a:buFont typeface="Arial" charset="0"/>
              <a:buNone/>
            </a:pPr>
            <a:endParaRPr lang="en-GB" sz="2000" dirty="0"/>
          </a:p>
          <a:p>
            <a:pPr eaLnBrk="1" hangingPunct="1">
              <a:lnSpc>
                <a:spcPct val="90000"/>
              </a:lnSpc>
            </a:pPr>
            <a:endParaRPr lang="en-GB" sz="2000" dirty="0"/>
          </a:p>
          <a:p>
            <a:pPr>
              <a:lnSpc>
                <a:spcPct val="90000"/>
              </a:lnSpc>
              <a:buNone/>
            </a:pPr>
            <a:r>
              <a:rPr lang="en-GB" sz="2000" dirty="0"/>
              <a:t>	</a:t>
            </a:r>
            <a:r>
              <a:rPr lang="en-GB" sz="2000" b="1" dirty="0"/>
              <a:t>Promised Messiah (</a:t>
            </a:r>
            <a:r>
              <a:rPr lang="en-GB" sz="2000" b="1" dirty="0" err="1"/>
              <a:t>pbuh</a:t>
            </a:r>
            <a:r>
              <a:rPr lang="en-GB" sz="2000" b="1" dirty="0"/>
              <a:t>)</a:t>
            </a:r>
            <a:r>
              <a:rPr lang="en-GB" sz="2000" dirty="0"/>
              <a:t>: </a:t>
            </a:r>
            <a:r>
              <a:rPr lang="en-GB" sz="2000" dirty="0" smtClean="0"/>
              <a:t>‘</a:t>
            </a:r>
            <a:r>
              <a:rPr lang="en-GB" sz="2000" i="1" dirty="0" smtClean="0"/>
              <a:t>Religion </a:t>
            </a:r>
            <a:r>
              <a:rPr lang="en-GB" sz="2000" i="1" dirty="0"/>
              <a:t>is worth the name only so long it is in consonance with reason. If it fails to satisfy this requisite, if it has to make for its discomfiture in argument by handling the sword, it needs no other argument for its falsification</a:t>
            </a:r>
            <a:r>
              <a:rPr lang="en-GB" sz="2000" i="1" dirty="0" smtClean="0"/>
              <a:t>.’</a:t>
            </a:r>
            <a:endParaRPr lang="en-GB" sz="2000" i="1" dirty="0"/>
          </a:p>
          <a:p>
            <a:pPr eaLnBrk="1" hangingPunct="1">
              <a:lnSpc>
                <a:spcPct val="90000"/>
              </a:lnSpc>
              <a:buFont typeface="Arial" charset="0"/>
              <a:buNone/>
            </a:pPr>
            <a:endParaRPr lang="en-GB" sz="2000" b="1" dirty="0"/>
          </a:p>
          <a:p>
            <a:pPr eaLnBrk="1" hangingPunct="1">
              <a:lnSpc>
                <a:spcPct val="90000"/>
              </a:lnSpc>
              <a:buFont typeface="Arial" charset="0"/>
              <a:buNone/>
            </a:pPr>
            <a:r>
              <a:rPr lang="en-GB" sz="1800" b="1" dirty="0"/>
              <a:t>	</a:t>
            </a:r>
          </a:p>
          <a:p>
            <a:pPr eaLnBrk="1" hangingPunct="1">
              <a:lnSpc>
                <a:spcPct val="90000"/>
              </a:lnSpc>
              <a:buFont typeface="Arial" charset="0"/>
              <a:buNone/>
            </a:pPr>
            <a:endParaRPr lang="en-GB" sz="1800" b="1" dirty="0"/>
          </a:p>
          <a:p>
            <a:pPr eaLnBrk="1" hangingPunct="1">
              <a:lnSpc>
                <a:spcPct val="90000"/>
              </a:lnSpc>
              <a:buFont typeface="Arial" charset="0"/>
              <a:buNone/>
            </a:pPr>
            <a:endParaRPr lang="en-GB" sz="1800" b="1" dirty="0"/>
          </a:p>
          <a:p>
            <a:pPr eaLnBrk="1" hangingPunct="1">
              <a:lnSpc>
                <a:spcPct val="90000"/>
              </a:lnSpc>
              <a:buFont typeface="Arial" charset="0"/>
              <a:buNone/>
            </a:pPr>
            <a:endParaRPr lang="en-GB" sz="2000" dirty="0"/>
          </a:p>
          <a:p>
            <a:pPr eaLnBrk="1" hangingPunct="1">
              <a:lnSpc>
                <a:spcPct val="90000"/>
              </a:lnSpc>
              <a:buFont typeface="Arial" charset="0"/>
              <a:buNone/>
            </a:pPr>
            <a:endParaRPr lang="en-GB" sz="2000" dirty="0"/>
          </a:p>
          <a:p>
            <a:pPr eaLnBrk="1" hangingPunct="1">
              <a:lnSpc>
                <a:spcPct val="90000"/>
              </a:lnSpc>
              <a:buFont typeface="Arial" charset="0"/>
              <a:buNone/>
            </a:pPr>
            <a:r>
              <a:rPr lang="en-GB" sz="2000" dirty="0"/>
              <a:t>      </a:t>
            </a:r>
            <a:r>
              <a:rPr lang="en-GB" sz="1800" b="1" dirty="0">
                <a:cs typeface="Aharoni" pitchFamily="2" charset="-79"/>
              </a:rPr>
              <a:t>HAZRAT MIRZA GHULAM AHMAD</a:t>
            </a:r>
            <a:r>
              <a:rPr lang="en-GB" sz="1800" b="1" dirty="0"/>
              <a:t> </a:t>
            </a:r>
            <a:r>
              <a:rPr lang="en-GB" sz="1800" dirty="0"/>
              <a:t>1835-1908</a:t>
            </a:r>
            <a:endParaRPr lang="en-GB" sz="1600" dirty="0"/>
          </a:p>
          <a:p>
            <a:pPr eaLnBrk="1" hangingPunct="1">
              <a:lnSpc>
                <a:spcPct val="90000"/>
              </a:lnSpc>
            </a:pPr>
            <a:endParaRPr lang="en-GB" sz="2000" dirty="0"/>
          </a:p>
          <a:p>
            <a:pPr eaLnBrk="1" hangingPunct="1">
              <a:lnSpc>
                <a:spcPct val="90000"/>
              </a:lnSpc>
              <a:buFont typeface="Arial" charset="0"/>
              <a:buNone/>
            </a:pPr>
            <a:r>
              <a:rPr lang="en-GB" sz="2000" b="1" dirty="0"/>
              <a:t>	</a:t>
            </a:r>
            <a:endParaRPr lang="en-GB" sz="2000" dirty="0"/>
          </a:p>
        </p:txBody>
      </p:sp>
      <p:pic>
        <p:nvPicPr>
          <p:cNvPr id="25604" name="Picture 4" descr="p1">
            <a:hlinkClick r:id="rId2"/>
          </p:cNvPr>
          <p:cNvPicPr>
            <a:picLocks noGrp="1" noChangeAspect="1" noChangeArrowheads="1"/>
          </p:cNvPicPr>
          <p:nvPr>
            <p:ph sz="half" idx="2"/>
          </p:nvPr>
        </p:nvPicPr>
        <p:blipFill>
          <a:blip r:embed="rId3" cstate="print"/>
          <a:srcRect/>
          <a:stretch>
            <a:fillRect/>
          </a:stretch>
        </p:blipFill>
        <p:spPr>
          <a:xfrm>
            <a:off x="6772656" y="1943418"/>
            <a:ext cx="3678936" cy="4018470"/>
          </a:xfrm>
        </p:spPr>
      </p:pic>
    </p:spTree>
    <p:extLst>
      <p:ext uri="{BB962C8B-B14F-4D97-AF65-F5344CB8AC3E}">
        <p14:creationId xmlns:p14="http://schemas.microsoft.com/office/powerpoint/2010/main" val="425399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150 years ago - ‘</a:t>
            </a:r>
            <a:r>
              <a:rPr lang="en-GB" sz="2800" dirty="0" smtClean="0"/>
              <a:t>Creationism </a:t>
            </a:r>
            <a:r>
              <a:rPr lang="en-GB" sz="6000" dirty="0" smtClean="0"/>
              <a:t>v </a:t>
            </a:r>
            <a:r>
              <a:rPr lang="en-GB" sz="2800" dirty="0" smtClean="0"/>
              <a:t>Evolution</a:t>
            </a:r>
            <a:r>
              <a:rPr lang="en-GB" dirty="0" smtClean="0"/>
              <a:t>’</a:t>
            </a:r>
            <a:endParaRPr lang="en-GB" dirty="0"/>
          </a:p>
        </p:txBody>
      </p:sp>
      <p:sp>
        <p:nvSpPr>
          <p:cNvPr id="3" name="Content Placeholder 2"/>
          <p:cNvSpPr>
            <a:spLocks noGrp="1"/>
          </p:cNvSpPr>
          <p:nvPr>
            <p:ph sz="half" idx="1"/>
          </p:nvPr>
        </p:nvSpPr>
        <p:spPr/>
        <p:txBody>
          <a:bodyPr>
            <a:normAutofit lnSpcReduction="10000"/>
          </a:bodyPr>
          <a:lstStyle/>
          <a:p>
            <a:r>
              <a:rPr lang="en-GB" sz="2400" dirty="0" smtClean="0">
                <a:latin typeface="Calibri" panose="020F0502020204030204" pitchFamily="34" charset="0"/>
              </a:rPr>
              <a:t>Second half of 19</a:t>
            </a:r>
            <a:r>
              <a:rPr lang="en-GB" sz="2400" baseline="30000" dirty="0" smtClean="0">
                <a:latin typeface="Calibri" panose="020F0502020204030204" pitchFamily="34" charset="0"/>
              </a:rPr>
              <a:t>th</a:t>
            </a:r>
            <a:r>
              <a:rPr lang="en-GB" sz="2400" dirty="0" smtClean="0">
                <a:latin typeface="Calibri" panose="020F0502020204030204" pitchFamily="34" charset="0"/>
              </a:rPr>
              <a:t> century</a:t>
            </a:r>
          </a:p>
          <a:p>
            <a:r>
              <a:rPr lang="en-GB" sz="2400" dirty="0" smtClean="0">
                <a:latin typeface="Calibri" panose="020F0502020204030204" pitchFamily="34" charset="0"/>
              </a:rPr>
              <a:t>Post Darwin – increased attention</a:t>
            </a:r>
          </a:p>
          <a:p>
            <a:endParaRPr lang="en-GB" sz="2400" dirty="0">
              <a:latin typeface="Calibri" panose="020F0502020204030204" pitchFamily="34" charset="0"/>
            </a:endParaRPr>
          </a:p>
          <a:p>
            <a:r>
              <a:rPr lang="en-GB" sz="2400" dirty="0" smtClean="0">
                <a:latin typeface="Calibri" panose="020F0502020204030204" pitchFamily="34" charset="0"/>
              </a:rPr>
              <a:t>Early 20</a:t>
            </a:r>
            <a:r>
              <a:rPr lang="en-GB" sz="2400" baseline="30000" dirty="0" smtClean="0">
                <a:latin typeface="Calibri" panose="020F0502020204030204" pitchFamily="34" charset="0"/>
              </a:rPr>
              <a:t>th</a:t>
            </a:r>
            <a:r>
              <a:rPr lang="en-GB" sz="2400" dirty="0" smtClean="0">
                <a:latin typeface="Calibri" panose="020F0502020204030204" pitchFamily="34" charset="0"/>
              </a:rPr>
              <a:t> cent – Christian Fundamentalism USA</a:t>
            </a:r>
          </a:p>
          <a:p>
            <a:endParaRPr lang="en-GB" sz="2400" dirty="0" smtClean="0">
              <a:latin typeface="Calibri" panose="020F0502020204030204" pitchFamily="34" charset="0"/>
            </a:endParaRPr>
          </a:p>
          <a:p>
            <a:r>
              <a:rPr lang="en-GB" sz="2400" b="1" dirty="0" smtClean="0">
                <a:latin typeface="Calibri" panose="020F0502020204030204" pitchFamily="34" charset="0"/>
              </a:rPr>
              <a:t>Genesis </a:t>
            </a:r>
            <a:r>
              <a:rPr lang="en-GB" sz="2400" b="1" dirty="0">
                <a:latin typeface="Calibri" panose="020F0502020204030204" pitchFamily="34" charset="0"/>
              </a:rPr>
              <a:t>– Creation narrative</a:t>
            </a:r>
          </a:p>
          <a:p>
            <a:pPr marL="118872" indent="0">
              <a:buNone/>
            </a:pPr>
            <a:r>
              <a:rPr lang="en-GB" sz="2400" b="1" dirty="0">
                <a:latin typeface="Calibri" panose="020F0502020204030204" pitchFamily="34" charset="0"/>
              </a:rPr>
              <a:t> </a:t>
            </a:r>
            <a:r>
              <a:rPr lang="en-GB" sz="2400" b="1" dirty="0" smtClean="0">
                <a:latin typeface="Calibri" panose="020F0502020204030204" pitchFamily="34" charset="0"/>
              </a:rPr>
              <a:t>    </a:t>
            </a:r>
            <a:r>
              <a:rPr lang="en-GB" sz="2400" b="1" dirty="0" smtClean="0">
                <a:latin typeface="Calibri" panose="020F0502020204030204" pitchFamily="34" charset="0"/>
              </a:rPr>
              <a:t>Literal </a:t>
            </a:r>
            <a:r>
              <a:rPr lang="en-GB" sz="2400" b="1" dirty="0" smtClean="0">
                <a:latin typeface="Calibri" panose="020F0502020204030204" pitchFamily="34" charset="0"/>
              </a:rPr>
              <a:t>interpretations</a:t>
            </a:r>
          </a:p>
          <a:p>
            <a:pPr marL="411480" lvl="1" indent="0">
              <a:buNone/>
            </a:pPr>
            <a:r>
              <a:rPr lang="en-GB" sz="2000" dirty="0" smtClean="0">
                <a:latin typeface="Calibri" panose="020F0502020204030204" pitchFamily="34" charset="0"/>
              </a:rPr>
              <a:t> Man </a:t>
            </a:r>
            <a:r>
              <a:rPr lang="en-GB" sz="2000" dirty="0">
                <a:latin typeface="Calibri" panose="020F0502020204030204" pitchFamily="34" charset="0"/>
              </a:rPr>
              <a:t>created from dust</a:t>
            </a:r>
          </a:p>
          <a:p>
            <a:pPr marL="411480" lvl="1" indent="0">
              <a:buNone/>
            </a:pPr>
            <a:r>
              <a:rPr lang="en-GB" sz="2000" dirty="0" smtClean="0">
                <a:latin typeface="Calibri" panose="020F0502020204030204" pitchFamily="34" charset="0"/>
              </a:rPr>
              <a:t> Woman </a:t>
            </a:r>
            <a:r>
              <a:rPr lang="en-GB" sz="2000" dirty="0">
                <a:latin typeface="Calibri" panose="020F0502020204030204" pitchFamily="34" charset="0"/>
              </a:rPr>
              <a:t>created from his </a:t>
            </a:r>
            <a:r>
              <a:rPr lang="en-GB" sz="2000" dirty="0" smtClean="0">
                <a:latin typeface="Calibri" panose="020F0502020204030204" pitchFamily="34" charset="0"/>
              </a:rPr>
              <a:t>side</a:t>
            </a:r>
          </a:p>
          <a:p>
            <a:endParaRPr lang="en-GB" sz="2400" dirty="0">
              <a:latin typeface="Calibri" panose="020F0502020204030204" pitchFamily="34" charset="0"/>
            </a:endParaRPr>
          </a:p>
          <a:p>
            <a:r>
              <a:rPr lang="en-GB" sz="2400" dirty="0" smtClean="0">
                <a:latin typeface="Calibri" panose="020F0502020204030204" pitchFamily="34" charset="0"/>
              </a:rPr>
              <a:t>Earth Creationists / Evolutionary Creationists hold different view</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37120" y="2316481"/>
            <a:ext cx="2926080" cy="3672840"/>
          </a:xfrm>
        </p:spPr>
      </p:pic>
    </p:spTree>
    <p:extLst>
      <p:ext uri="{BB962C8B-B14F-4D97-AF65-F5344CB8AC3E}">
        <p14:creationId xmlns:p14="http://schemas.microsoft.com/office/powerpoint/2010/main" val="209158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609600"/>
            <a:ext cx="10972800" cy="798576"/>
          </a:xfrm>
        </p:spPr>
        <p:txBody>
          <a:bodyPr>
            <a:normAutofit fontScale="90000"/>
          </a:bodyPr>
          <a:lstStyle/>
          <a:p>
            <a:r>
              <a:rPr lang="en-GB" dirty="0"/>
              <a:t>Genesis creation narrative - Stages of creation [Genesis </a:t>
            </a:r>
            <a:r>
              <a:rPr lang="en-GB" dirty="0" smtClean="0"/>
              <a:t>1:3-31, 2:1-3]</a:t>
            </a:r>
            <a:r>
              <a:rPr lang="en-GB" dirty="0"/>
              <a:t/>
            </a:r>
            <a:br>
              <a:rPr lang="en-GB" dirty="0"/>
            </a:br>
            <a:r>
              <a:rPr lang="en-GB" dirty="0" smtClean="0"/>
              <a:t> </a:t>
            </a:r>
            <a:endParaRPr lang="en-GB" dirty="0"/>
          </a:p>
        </p:txBody>
      </p:sp>
      <p:sp>
        <p:nvSpPr>
          <p:cNvPr id="10" name="Content Placeholder 9"/>
          <p:cNvSpPr>
            <a:spLocks noGrp="1"/>
          </p:cNvSpPr>
          <p:nvPr>
            <p:ph idx="1"/>
          </p:nvPr>
        </p:nvSpPr>
        <p:spPr/>
        <p:txBody>
          <a:bodyPr/>
          <a:lstStyle/>
          <a:p>
            <a:pPr marL="118872" indent="0">
              <a:buNone/>
            </a:pPr>
            <a:r>
              <a:rPr lang="en-GB" dirty="0" smtClean="0"/>
              <a:t>6 stages of creation</a:t>
            </a:r>
          </a:p>
          <a:p>
            <a:pPr marL="925830" lvl="1" indent="-514350">
              <a:buFont typeface="+mj-lt"/>
              <a:buAutoNum type="arabicPeriod"/>
            </a:pPr>
            <a:r>
              <a:rPr lang="en-GB" dirty="0" smtClean="0"/>
              <a:t>Light and darkness</a:t>
            </a:r>
          </a:p>
          <a:p>
            <a:pPr marL="925830" lvl="1" indent="-514350">
              <a:buFont typeface="+mj-lt"/>
              <a:buAutoNum type="arabicPeriod"/>
            </a:pPr>
            <a:r>
              <a:rPr lang="en-GB" dirty="0" smtClean="0"/>
              <a:t>Heavens and earth</a:t>
            </a:r>
          </a:p>
          <a:p>
            <a:pPr marL="925830" lvl="1" indent="-514350">
              <a:buFont typeface="+mj-lt"/>
              <a:buAutoNum type="arabicPeriod"/>
            </a:pPr>
            <a:r>
              <a:rPr lang="en-GB" dirty="0" smtClean="0"/>
              <a:t>Water accumulation and dry land</a:t>
            </a:r>
          </a:p>
          <a:p>
            <a:pPr marL="925830" lvl="1" indent="-514350">
              <a:buFont typeface="+mj-lt"/>
              <a:buAutoNum type="arabicPeriod"/>
            </a:pPr>
            <a:r>
              <a:rPr lang="en-GB" dirty="0" smtClean="0"/>
              <a:t>Day and night</a:t>
            </a:r>
          </a:p>
          <a:p>
            <a:pPr marL="925830" lvl="1" indent="-514350">
              <a:buFont typeface="+mj-lt"/>
              <a:buAutoNum type="arabicPeriod"/>
            </a:pPr>
            <a:r>
              <a:rPr lang="en-GB" dirty="0" smtClean="0"/>
              <a:t>Life forms</a:t>
            </a:r>
          </a:p>
          <a:p>
            <a:pPr marL="925830" lvl="1" indent="-514350">
              <a:buFont typeface="+mj-lt"/>
              <a:buAutoNum type="arabicPeriod"/>
            </a:pPr>
            <a:r>
              <a:rPr lang="en-GB" dirty="0" smtClean="0"/>
              <a:t>Life in the spirit of God - cattle, man, woman</a:t>
            </a:r>
          </a:p>
          <a:p>
            <a:pPr marL="925830" lvl="1" indent="-514350">
              <a:buFont typeface="+mj-lt"/>
              <a:buAutoNum type="arabicPeriod"/>
            </a:pPr>
            <a:r>
              <a:rPr lang="en-GB" i="1" dirty="0" smtClean="0"/>
              <a:t>Rest </a:t>
            </a:r>
            <a:endParaRPr lang="en-GB" i="1" dirty="0"/>
          </a:p>
        </p:txBody>
      </p:sp>
    </p:spTree>
    <p:extLst>
      <p:ext uri="{BB962C8B-B14F-4D97-AF65-F5344CB8AC3E}">
        <p14:creationId xmlns:p14="http://schemas.microsoft.com/office/powerpoint/2010/main" val="79238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 / Religion ‘dichotomy’ </a:t>
            </a:r>
            <a:endParaRPr lang="en-GB" dirty="0"/>
          </a:p>
        </p:txBody>
      </p:sp>
      <p:sp>
        <p:nvSpPr>
          <p:cNvPr id="3" name="Content Placeholder 2"/>
          <p:cNvSpPr>
            <a:spLocks noGrp="1"/>
          </p:cNvSpPr>
          <p:nvPr>
            <p:ph idx="1"/>
          </p:nvPr>
        </p:nvSpPr>
        <p:spPr>
          <a:xfrm>
            <a:off x="609600" y="1524000"/>
            <a:ext cx="10972800" cy="3934968"/>
          </a:xfrm>
        </p:spPr>
        <p:txBody>
          <a:bodyPr>
            <a:normAutofit fontScale="70000" lnSpcReduction="20000"/>
          </a:bodyPr>
          <a:lstStyle/>
          <a:p>
            <a:r>
              <a:rPr lang="en-GB" dirty="0" smtClean="0"/>
              <a:t>Long term debate </a:t>
            </a:r>
            <a:endParaRPr lang="en-GB" b="1" dirty="0"/>
          </a:p>
          <a:p>
            <a:pPr marL="118872" indent="0">
              <a:buNone/>
            </a:pPr>
            <a:r>
              <a:rPr lang="en-GB" sz="2600" dirty="0"/>
              <a:t> </a:t>
            </a:r>
            <a:r>
              <a:rPr lang="en-GB" sz="2600" dirty="0" smtClean="0"/>
              <a:t>     Not just about creationism and evolution</a:t>
            </a:r>
          </a:p>
          <a:p>
            <a:endParaRPr lang="en-GB" dirty="0" smtClean="0"/>
          </a:p>
          <a:p>
            <a:r>
              <a:rPr lang="en-GB" dirty="0" smtClean="0"/>
              <a:t>Portrayed as - </a:t>
            </a:r>
            <a:r>
              <a:rPr lang="en-GB" i="1" dirty="0" smtClean="0"/>
              <a:t>open-minded scientists </a:t>
            </a:r>
            <a:r>
              <a:rPr lang="en-GB" dirty="0" smtClean="0"/>
              <a:t>vs </a:t>
            </a:r>
            <a:r>
              <a:rPr lang="en-GB" i="1" dirty="0" smtClean="0"/>
              <a:t>religious bigotry </a:t>
            </a:r>
          </a:p>
          <a:p>
            <a:endParaRPr lang="en-GB" dirty="0" smtClean="0"/>
          </a:p>
          <a:p>
            <a:r>
              <a:rPr lang="en-GB" dirty="0" smtClean="0"/>
              <a:t>Better as - comparison </a:t>
            </a:r>
            <a:r>
              <a:rPr lang="en-GB" dirty="0"/>
              <a:t>between </a:t>
            </a:r>
            <a:r>
              <a:rPr lang="en-GB" dirty="0" smtClean="0"/>
              <a:t>scientific </a:t>
            </a:r>
            <a:r>
              <a:rPr lang="en-GB" dirty="0"/>
              <a:t>and religious principles</a:t>
            </a:r>
          </a:p>
          <a:p>
            <a:r>
              <a:rPr lang="en-GB" dirty="0"/>
              <a:t>Not even that</a:t>
            </a:r>
          </a:p>
          <a:p>
            <a:endParaRPr lang="en-GB" dirty="0"/>
          </a:p>
          <a:p>
            <a:r>
              <a:rPr lang="en-GB" dirty="0" smtClean="0"/>
              <a:t>Current influences</a:t>
            </a:r>
          </a:p>
          <a:p>
            <a:pPr marL="676656" lvl="2" indent="0">
              <a:buNone/>
            </a:pPr>
            <a:r>
              <a:rPr lang="en-GB" dirty="0" smtClean="0"/>
              <a:t>Politics is heavily involved</a:t>
            </a:r>
          </a:p>
          <a:p>
            <a:pPr marL="676656" lvl="2" indent="0">
              <a:buNone/>
            </a:pPr>
            <a:r>
              <a:rPr lang="en-GB" dirty="0" smtClean="0"/>
              <a:t>Increase of </a:t>
            </a:r>
            <a:r>
              <a:rPr lang="en-GB" i="1" dirty="0" smtClean="0"/>
              <a:t>right-wing</a:t>
            </a:r>
            <a:r>
              <a:rPr lang="en-GB" dirty="0" smtClean="0"/>
              <a:t> and extremism </a:t>
            </a:r>
          </a:p>
          <a:p>
            <a:pPr marL="676656" lvl="2" indent="0">
              <a:buNone/>
            </a:pPr>
            <a:r>
              <a:rPr lang="en-GB" dirty="0" smtClean="0"/>
              <a:t>Source of ethics and value systems</a:t>
            </a:r>
          </a:p>
          <a:p>
            <a:pPr marL="676656" lvl="2" indent="0">
              <a:buNone/>
            </a:pPr>
            <a:r>
              <a:rPr lang="en-GB" dirty="0" smtClean="0"/>
              <a:t>Who controls education</a:t>
            </a:r>
          </a:p>
          <a:p>
            <a:pPr marL="676656" lvl="2" indent="0">
              <a:buNone/>
            </a:pPr>
            <a:r>
              <a:rPr lang="en-GB" dirty="0"/>
              <a:t>Economic domination</a:t>
            </a:r>
          </a:p>
          <a:p>
            <a:pPr marL="676656" lvl="2" indent="0">
              <a:buNone/>
            </a:pPr>
            <a:endParaRPr lang="en-GB" dirty="0" smtClean="0"/>
          </a:p>
          <a:p>
            <a:endParaRPr lang="en-GB" dirty="0"/>
          </a:p>
        </p:txBody>
      </p:sp>
    </p:spTree>
    <p:extLst>
      <p:ext uri="{BB962C8B-B14F-4D97-AF65-F5344CB8AC3E}">
        <p14:creationId xmlns:p14="http://schemas.microsoft.com/office/powerpoint/2010/main" val="307814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Centres of learning worldwide – influenced?</a:t>
            </a:r>
            <a:endParaRPr lang="en-GB"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4880" y="2197977"/>
            <a:ext cx="4693920" cy="3562744"/>
          </a:xfrm>
        </p:spPr>
      </p:pic>
      <p:sp>
        <p:nvSpPr>
          <p:cNvPr id="6" name="Content Placeholder 5"/>
          <p:cNvSpPr>
            <a:spLocks noGrp="1"/>
          </p:cNvSpPr>
          <p:nvPr>
            <p:ph sz="half" idx="2"/>
          </p:nvPr>
        </p:nvSpPr>
        <p:spPr/>
        <p:txBody>
          <a:bodyPr/>
          <a:lstStyle/>
          <a:p>
            <a:endParaRPr lang="en-GB" dirty="0" smtClean="0"/>
          </a:p>
          <a:p>
            <a:endParaRPr lang="en-GB" dirty="0"/>
          </a:p>
          <a:p>
            <a:pPr marL="411480" lvl="1" indent="0">
              <a:buNone/>
            </a:pPr>
            <a:r>
              <a:rPr lang="en-GB" dirty="0"/>
              <a:t>The centres worldwide still carry the ‘dichotomy’ tone in their debates!</a:t>
            </a:r>
          </a:p>
          <a:p>
            <a:pPr marL="411480" lvl="1" indent="0">
              <a:buNone/>
            </a:pPr>
            <a:endParaRPr lang="en-GB" dirty="0" smtClean="0"/>
          </a:p>
          <a:p>
            <a:pPr marL="411480" lvl="1" indent="0">
              <a:buNone/>
            </a:pPr>
            <a:r>
              <a:rPr lang="en-GB" dirty="0" smtClean="0"/>
              <a:t>Oxford University</a:t>
            </a:r>
          </a:p>
          <a:p>
            <a:pPr marL="411480" lvl="1" indent="0">
              <a:buNone/>
            </a:pPr>
            <a:endParaRPr lang="en-GB" dirty="0" smtClean="0"/>
          </a:p>
          <a:p>
            <a:pPr marL="411480" lvl="1" indent="0">
              <a:buNone/>
            </a:pPr>
            <a:r>
              <a:rPr lang="en-GB" sz="1800" dirty="0" smtClean="0"/>
              <a:t>Ian Ramsey Centre of Science and Religion</a:t>
            </a:r>
          </a:p>
          <a:p>
            <a:pPr marL="411480" lvl="1" indent="0">
              <a:buNone/>
            </a:pPr>
            <a:endParaRPr lang="en-GB" sz="1800" dirty="0"/>
          </a:p>
        </p:txBody>
      </p:sp>
    </p:spTree>
    <p:extLst>
      <p:ext uri="{BB962C8B-B14F-4D97-AF65-F5344CB8AC3E}">
        <p14:creationId xmlns:p14="http://schemas.microsoft.com/office/powerpoint/2010/main" val="217249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‘Either/or’ approach continuing</a:t>
            </a:r>
            <a:endParaRPr lang="en-GB" dirty="0"/>
          </a:p>
        </p:txBody>
      </p:sp>
      <p:sp>
        <p:nvSpPr>
          <p:cNvPr id="3" name="Content Placeholder 2"/>
          <p:cNvSpPr>
            <a:spLocks noGrp="1"/>
          </p:cNvSpPr>
          <p:nvPr>
            <p:ph idx="1"/>
          </p:nvPr>
        </p:nvSpPr>
        <p:spPr/>
        <p:txBody>
          <a:bodyPr>
            <a:normAutofit fontScale="70000" lnSpcReduction="20000"/>
          </a:bodyPr>
          <a:lstStyle/>
          <a:p>
            <a:r>
              <a:rPr lang="en-GB" b="1" dirty="0"/>
              <a:t>Richard Dawkins – </a:t>
            </a:r>
          </a:p>
          <a:p>
            <a:pPr marL="411480" lvl="1" indent="0">
              <a:buNone/>
            </a:pPr>
            <a:r>
              <a:rPr lang="en-GB" b="1" i="1" dirty="0"/>
              <a:t>‘</a:t>
            </a:r>
            <a:r>
              <a:rPr lang="en-GB" i="1" dirty="0"/>
              <a:t>The more you understand the significance of evolution, the more you are pushed towards atheism...’</a:t>
            </a:r>
            <a:endParaRPr lang="en-GB" b="1" i="1" dirty="0"/>
          </a:p>
          <a:p>
            <a:endParaRPr lang="en-GB" i="1" dirty="0"/>
          </a:p>
          <a:p>
            <a:r>
              <a:rPr lang="en-GB" b="1" dirty="0"/>
              <a:t>R</a:t>
            </a:r>
            <a:r>
              <a:rPr lang="en-GB" b="1" dirty="0" smtClean="0"/>
              <a:t>ay Comfort </a:t>
            </a:r>
          </a:p>
          <a:p>
            <a:pPr marL="411480" lvl="1" indent="0">
              <a:buNone/>
            </a:pPr>
            <a:r>
              <a:rPr lang="en-GB" b="1" dirty="0" smtClean="0"/>
              <a:t>- Nothing Created Everything: The Scientific Impossibility of Atheistic Evolution: </a:t>
            </a:r>
          </a:p>
          <a:p>
            <a:pPr marL="411480" lvl="1" indent="0">
              <a:buNone/>
            </a:pPr>
            <a:r>
              <a:rPr lang="en-GB" i="1" dirty="0" smtClean="0"/>
              <a:t>‘</a:t>
            </a:r>
            <a:r>
              <a:rPr lang="en-GB" i="1" dirty="0"/>
              <a:t>It is embarrassingly unscientific to speak of anything creating itself from nothing. Common sense says that if something possessed the ability to create itself from nothing, then that something wasn't nothing, it was something </a:t>
            </a:r>
            <a:r>
              <a:rPr lang="en-GB" i="1" dirty="0" smtClean="0"/>
              <a:t>- a </a:t>
            </a:r>
            <a:r>
              <a:rPr lang="en-GB" i="1" dirty="0"/>
              <a:t>very intelligent creative power of some sort</a:t>
            </a:r>
            <a:r>
              <a:rPr lang="en-GB" i="1" dirty="0" smtClean="0"/>
              <a:t>.’</a:t>
            </a:r>
          </a:p>
          <a:p>
            <a:pPr marL="411480" lvl="1" indent="0">
              <a:buNone/>
            </a:pPr>
            <a:endParaRPr lang="en-GB" b="1" i="1" dirty="0"/>
          </a:p>
          <a:p>
            <a:r>
              <a:rPr lang="en-GB" b="1" dirty="0"/>
              <a:t>Stephen Hawking </a:t>
            </a:r>
          </a:p>
          <a:p>
            <a:pPr marL="411480" lvl="1" indent="0">
              <a:buNone/>
            </a:pPr>
            <a:r>
              <a:rPr lang="en-GB" b="1" dirty="0"/>
              <a:t>–</a:t>
            </a:r>
            <a:r>
              <a:rPr lang="en-GB" b="1" i="1" dirty="0"/>
              <a:t> </a:t>
            </a:r>
            <a:r>
              <a:rPr lang="en-GB" b="1" dirty="0"/>
              <a:t>A Brief History of Time 1988</a:t>
            </a:r>
            <a:r>
              <a:rPr lang="en-GB" dirty="0"/>
              <a:t>: </a:t>
            </a:r>
          </a:p>
          <a:p>
            <a:pPr marL="411480" lvl="1" indent="0">
              <a:buNone/>
            </a:pPr>
            <a:r>
              <a:rPr lang="en-GB" dirty="0"/>
              <a:t>‘</a:t>
            </a:r>
            <a:r>
              <a:rPr lang="en-GB" i="1" dirty="0"/>
              <a:t>If we discover a complete theory, it would be the ultimate triumph of human reason - for then we should know the mind of God.’  </a:t>
            </a:r>
            <a:endParaRPr lang="en-GB" dirty="0"/>
          </a:p>
          <a:p>
            <a:pPr marL="411480" lvl="1" indent="0">
              <a:buNone/>
            </a:pPr>
            <a:r>
              <a:rPr lang="en-GB" b="1" dirty="0"/>
              <a:t>Huffington Post Science 2014</a:t>
            </a:r>
            <a:r>
              <a:rPr lang="en-GB" i="1" dirty="0"/>
              <a:t>:</a:t>
            </a:r>
          </a:p>
          <a:p>
            <a:pPr marL="411480" lvl="1" indent="0">
              <a:buNone/>
            </a:pPr>
            <a:r>
              <a:rPr lang="en-GB" i="1" dirty="0"/>
              <a:t>‘…as we know more of science, we see that science explains more of what exists, … I am an atheist…’</a:t>
            </a:r>
          </a:p>
          <a:p>
            <a:pPr marL="411480" lvl="1" indent="0">
              <a:buNone/>
            </a:pPr>
            <a:endParaRPr lang="en-GB" b="1" i="1" dirty="0" smtClean="0"/>
          </a:p>
          <a:p>
            <a:endParaRPr lang="en-GB" b="1" dirty="0"/>
          </a:p>
          <a:p>
            <a:endParaRPr lang="en-GB" dirty="0"/>
          </a:p>
        </p:txBody>
      </p:sp>
    </p:spTree>
    <p:extLst>
      <p:ext uri="{BB962C8B-B14F-4D97-AF65-F5344CB8AC3E}">
        <p14:creationId xmlns:p14="http://schemas.microsoft.com/office/powerpoint/2010/main" val="300223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2929</TotalTime>
  <Words>2921</Words>
  <Application>Microsoft Office PowerPoint</Application>
  <PresentationFormat>Widescreen</PresentationFormat>
  <Paragraphs>486</Paragraphs>
  <Slides>43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Aharoni</vt:lpstr>
      <vt:lpstr>Arial</vt:lpstr>
      <vt:lpstr>Calibri</vt:lpstr>
      <vt:lpstr>Corbel</vt:lpstr>
      <vt:lpstr>Wingdings</vt:lpstr>
      <vt:lpstr>Wingdings 2</vt:lpstr>
      <vt:lpstr>Wingdings 3</vt:lpstr>
      <vt:lpstr>Module</vt:lpstr>
      <vt:lpstr>CREATION &amp; EVOLUTION    Dr Shakeel Ahmad</vt:lpstr>
      <vt:lpstr>PowerPoint Presentation</vt:lpstr>
      <vt:lpstr>Putting the debate into context</vt:lpstr>
      <vt:lpstr>Putting the debate into context</vt:lpstr>
      <vt:lpstr>150 years ago - ‘Creationism v Evolution’</vt:lpstr>
      <vt:lpstr>Genesis creation narrative - Stages of creation [Genesis 1:3-31, 2:1-3]  </vt:lpstr>
      <vt:lpstr>Science / Religion ‘dichotomy’ </vt:lpstr>
      <vt:lpstr>Centres of learning worldwide – influenced?</vt:lpstr>
      <vt:lpstr>‘Either/or’ approach continuing</vt:lpstr>
      <vt:lpstr>This ‘dichotomy’ isn’t real Insults do not resolve the issue</vt:lpstr>
      <vt:lpstr>Scientists that recognise their work as an attempt to understand God’s creation</vt:lpstr>
      <vt:lpstr>Idea of evolution – pre-Darwin origins</vt:lpstr>
      <vt:lpstr>Charles Darwin [1809-1882] </vt:lpstr>
      <vt:lpstr>Charles Darwin – </vt:lpstr>
      <vt:lpstr>Was Charles Darwin an atheist? Darwin’s writings </vt:lpstr>
      <vt:lpstr>1500 yrs ago – Quran on Creation and Evolution</vt:lpstr>
      <vt:lpstr>The order of creation</vt:lpstr>
      <vt:lpstr>Inorganic to organic transformation </vt:lpstr>
      <vt:lpstr>First forms of life </vt:lpstr>
      <vt:lpstr>From unisex life forms to gender formation &amp; sexual reproduction </vt:lpstr>
      <vt:lpstr>[Development of homo sapiens] </vt:lpstr>
      <vt:lpstr>Embryology  Stages of development of human foetus  </vt:lpstr>
      <vt:lpstr>Evolution, yes; but with a plan, not random</vt:lpstr>
      <vt:lpstr>An example of planned evolution - Development of speech</vt:lpstr>
      <vt:lpstr>Continuing evolution -  future of life on earth </vt:lpstr>
      <vt:lpstr>Purpose of evolution of life?</vt:lpstr>
      <vt:lpstr>Quran - development of consciousness, and spiritual evolution  </vt:lpstr>
      <vt:lpstr>Spread of modern humans around earth</vt:lpstr>
      <vt:lpstr>Evidence for developed consciousness and capability in the human specie</vt:lpstr>
      <vt:lpstr>‘Golden Age’ of Islam [650-1350 CE] RELIGION &amp; SCIENCE WORKED IN HARMONY</vt:lpstr>
      <vt:lpstr>Learning and knowledge</vt:lpstr>
      <vt:lpstr>Pioneering various sciences &amp; development of knowledge </vt:lpstr>
      <vt:lpstr>PowerPoint Presentation</vt:lpstr>
      <vt:lpstr>PowerPoint Presentation</vt:lpstr>
      <vt:lpstr>PowerPoint Presentation</vt:lpstr>
      <vt:lpstr>PowerPoint Presentation</vt:lpstr>
      <vt:lpstr>    On evolution </vt:lpstr>
      <vt:lpstr>     On evolution </vt:lpstr>
      <vt:lpstr>PowerPoint Presentation</vt:lpstr>
      <vt:lpstr>Introduction to the History of Science  George Sarton [1854-1956], Prof of History of Science, Harvard University</vt:lpstr>
      <vt:lpstr>Word / Work of God</vt:lpstr>
      <vt:lpstr>Science is not anti-religion  In fact, it is anti-atheism</vt:lpstr>
      <vt:lpstr>The Promised Messiah (peace be on him)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CREATION &amp; EVOLUTION</dc:title>
  <dc:creator>shakeel ahmad</dc:creator>
  <cp:lastModifiedBy>shakeel ahmad</cp:lastModifiedBy>
  <cp:revision>139</cp:revision>
  <dcterms:created xsi:type="dcterms:W3CDTF">2016-02-04T21:16:30Z</dcterms:created>
  <dcterms:modified xsi:type="dcterms:W3CDTF">2016-10-27T17:19:51Z</dcterms:modified>
</cp:coreProperties>
</file>