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42"/>
  </p:notesMasterIdLst>
  <p:handoutMasterIdLst>
    <p:handoutMasterId r:id="rId43"/>
  </p:handoutMasterIdLst>
  <p:sldIdLst>
    <p:sldId id="342" r:id="rId2"/>
    <p:sldId id="301" r:id="rId3"/>
    <p:sldId id="391" r:id="rId4"/>
    <p:sldId id="413" r:id="rId5"/>
    <p:sldId id="366" r:id="rId6"/>
    <p:sldId id="385" r:id="rId7"/>
    <p:sldId id="407" r:id="rId8"/>
    <p:sldId id="408" r:id="rId9"/>
    <p:sldId id="403" r:id="rId10"/>
    <p:sldId id="372" r:id="rId11"/>
    <p:sldId id="371" r:id="rId12"/>
    <p:sldId id="373" r:id="rId13"/>
    <p:sldId id="416" r:id="rId14"/>
    <p:sldId id="409" r:id="rId15"/>
    <p:sldId id="375" r:id="rId16"/>
    <p:sldId id="379" r:id="rId17"/>
    <p:sldId id="386" r:id="rId18"/>
    <p:sldId id="387" r:id="rId19"/>
    <p:sldId id="406" r:id="rId20"/>
    <p:sldId id="410" r:id="rId21"/>
    <p:sldId id="405" r:id="rId22"/>
    <p:sldId id="396" r:id="rId23"/>
    <p:sldId id="398" r:id="rId24"/>
    <p:sldId id="400" r:id="rId25"/>
    <p:sldId id="401" r:id="rId26"/>
    <p:sldId id="402" r:id="rId27"/>
    <p:sldId id="415" r:id="rId28"/>
    <p:sldId id="411" r:id="rId29"/>
    <p:sldId id="399" r:id="rId30"/>
    <p:sldId id="382" r:id="rId31"/>
    <p:sldId id="394" r:id="rId32"/>
    <p:sldId id="389" r:id="rId33"/>
    <p:sldId id="412" r:id="rId34"/>
    <p:sldId id="392" r:id="rId35"/>
    <p:sldId id="388" r:id="rId36"/>
    <p:sldId id="393" r:id="rId37"/>
    <p:sldId id="414" r:id="rId38"/>
    <p:sldId id="368" r:id="rId39"/>
    <p:sldId id="404" r:id="rId40"/>
    <p:sldId id="364" r:id="rId41"/>
  </p:sldIdLst>
  <p:sldSz cx="12188825" cy="6858000"/>
  <p:notesSz cx="6858000" cy="9296400"/>
  <p:custDataLst>
    <p:tags r:id="rId4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744">
          <p15:clr>
            <a:srgbClr val="A4A3A4"/>
          </p15:clr>
        </p15:guide>
        <p15:guide id="3" orient="horz" pos="960">
          <p15:clr>
            <a:srgbClr val="A4A3A4"/>
          </p15:clr>
        </p15:guide>
        <p15:guide id="4" orient="horz" pos="1248">
          <p15:clr>
            <a:srgbClr val="A4A3A4"/>
          </p15:clr>
        </p15:guide>
        <p15:guide id="5" pos="3839">
          <p15:clr>
            <a:srgbClr val="A4A3A4"/>
          </p15:clr>
        </p15:guide>
        <p15:guide id="6" pos="7343">
          <p15:clr>
            <a:srgbClr val="A4A3A4"/>
          </p15:clr>
        </p15:guide>
        <p15:guide id="7" pos="335">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guide id="3" orient="horz" pos="2928">
          <p15:clr>
            <a:srgbClr val="A4A3A4"/>
          </p15:clr>
        </p15:guide>
        <p15:guide id="4"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rthankar Lahiri" initials="TL" lastIdx="3" clrIdx="0"/>
  <p:cmAuthor id="1" name="andrew witkowski" initials="AW" lastIdx="4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1E0684"/>
    <a:srgbClr val="7E0000"/>
    <a:srgbClr val="A3CAFF"/>
    <a:srgbClr val="004DB4"/>
    <a:srgbClr val="0070C0"/>
    <a:srgbClr val="003054"/>
    <a:srgbClr val="080808"/>
    <a:srgbClr val="CDE2FF"/>
    <a:srgbClr val="B7D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D0F851-EC5A-4D38-B0AD-8093EC10F33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18" autoAdjust="0"/>
    <p:restoredTop sz="85988" autoAdjust="0"/>
  </p:normalViewPr>
  <p:slideViewPr>
    <p:cSldViewPr snapToGrid="0">
      <p:cViewPr varScale="1">
        <p:scale>
          <a:sx n="96" d="100"/>
          <a:sy n="96" d="100"/>
        </p:scale>
        <p:origin x="1328" y="176"/>
      </p:cViewPr>
      <p:guideLst>
        <p:guide orient="horz" pos="2160"/>
        <p:guide orient="horz" pos="3744"/>
        <p:guide orient="horz" pos="960"/>
        <p:guide orient="horz" pos="1248"/>
        <p:guide pos="3839"/>
        <p:guide pos="7343"/>
        <p:guide pos="335"/>
      </p:guideLst>
    </p:cSldViewPr>
  </p:slideViewPr>
  <p:outlineViewPr>
    <p:cViewPr>
      <p:scale>
        <a:sx n="33" d="100"/>
        <a:sy n="33" d="100"/>
      </p:scale>
      <p:origin x="0" y="19746"/>
    </p:cViewPr>
  </p:outlineViewPr>
  <p:notesTextViewPr>
    <p:cViewPr>
      <p:scale>
        <a:sx n="1" d="1"/>
        <a:sy n="1" d="1"/>
      </p:scale>
      <p:origin x="0" y="0"/>
    </p:cViewPr>
  </p:notesTextViewPr>
  <p:sorterViewPr>
    <p:cViewPr>
      <p:scale>
        <a:sx n="65" d="100"/>
        <a:sy n="65" d="100"/>
      </p:scale>
      <p:origin x="0" y="-3845"/>
    </p:cViewPr>
  </p:sorterViewPr>
  <p:notesViewPr>
    <p:cSldViewPr snapToGrid="0">
      <p:cViewPr varScale="1">
        <p:scale>
          <a:sx n="78" d="100"/>
          <a:sy n="78" d="100"/>
        </p:scale>
        <p:origin x="-2370" y="-90"/>
      </p:cViewPr>
      <p:guideLst>
        <p:guide orient="horz" pos="3024"/>
        <p:guide pos="2304"/>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2" tIns="46151" rIns="92302" bIns="46151" rtlCol="0"/>
          <a:lstStyle>
            <a:lvl1pPr algn="l">
              <a:defRPr sz="1200"/>
            </a:lvl1pPr>
          </a:lstStyle>
          <a:p>
            <a:endParaRPr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2302" tIns="46151" rIns="92302" bIns="46151" rtlCol="0"/>
          <a:lstStyle>
            <a:lvl1pPr algn="r">
              <a:defRPr sz="1200"/>
            </a:lvl1pPr>
          </a:lstStyle>
          <a:p>
            <a:fld id="{1E821AA6-70BE-4FDE-A8DC-DB381A688FD8}" type="datetimeFigureOut">
              <a:rPr lang="en-US"/>
              <a:pPr/>
              <a:t>8/26/18</a:t>
            </a:fld>
            <a:endParaRPr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2" tIns="46151" rIns="92302" bIns="46151" rtlCol="0" anchor="b"/>
          <a:lstStyle>
            <a:lvl1pPr algn="l">
              <a:defRPr sz="1200"/>
            </a:lvl1pPr>
          </a:lstStyle>
          <a:p>
            <a:endParaRPr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2302" tIns="46151" rIns="92302" bIns="46151" rtlCol="0" anchor="b"/>
          <a:lstStyle>
            <a:lvl1pPr algn="r">
              <a:defRPr sz="1200"/>
            </a:lvl1pPr>
          </a:lstStyle>
          <a:p>
            <a:fld id="{197E47EA-D299-42CE-88BF-4E1035596DA5}" type="slidenum">
              <a:rPr/>
              <a:pPr/>
              <a:t>‹#›</a:t>
            </a:fld>
            <a:endParaRPr dirty="0"/>
          </a:p>
        </p:txBody>
      </p:sp>
    </p:spTree>
    <p:extLst>
      <p:ext uri="{BB962C8B-B14F-4D97-AF65-F5344CB8AC3E}">
        <p14:creationId xmlns:p14="http://schemas.microsoft.com/office/powerpoint/2010/main" val="1966811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42900" y="387350"/>
            <a:ext cx="4649788" cy="2616200"/>
          </a:xfrm>
          <a:prstGeom prst="rect">
            <a:avLst/>
          </a:prstGeom>
          <a:noFill/>
          <a:ln w="12700">
            <a:solidFill>
              <a:prstClr val="black"/>
            </a:solidFill>
          </a:ln>
        </p:spPr>
        <p:txBody>
          <a:bodyPr vert="horz" lIns="92302" tIns="46151" rIns="92302" bIns="46151" rtlCol="0" anchor="ctr"/>
          <a:lstStyle/>
          <a:p>
            <a:endParaRPr dirty="0"/>
          </a:p>
        </p:txBody>
      </p:sp>
      <p:sp>
        <p:nvSpPr>
          <p:cNvPr id="5" name="Notes Placeholder 4"/>
          <p:cNvSpPr>
            <a:spLocks noGrp="1"/>
          </p:cNvSpPr>
          <p:nvPr>
            <p:ph type="body" sz="quarter" idx="3"/>
          </p:nvPr>
        </p:nvSpPr>
        <p:spPr>
          <a:xfrm>
            <a:off x="381000" y="3176270"/>
            <a:ext cx="6096000" cy="5422900"/>
          </a:xfrm>
          <a:prstGeom prst="rect">
            <a:avLst/>
          </a:prstGeom>
        </p:spPr>
        <p:txBody>
          <a:bodyPr vert="horz" lIns="0" tIns="0" rIns="0" bIns="92302" rtlCol="0">
            <a:normAutofit/>
          </a:bodyPr>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381000" y="8754110"/>
            <a:ext cx="4648200" cy="230797"/>
          </a:xfrm>
          <a:prstGeom prst="rect">
            <a:avLst/>
          </a:prstGeom>
        </p:spPr>
        <p:txBody>
          <a:bodyPr vert="horz" lIns="92302" tIns="46151" rIns="92302" bIns="46151" rtlCol="0" anchor="b"/>
          <a:lstStyle>
            <a:lvl1pPr algn="l">
              <a:defRPr sz="1200"/>
            </a:lvl1pPr>
          </a:lstStyle>
          <a:p>
            <a:endParaRPr dirty="0"/>
          </a:p>
        </p:txBody>
      </p:sp>
      <p:sp>
        <p:nvSpPr>
          <p:cNvPr id="7" name="Slide Number Placeholder 6"/>
          <p:cNvSpPr>
            <a:spLocks noGrp="1"/>
          </p:cNvSpPr>
          <p:nvPr>
            <p:ph type="sldNum" sz="quarter" idx="5"/>
          </p:nvPr>
        </p:nvSpPr>
        <p:spPr>
          <a:xfrm>
            <a:off x="5715000" y="8754110"/>
            <a:ext cx="762000" cy="230797"/>
          </a:xfrm>
          <a:prstGeom prst="rect">
            <a:avLst/>
          </a:prstGeom>
        </p:spPr>
        <p:txBody>
          <a:bodyPr vert="horz" lIns="92302" tIns="46151" rIns="92302" bIns="46151" rtlCol="0" anchor="b"/>
          <a:lstStyle>
            <a:lvl1pPr algn="r">
              <a:defRPr sz="1200"/>
            </a:lvl1pPr>
          </a:lstStyle>
          <a:p>
            <a:fld id="{8C72D9AE-7182-4680-8F79-479C4181FF08}" type="slidenum">
              <a:rPr/>
              <a:pPr/>
              <a:t>‹#›</a:t>
            </a:fld>
            <a:endParaRPr dirty="0"/>
          </a:p>
        </p:txBody>
      </p:sp>
    </p:spTree>
    <p:extLst>
      <p:ext uri="{BB962C8B-B14F-4D97-AF65-F5344CB8AC3E}">
        <p14:creationId xmlns:p14="http://schemas.microsoft.com/office/powerpoint/2010/main" val="973114905"/>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defRPr sz="1100" kern="1200">
        <a:solidFill>
          <a:schemeClr val="tx1"/>
        </a:solidFill>
        <a:latin typeface="+mn-lt"/>
        <a:ea typeface="+mn-ea"/>
        <a:cs typeface="+mn-cs"/>
      </a:defRPr>
    </a:lvl1pPr>
    <a:lvl2pPr marL="228600" indent="-114300" algn="l" defTabSz="914400" rtl="0" eaLnBrk="1" latinLnBrk="0" hangingPunct="1">
      <a:spcBef>
        <a:spcPts val="600"/>
      </a:spcBef>
      <a:buFont typeface="Arial" panose="020B0604020202020204" pitchFamily="34" charset="0"/>
      <a:buChar char="•"/>
      <a:defRPr sz="1050" kern="1200">
        <a:solidFill>
          <a:schemeClr val="tx1"/>
        </a:solidFill>
        <a:latin typeface="+mn-lt"/>
        <a:ea typeface="+mn-ea"/>
        <a:cs typeface="+mn-cs"/>
      </a:defRPr>
    </a:lvl2pPr>
    <a:lvl3pPr marL="400050" indent="-114300" algn="l" defTabSz="914400" rtl="0" eaLnBrk="1" latinLnBrk="0" hangingPunct="1">
      <a:spcBef>
        <a:spcPts val="600"/>
      </a:spcBef>
      <a:buFont typeface="Arial" panose="020B0604020202020204" pitchFamily="34" charset="0"/>
      <a:buChar char="–"/>
      <a:defRPr sz="900" kern="1200">
        <a:solidFill>
          <a:schemeClr val="tx1"/>
        </a:solidFill>
        <a:latin typeface="+mn-lt"/>
        <a:ea typeface="+mn-ea"/>
        <a:cs typeface="+mn-cs"/>
      </a:defRPr>
    </a:lvl3pPr>
    <a:lvl4pPr marL="571500" indent="-114300" algn="l" defTabSz="914400" rtl="0" eaLnBrk="1" latinLnBrk="0" hangingPunct="1">
      <a:spcBef>
        <a:spcPts val="600"/>
      </a:spcBef>
      <a:buFont typeface="Arial" panose="020B0604020202020204" pitchFamily="34" charset="0"/>
      <a:buChar char="•"/>
      <a:defRPr sz="900" kern="1200">
        <a:solidFill>
          <a:schemeClr val="tx1"/>
        </a:solidFill>
        <a:latin typeface="+mn-lt"/>
        <a:ea typeface="+mn-ea"/>
        <a:cs typeface="+mn-cs"/>
      </a:defRPr>
    </a:lvl4pPr>
    <a:lvl5pPr marL="742950" indent="-114300" algn="l" defTabSz="914400" rtl="0" eaLnBrk="1" latinLnBrk="0" hangingPunct="1">
      <a:spcBef>
        <a:spcPts val="600"/>
      </a:spcBef>
      <a:buFont typeface="Arial" panose="020B0604020202020204" pitchFamily="34" charset="0"/>
      <a:buChar char="–"/>
      <a:defRPr sz="8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C72D9AE-7182-4680-8F79-479C4181FF08}" type="slidenum">
              <a:rPr lang="en-US" smtClean="0"/>
              <a:pPr/>
              <a:t>1</a:t>
            </a:fld>
            <a:endParaRPr lang="en-US" dirty="0"/>
          </a:p>
        </p:txBody>
      </p:sp>
    </p:spTree>
    <p:extLst>
      <p:ext uri="{BB962C8B-B14F-4D97-AF65-F5344CB8AC3E}">
        <p14:creationId xmlns:p14="http://schemas.microsoft.com/office/powerpoint/2010/main" val="2326355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10</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t>Chapter 2, Verses 3 and 4 “… it is a guidance for the righteous,</a:t>
            </a:r>
          </a:p>
          <a:p>
            <a:pPr eaLnBrk="1" hangingPunct="1"/>
            <a:r>
              <a:rPr lang="en-US" sz="1200" b="1" baseline="0" dirty="0"/>
              <a:t>Who believe in the unseen.</a:t>
            </a:r>
          </a:p>
        </p:txBody>
      </p:sp>
    </p:spTree>
    <p:extLst>
      <p:ext uri="{BB962C8B-B14F-4D97-AF65-F5344CB8AC3E}">
        <p14:creationId xmlns:p14="http://schemas.microsoft.com/office/powerpoint/2010/main" val="465310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11</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solidFill>
                  <a:schemeClr val="tx1"/>
                </a:solidFill>
              </a:rPr>
              <a:t>Huzoor uses this quote from Dr. Salam’s book ‘Ideals and Reality’.</a:t>
            </a:r>
          </a:p>
        </p:txBody>
      </p:sp>
    </p:spTree>
    <p:extLst>
      <p:ext uri="{BB962C8B-B14F-4D97-AF65-F5344CB8AC3E}">
        <p14:creationId xmlns:p14="http://schemas.microsoft.com/office/powerpoint/2010/main" val="208820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BE98502-BDD8-49FB-BEA0-AFD7E13D2FB8}" type="slidenum">
              <a:rPr lang="en-US" smtClean="0"/>
              <a:pPr/>
              <a:t>12</a:t>
            </a:fld>
            <a:endParaRPr lang="en-US"/>
          </a:p>
        </p:txBody>
      </p:sp>
      <p:sp>
        <p:nvSpPr>
          <p:cNvPr id="32771" name="Rectangle 2050"/>
          <p:cNvSpPr>
            <a:spLocks noGrp="1" noRot="1" noChangeAspect="1" noChangeArrowheads="1" noTextEdit="1"/>
          </p:cNvSpPr>
          <p:nvPr>
            <p:ph type="sldImg"/>
          </p:nvPr>
        </p:nvSpPr>
        <p:spPr>
          <a:ln/>
        </p:spPr>
      </p:sp>
      <p:sp>
        <p:nvSpPr>
          <p:cNvPr id="32772" name="Rectangle 2051"/>
          <p:cNvSpPr>
            <a:spLocks noGrp="1" noChangeArrowheads="1"/>
          </p:cNvSpPr>
          <p:nvPr>
            <p:ph type="body" idx="1"/>
          </p:nvPr>
        </p:nvSpPr>
        <p:spPr>
          <a:noFill/>
          <a:ln w="9525"/>
        </p:spPr>
        <p:txBody>
          <a:bodyPr/>
          <a:lstStyle/>
          <a:p>
            <a:pPr eaLnBrk="1" hangingPunct="1"/>
            <a:r>
              <a:rPr lang="en-US" sz="1400" b="1" baseline="0" dirty="0"/>
              <a:t>A quote from Huzur’s book on the existence of God.</a:t>
            </a:r>
          </a:p>
        </p:txBody>
      </p:sp>
    </p:spTree>
    <p:extLst>
      <p:ext uri="{BB962C8B-B14F-4D97-AF65-F5344CB8AC3E}">
        <p14:creationId xmlns:p14="http://schemas.microsoft.com/office/powerpoint/2010/main" val="27630781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BE98502-BDD8-49FB-BEA0-AFD7E13D2FB8}" type="slidenum">
              <a:rPr lang="en-US" smtClean="0"/>
              <a:pPr/>
              <a:t>13</a:t>
            </a:fld>
            <a:endParaRPr lang="en-US"/>
          </a:p>
        </p:txBody>
      </p:sp>
      <p:sp>
        <p:nvSpPr>
          <p:cNvPr id="32771" name="Rectangle 2050"/>
          <p:cNvSpPr>
            <a:spLocks noGrp="1" noRot="1" noChangeAspect="1" noChangeArrowheads="1" noTextEdit="1"/>
          </p:cNvSpPr>
          <p:nvPr>
            <p:ph type="sldImg"/>
          </p:nvPr>
        </p:nvSpPr>
        <p:spPr>
          <a:ln/>
        </p:spPr>
      </p:sp>
      <p:sp>
        <p:nvSpPr>
          <p:cNvPr id="32772" name="Rectangle 2051"/>
          <p:cNvSpPr>
            <a:spLocks noGrp="1" noChangeArrowheads="1"/>
          </p:cNvSpPr>
          <p:nvPr>
            <p:ph type="body" idx="1"/>
          </p:nvPr>
        </p:nvSpPr>
        <p:spPr>
          <a:noFill/>
          <a:ln w="9525"/>
        </p:spPr>
        <p:txBody>
          <a:bodyPr/>
          <a:lstStyle/>
          <a:p>
            <a:pPr eaLnBrk="1" hangingPunct="1"/>
            <a:r>
              <a:rPr lang="en-US" sz="1400" b="1" baseline="0" dirty="0"/>
              <a:t>We cannot ask others to prove that God does not exist.</a:t>
            </a:r>
          </a:p>
        </p:txBody>
      </p:sp>
    </p:spTree>
    <p:extLst>
      <p:ext uri="{BB962C8B-B14F-4D97-AF65-F5344CB8AC3E}">
        <p14:creationId xmlns:p14="http://schemas.microsoft.com/office/powerpoint/2010/main" val="180137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14</a:t>
            </a:fld>
            <a:endParaRPr lang="en-US" altLang="zh-TW"/>
          </a:p>
        </p:txBody>
      </p:sp>
    </p:spTree>
    <p:extLst>
      <p:ext uri="{BB962C8B-B14F-4D97-AF65-F5344CB8AC3E}">
        <p14:creationId xmlns:p14="http://schemas.microsoft.com/office/powerpoint/2010/main" val="3348758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15</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a:solidFill>
                  <a:schemeClr val="bg1">
                    <a:lumMod val="25000"/>
                  </a:schemeClr>
                </a:solidFill>
                <a:effectLst>
                  <a:outerShdw blurRad="50800" dist="38100" dir="2700000" algn="tl" rotWithShape="0">
                    <a:prstClr val="black">
                      <a:alpha val="40000"/>
                    </a:prstClr>
                  </a:outerShdw>
                </a:effectLst>
                <a:latin typeface="Arial Rounded MT Bold"/>
              </a:rPr>
              <a:t>Omnipotent, omniscient</a:t>
            </a:r>
          </a:p>
          <a:p>
            <a:pPr eaLnBrk="1" hangingPunct="1"/>
            <a:endParaRPr lang="en-US" sz="1200" b="1" dirty="0">
              <a:solidFill>
                <a:schemeClr val="bg1">
                  <a:lumMod val="25000"/>
                </a:schemeClr>
              </a:solidFill>
              <a:effectLst>
                <a:outerShdw blurRad="50800" dist="38100" dir="2700000" algn="tl" rotWithShape="0">
                  <a:prstClr val="black">
                    <a:alpha val="40000"/>
                  </a:prstClr>
                </a:outerShdw>
              </a:effectLst>
              <a:latin typeface="Arial Rounded MT Bold"/>
            </a:endParaRPr>
          </a:p>
          <a:p>
            <a:pPr eaLnBrk="1" hangingPunct="1"/>
            <a:r>
              <a:rPr lang="en-US" sz="1200" b="1" dirty="0">
                <a:solidFill>
                  <a:schemeClr val="bg1">
                    <a:lumMod val="25000"/>
                  </a:schemeClr>
                </a:solidFill>
                <a:effectLst>
                  <a:outerShdw blurRad="50800" dist="38100" dir="2700000" algn="tl" rotWithShape="0">
                    <a:prstClr val="black">
                      <a:alpha val="40000"/>
                    </a:prstClr>
                  </a:outerShdw>
                </a:effectLst>
                <a:latin typeface="Arial Rounded MT Bold"/>
              </a:rPr>
              <a:t>The Kalam</a:t>
            </a:r>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 cosmological argument for the existence of God</a:t>
            </a:r>
            <a:endParaRPr lang="en-US" sz="1200" b="1" dirty="0">
              <a:solidFill>
                <a:schemeClr val="bg1">
                  <a:lumMod val="25000"/>
                </a:schemeClr>
              </a:solidFill>
              <a:effectLst>
                <a:outerShdw blurRad="50800" dist="38100" dir="2700000" algn="tl" rotWithShape="0">
                  <a:prstClr val="black">
                    <a:alpha val="40000"/>
                  </a:prstClr>
                </a:outerShdw>
              </a:effectLst>
              <a:latin typeface="Arial Rounded MT Bold"/>
            </a:endParaRPr>
          </a:p>
        </p:txBody>
      </p:sp>
    </p:spTree>
    <p:extLst>
      <p:ext uri="{BB962C8B-B14F-4D97-AF65-F5344CB8AC3E}">
        <p14:creationId xmlns:p14="http://schemas.microsoft.com/office/powerpoint/2010/main" val="26875979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16</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600"/>
              </a:spcBef>
              <a:spcAft>
                <a:spcPts val="0"/>
              </a:spcAft>
              <a:buClrTx/>
              <a:buSzTx/>
              <a:buFontTx/>
              <a:buNone/>
              <a:tabLst/>
              <a:defRPr/>
            </a:pPr>
            <a:r>
              <a:rPr lang="en-US" sz="1400" b="1" baseline="0" dirty="0"/>
              <a:t>The Big Bang theory is a widely accepted theory. It is considered a part</a:t>
            </a:r>
          </a:p>
          <a:p>
            <a:pPr marL="0" marR="0" indent="0" algn="l" defTabSz="914400" rtl="0" eaLnBrk="1" fontAlgn="auto" latinLnBrk="0" hangingPunct="1">
              <a:lnSpc>
                <a:spcPct val="100000"/>
              </a:lnSpc>
              <a:spcBef>
                <a:spcPts val="600"/>
              </a:spcBef>
              <a:spcAft>
                <a:spcPts val="0"/>
              </a:spcAft>
              <a:buClrTx/>
              <a:buSzTx/>
              <a:buFontTx/>
              <a:buNone/>
              <a:tabLst/>
              <a:defRPr/>
            </a:pPr>
            <a:r>
              <a:rPr lang="en-US" sz="1400" b="1" baseline="0" dirty="0"/>
              <a:t>of the Standard Model.</a:t>
            </a:r>
          </a:p>
          <a:p>
            <a:pPr marL="0" marR="0" indent="0" algn="l" defTabSz="914400" rtl="0" eaLnBrk="1" fontAlgn="auto" latinLnBrk="0" hangingPunct="1">
              <a:lnSpc>
                <a:spcPct val="100000"/>
              </a:lnSpc>
              <a:spcBef>
                <a:spcPts val="600"/>
              </a:spcBef>
              <a:spcAft>
                <a:spcPts val="0"/>
              </a:spcAft>
              <a:buClrTx/>
              <a:buSzTx/>
              <a:buFontTx/>
              <a:buNone/>
              <a:tabLst/>
              <a:defRPr/>
            </a:pPr>
            <a:endParaRPr lang="en-US" sz="1400" b="1" baseline="0" dirty="0"/>
          </a:p>
          <a:p>
            <a:pPr marL="0" marR="0" indent="0" algn="l" defTabSz="914400" rtl="0" eaLnBrk="1" fontAlgn="auto" latinLnBrk="0" hangingPunct="1">
              <a:lnSpc>
                <a:spcPct val="100000"/>
              </a:lnSpc>
              <a:spcBef>
                <a:spcPts val="600"/>
              </a:spcBef>
              <a:spcAft>
                <a:spcPts val="0"/>
              </a:spcAft>
              <a:buClrTx/>
              <a:buSzTx/>
              <a:buFontTx/>
              <a:buNone/>
              <a:tabLst/>
              <a:defRPr/>
            </a:pPr>
            <a:r>
              <a:rPr lang="en-US" sz="1400" b="1" baseline="0" dirty="0"/>
              <a:t>The universe </a:t>
            </a:r>
            <a:r>
              <a:rPr lang="en-US" sz="1400" b="1" dirty="0">
                <a:solidFill>
                  <a:srgbClr val="1E0684"/>
                </a:solidFill>
                <a:effectLst>
                  <a:outerShdw blurRad="50800" dist="38100" dir="2700000" algn="tl" rotWithShape="0">
                    <a:prstClr val="black">
                      <a:alpha val="40000"/>
                    </a:prstClr>
                  </a:outerShdw>
                </a:effectLst>
              </a:rPr>
              <a:t>could be considered a self-explanatory fact.</a:t>
            </a:r>
          </a:p>
          <a:p>
            <a:pPr eaLnBrk="1" hangingPunct="1"/>
            <a:endParaRPr lang="en-US" sz="1400" b="1" baseline="0" dirty="0"/>
          </a:p>
          <a:p>
            <a:pPr eaLnBrk="1" hangingPunct="1"/>
            <a:r>
              <a:rPr lang="en-US" sz="1400" b="1" baseline="0" dirty="0"/>
              <a:t>The Second Law of Thermodynamics and </a:t>
            </a:r>
            <a:r>
              <a:rPr lang="en-US" sz="1400" b="1" dirty="0">
                <a:solidFill>
                  <a:srgbClr val="002060"/>
                </a:solidFill>
                <a:effectLst>
                  <a:outerShdw blurRad="50800" dist="38100" dir="2700000" algn="tl" rotWithShape="0">
                    <a:prstClr val="black">
                      <a:alpha val="40000"/>
                    </a:prstClr>
                  </a:outerShdw>
                </a:effectLst>
              </a:rPr>
              <a:t>and the theory of entropy.</a:t>
            </a:r>
          </a:p>
          <a:p>
            <a:pPr eaLnBrk="1" hangingPunct="1"/>
            <a:endParaRPr lang="en-US" sz="1400" b="1" baseline="0" dirty="0"/>
          </a:p>
          <a:p>
            <a:pPr eaLnBrk="1" hangingPunct="1"/>
            <a:r>
              <a:rPr lang="en-US" sz="1400" b="1" baseline="0" dirty="0"/>
              <a:t>Before the Big Bang, there was a singularity or many singularities.</a:t>
            </a:r>
          </a:p>
          <a:p>
            <a:pPr eaLnBrk="1" hangingPunct="1"/>
            <a:endParaRPr lang="en-US" sz="1400" b="1" baseline="0" dirty="0"/>
          </a:p>
          <a:p>
            <a:pPr eaLnBrk="1" hangingPunct="1"/>
            <a:r>
              <a:rPr lang="en-US" sz="1400" b="1" baseline="0" dirty="0"/>
              <a:t>Based on the general theory of relativity and the</a:t>
            </a:r>
          </a:p>
          <a:p>
            <a:pPr eaLnBrk="1" hangingPunct="1"/>
            <a:r>
              <a:rPr lang="en-US" sz="1400" b="1" baseline="0" dirty="0"/>
              <a:t>Cosmological (isotropic and uniform) principal.</a:t>
            </a:r>
          </a:p>
        </p:txBody>
      </p:sp>
    </p:spTree>
    <p:extLst>
      <p:ext uri="{BB962C8B-B14F-4D97-AF65-F5344CB8AC3E}">
        <p14:creationId xmlns:p14="http://schemas.microsoft.com/office/powerpoint/2010/main" val="2021463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17</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t>Just look at the Schrodinger’s equation</a:t>
            </a:r>
          </a:p>
        </p:txBody>
      </p:sp>
    </p:spTree>
    <p:extLst>
      <p:ext uri="{BB962C8B-B14F-4D97-AF65-F5344CB8AC3E}">
        <p14:creationId xmlns:p14="http://schemas.microsoft.com/office/powerpoint/2010/main" val="37991923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18</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endParaRPr lang="en-US" sz="1100" b="1" kern="1200" dirty="0">
              <a:solidFill>
                <a:schemeClr val="tx1"/>
              </a:solidFill>
              <a:effectLst/>
              <a:latin typeface="+mn-lt"/>
              <a:ea typeface="+mn-ea"/>
              <a:cs typeface="+mn-cs"/>
            </a:endParaRPr>
          </a:p>
          <a:p>
            <a:pPr eaLnBrk="1" hangingPunct="1"/>
            <a:endParaRPr lang="en-US" sz="1200" b="1" baseline="0" dirty="0"/>
          </a:p>
        </p:txBody>
      </p:sp>
    </p:spTree>
    <p:extLst>
      <p:ext uri="{BB962C8B-B14F-4D97-AF65-F5344CB8AC3E}">
        <p14:creationId xmlns:p14="http://schemas.microsoft.com/office/powerpoint/2010/main" val="33822917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19</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In </a:t>
            </a:r>
            <a:r>
              <a:rPr lang="en-US" sz="1200" b="1" baseline="0" dirty="0" err="1">
                <a:solidFill>
                  <a:schemeClr val="bg1">
                    <a:lumMod val="25000"/>
                  </a:schemeClr>
                </a:solidFill>
                <a:effectLst>
                  <a:outerShdw blurRad="50800" dist="38100" dir="2700000" algn="tl" rotWithShape="0">
                    <a:prstClr val="black">
                      <a:alpha val="40000"/>
                    </a:prstClr>
                  </a:outerShdw>
                </a:effectLst>
                <a:latin typeface="Arial Rounded MT Bold"/>
              </a:rPr>
              <a:t>Hasti</a:t>
            </a:r>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 </a:t>
            </a:r>
            <a:r>
              <a:rPr lang="en-US" sz="1200" b="1" baseline="0" dirty="0" err="1">
                <a:solidFill>
                  <a:schemeClr val="bg1">
                    <a:lumMod val="25000"/>
                  </a:schemeClr>
                </a:solidFill>
                <a:effectLst>
                  <a:outerShdw blurRad="50800" dist="38100" dir="2700000" algn="tl" rotWithShape="0">
                    <a:prstClr val="black">
                      <a:alpha val="40000"/>
                    </a:prstClr>
                  </a:outerShdw>
                </a:effectLst>
                <a:latin typeface="Arial Rounded MT Bold"/>
              </a:rPr>
              <a:t>bari</a:t>
            </a:r>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 tala, </a:t>
            </a:r>
            <a:r>
              <a:rPr lang="en-US" sz="1200" b="1" baseline="0" dirty="0" err="1">
                <a:solidFill>
                  <a:schemeClr val="bg1">
                    <a:lumMod val="25000"/>
                  </a:schemeClr>
                </a:solidFill>
                <a:effectLst>
                  <a:outerShdw blurRad="50800" dist="38100" dir="2700000" algn="tl" rotWithShape="0">
                    <a:prstClr val="black">
                      <a:alpha val="40000"/>
                    </a:prstClr>
                  </a:outerShdw>
                </a:effectLst>
                <a:latin typeface="Arial Rounded MT Bold"/>
              </a:rPr>
              <a:t>Hazrat</a:t>
            </a:r>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 Khalifatul-Masih relates a hadith that predicts a time </a:t>
            </a:r>
          </a:p>
          <a:p>
            <a:pPr eaLnBrk="1" hangingPunct="1"/>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when atheists will use use this question as an argument against the existence </a:t>
            </a:r>
          </a:p>
          <a:p>
            <a:pPr eaLnBrk="1" hangingPunct="1"/>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of God.</a:t>
            </a:r>
          </a:p>
          <a:p>
            <a:pPr eaLnBrk="1" hangingPunct="1"/>
            <a:endPar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endParaRPr>
          </a:p>
        </p:txBody>
      </p:sp>
    </p:spTree>
    <p:extLst>
      <p:ext uri="{BB962C8B-B14F-4D97-AF65-F5344CB8AC3E}">
        <p14:creationId xmlns:p14="http://schemas.microsoft.com/office/powerpoint/2010/main" val="2846377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2</a:t>
            </a:fld>
            <a:endParaRPr lang="en-US" altLang="zh-TW"/>
          </a:p>
        </p:txBody>
      </p:sp>
    </p:spTree>
    <p:extLst>
      <p:ext uri="{BB962C8B-B14F-4D97-AF65-F5344CB8AC3E}">
        <p14:creationId xmlns:p14="http://schemas.microsoft.com/office/powerpoint/2010/main" val="9900978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20</a:t>
            </a:fld>
            <a:endParaRPr lang="en-US" altLang="zh-TW"/>
          </a:p>
        </p:txBody>
      </p:sp>
    </p:spTree>
    <p:extLst>
      <p:ext uri="{BB962C8B-B14F-4D97-AF65-F5344CB8AC3E}">
        <p14:creationId xmlns:p14="http://schemas.microsoft.com/office/powerpoint/2010/main" val="26859618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21</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400" b="1" baseline="0" dirty="0"/>
          </a:p>
        </p:txBody>
      </p:sp>
    </p:spTree>
    <p:extLst>
      <p:ext uri="{BB962C8B-B14F-4D97-AF65-F5344CB8AC3E}">
        <p14:creationId xmlns:p14="http://schemas.microsoft.com/office/powerpoint/2010/main" val="16759175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22</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t>Many scientists have declared that.</a:t>
            </a:r>
          </a:p>
          <a:p>
            <a:pPr eaLnBrk="1" hangingPunct="1"/>
            <a:endParaRPr lang="en-US" sz="1200" b="1" baseline="0" dirty="0"/>
          </a:p>
          <a:p>
            <a:pPr eaLnBrk="1" hangingPunct="1"/>
            <a:r>
              <a:rPr lang="en-US" sz="1400" b="1" baseline="0" dirty="0"/>
              <a:t>More than the numbers of atoms in the universe.</a:t>
            </a:r>
          </a:p>
        </p:txBody>
      </p:sp>
    </p:spTree>
    <p:extLst>
      <p:ext uri="{BB962C8B-B14F-4D97-AF65-F5344CB8AC3E}">
        <p14:creationId xmlns:p14="http://schemas.microsoft.com/office/powerpoint/2010/main" val="26467237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23</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t>Transmission electron microscope provides 10 million X magnification.</a:t>
            </a:r>
          </a:p>
        </p:txBody>
      </p:sp>
    </p:spTree>
    <p:extLst>
      <p:ext uri="{BB962C8B-B14F-4D97-AF65-F5344CB8AC3E}">
        <p14:creationId xmlns:p14="http://schemas.microsoft.com/office/powerpoint/2010/main" val="8935174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24</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t>Lawrence Krauss is a well-known theoretical physicist.</a:t>
            </a:r>
          </a:p>
          <a:p>
            <a:pPr eaLnBrk="1" hangingPunct="1"/>
            <a:endParaRPr lang="en-US" sz="1200" b="1" baseline="0" dirty="0"/>
          </a:p>
          <a:p>
            <a:pPr eaLnBrk="1" hangingPunct="1"/>
            <a:r>
              <a:rPr lang="en-US" sz="1200" b="1" baseline="0" dirty="0"/>
              <a:t>That is logical consequence of atheism. </a:t>
            </a:r>
          </a:p>
          <a:p>
            <a:pPr eaLnBrk="1" hangingPunct="1"/>
            <a:endParaRPr lang="en-US" sz="1200" b="1" baseline="0" dirty="0"/>
          </a:p>
          <a:p>
            <a:pPr eaLnBrk="1" hangingPunct="1"/>
            <a:r>
              <a:rPr lang="en-US" sz="1200" b="1" dirty="0">
                <a:solidFill>
                  <a:srgbClr val="1E0684"/>
                </a:solidFill>
                <a:effectLst>
                  <a:outerShdw blurRad="50800" dist="38100" dir="2700000" algn="tl" rotWithShape="0">
                    <a:prstClr val="black">
                      <a:alpha val="40000"/>
                    </a:prstClr>
                  </a:outerShdw>
                </a:effectLst>
              </a:rPr>
              <a:t>That is a non-explanation as there ever was! </a:t>
            </a:r>
            <a:endParaRPr lang="en-US" sz="1200" b="1" baseline="0" dirty="0"/>
          </a:p>
        </p:txBody>
      </p:sp>
    </p:spTree>
    <p:extLst>
      <p:ext uri="{BB962C8B-B14F-4D97-AF65-F5344CB8AC3E}">
        <p14:creationId xmlns:p14="http://schemas.microsoft.com/office/powerpoint/2010/main" val="11449360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25</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400" b="1" baseline="0" dirty="0">
              <a:solidFill>
                <a:schemeClr val="tx1">
                  <a:lumMod val="95000"/>
                  <a:lumOff val="5000"/>
                </a:schemeClr>
              </a:solidFill>
            </a:endParaRPr>
          </a:p>
          <a:p>
            <a:pPr lvl="1" algn="just">
              <a:lnSpc>
                <a:spcPct val="100000"/>
              </a:lnSpc>
              <a:spcBef>
                <a:spcPts val="0"/>
              </a:spcBef>
              <a:spcAft>
                <a:spcPts val="600"/>
              </a:spcAft>
              <a:buClr>
                <a:srgbClr val="7E0000"/>
              </a:buClr>
              <a:buSzPct val="130000"/>
            </a:pPr>
            <a:r>
              <a:rPr lang="en-US" sz="1600" b="1" dirty="0">
                <a:solidFill>
                  <a:srgbClr val="1E0684"/>
                </a:solidFill>
                <a:effectLst>
                  <a:outerShdw blurRad="50800" dist="38100" dir="2700000" algn="tl" rotWithShape="0">
                    <a:prstClr val="black">
                      <a:alpha val="40000"/>
                    </a:prstClr>
                  </a:outerShdw>
                </a:effectLst>
              </a:rPr>
              <a:t>N (ratio of the electromagnetic force to gravitational force = 10</a:t>
            </a:r>
            <a:r>
              <a:rPr lang="en-US" sz="1600" b="1" baseline="30000" dirty="0">
                <a:solidFill>
                  <a:srgbClr val="1E0684"/>
                </a:solidFill>
                <a:effectLst>
                  <a:outerShdw blurRad="50800" dist="38100" dir="2700000" algn="tl" rotWithShape="0">
                    <a:prstClr val="black">
                      <a:alpha val="40000"/>
                    </a:prstClr>
                  </a:outerShdw>
                </a:effectLst>
              </a:rPr>
              <a:t>36</a:t>
            </a:r>
            <a:r>
              <a:rPr lang="en-US" sz="1600" b="1" dirty="0">
                <a:solidFill>
                  <a:srgbClr val="1E0684"/>
                </a:solidFill>
                <a:effectLst>
                  <a:outerShdw blurRad="50800" dist="38100" dir="2700000" algn="tl" rotWithShape="0">
                    <a:prstClr val="black">
                      <a:alpha val="40000"/>
                    </a:prstClr>
                  </a:outerShdw>
                </a:effectLst>
              </a:rPr>
              <a:t>)</a:t>
            </a:r>
          </a:p>
          <a:p>
            <a:pPr lvl="1" algn="just">
              <a:lnSpc>
                <a:spcPct val="100000"/>
              </a:lnSpc>
              <a:spcBef>
                <a:spcPts val="0"/>
              </a:spcBef>
              <a:spcAft>
                <a:spcPts val="600"/>
              </a:spcAft>
              <a:buClr>
                <a:srgbClr val="7E0000"/>
              </a:buClr>
              <a:buSzPct val="130000"/>
            </a:pPr>
            <a:r>
              <a:rPr lang="el-GR" sz="1600" b="1" dirty="0">
                <a:solidFill>
                  <a:srgbClr val="1E0684"/>
                </a:solidFill>
                <a:effectLst>
                  <a:outerShdw blurRad="50800" dist="38100" dir="2700000" algn="tl" rotWithShape="0">
                    <a:prstClr val="black">
                      <a:alpha val="40000"/>
                    </a:prstClr>
                  </a:outerShdw>
                </a:effectLst>
                <a:cs typeface="Arial" panose="020B0604020202020204" pitchFamily="34" charset="0"/>
              </a:rPr>
              <a:t>ε</a:t>
            </a:r>
            <a:r>
              <a:rPr lang="el-GR" sz="1600" b="1" dirty="0">
                <a:solidFill>
                  <a:srgbClr val="1E0684"/>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a:t>
            </a:r>
            <a:r>
              <a:rPr lang="en-US" sz="1600" b="1" dirty="0">
                <a:solidFill>
                  <a:srgbClr val="1E0684"/>
                </a:solidFill>
                <a:effectLst>
                  <a:outerShdw blurRad="50800" dist="38100" dir="2700000" algn="tl" rotWithShape="0">
                    <a:prstClr val="black">
                      <a:alpha val="40000"/>
                    </a:prstClr>
                  </a:outerShdw>
                </a:effectLst>
              </a:rPr>
              <a:t>(measure of how strongly atomic nuclei bind together = 0.007)</a:t>
            </a:r>
          </a:p>
          <a:p>
            <a:pPr lvl="1" algn="just">
              <a:lnSpc>
                <a:spcPct val="100000"/>
              </a:lnSpc>
              <a:spcBef>
                <a:spcPts val="0"/>
              </a:spcBef>
              <a:spcAft>
                <a:spcPts val="600"/>
              </a:spcAft>
              <a:buClr>
                <a:srgbClr val="7E0000"/>
              </a:buClr>
              <a:buSzPct val="130000"/>
            </a:pPr>
            <a:r>
              <a:rPr lang="el-GR" sz="1600" b="1" dirty="0">
                <a:solidFill>
                  <a:srgbClr val="1E0684"/>
                </a:solidFill>
                <a:effectLst>
                  <a:outerShdw blurRad="50800" dist="38100" dir="2700000" algn="tl" rotWithShape="0">
                    <a:prstClr val="black">
                      <a:alpha val="40000"/>
                    </a:prstClr>
                  </a:outerShdw>
                </a:effectLst>
                <a:cs typeface="Arial" panose="020B0604020202020204" pitchFamily="34" charset="0"/>
              </a:rPr>
              <a:t>Ω</a:t>
            </a:r>
            <a:r>
              <a:rPr lang="en-US" sz="1600" b="1" dirty="0">
                <a:solidFill>
                  <a:srgbClr val="1E0684"/>
                </a:solidFill>
                <a:effectLst>
                  <a:outerShdw blurRad="50800" dist="38100" dir="2700000" algn="tl" rotWithShape="0">
                    <a:prstClr val="black">
                      <a:alpha val="40000"/>
                    </a:prstClr>
                  </a:outerShdw>
                </a:effectLst>
                <a:cs typeface="Arial" panose="020B0604020202020204" pitchFamily="34" charset="0"/>
              </a:rPr>
              <a:t> </a:t>
            </a:r>
            <a:r>
              <a:rPr lang="en-US" sz="1600" b="1" dirty="0">
                <a:solidFill>
                  <a:srgbClr val="1E0684"/>
                </a:solidFill>
                <a:effectLst>
                  <a:outerShdw blurRad="50800" dist="38100" dir="2700000" algn="tl" rotWithShape="0">
                    <a:prstClr val="black">
                      <a:alpha val="40000"/>
                    </a:prstClr>
                  </a:outerShdw>
                </a:effectLst>
              </a:rPr>
              <a:t>(the ratio of density of the universe to the critical density = 1 at 1s after the Big Bang)</a:t>
            </a:r>
          </a:p>
          <a:p>
            <a:pPr lvl="1" algn="just">
              <a:lnSpc>
                <a:spcPct val="100000"/>
              </a:lnSpc>
              <a:spcBef>
                <a:spcPts val="0"/>
              </a:spcBef>
              <a:spcAft>
                <a:spcPts val="600"/>
              </a:spcAft>
              <a:buClr>
                <a:srgbClr val="7E0000"/>
              </a:buClr>
              <a:buSzPct val="130000"/>
            </a:pPr>
            <a:r>
              <a:rPr lang="el-GR" sz="1600" b="1" dirty="0">
                <a:solidFill>
                  <a:srgbClr val="1E0684"/>
                </a:solidFill>
                <a:effectLst>
                  <a:outerShdw blurRad="50800" dist="38100" dir="2700000" algn="tl" rotWithShape="0">
                    <a:prstClr val="black">
                      <a:alpha val="40000"/>
                    </a:prstClr>
                  </a:outerShdw>
                </a:effectLst>
                <a:cs typeface="Arial" panose="020B0604020202020204" pitchFamily="34" charset="0"/>
              </a:rPr>
              <a:t>λ</a:t>
            </a:r>
            <a:r>
              <a:rPr lang="en-US" sz="1600" b="1" dirty="0">
                <a:solidFill>
                  <a:srgbClr val="1E0684"/>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a:t>
            </a:r>
            <a:r>
              <a:rPr lang="en-US" sz="1600" b="1" dirty="0">
                <a:solidFill>
                  <a:srgbClr val="1E0684"/>
                </a:solidFill>
                <a:effectLst>
                  <a:outerShdw blurRad="50800" dist="38100" dir="2700000" algn="tl" rotWithShape="0">
                    <a:prstClr val="black">
                      <a:alpha val="40000"/>
                    </a:prstClr>
                  </a:outerShdw>
                </a:effectLst>
              </a:rPr>
              <a:t>(lambda, cosmological constant = 2.90</a:t>
            </a:r>
            <a:r>
              <a:rPr lang="en-US" sz="1600" b="1" dirty="0">
                <a:solidFill>
                  <a:srgbClr val="1E0684"/>
                </a:solidFill>
                <a:effectLst>
                  <a:outerShdw blurRad="50800" dist="38100" dir="2700000" algn="tl" rotWithShape="0">
                    <a:prstClr val="black">
                      <a:alpha val="40000"/>
                    </a:prstClr>
                  </a:outerShdw>
                </a:effectLst>
                <a:cs typeface="Arial" panose="020B0604020202020204" pitchFamily="34" charset="0"/>
              </a:rPr>
              <a:t>x10</a:t>
            </a:r>
            <a:r>
              <a:rPr lang="en-US" sz="1800" b="1" baseline="30000" dirty="0">
                <a:solidFill>
                  <a:srgbClr val="1E0684"/>
                </a:solidFill>
                <a:effectLst>
                  <a:outerShdw blurRad="50800" dist="38100" dir="2700000" algn="tl" rotWithShape="0">
                    <a:prstClr val="black">
                      <a:alpha val="40000"/>
                    </a:prstClr>
                  </a:outerShdw>
                </a:effectLst>
                <a:cs typeface="Arial" panose="020B0604020202020204" pitchFamily="34" charset="0"/>
              </a:rPr>
              <a:t>-122</a:t>
            </a:r>
            <a:r>
              <a:rPr lang="en-US" sz="1600" b="1" dirty="0">
                <a:solidFill>
                  <a:srgbClr val="1E0684"/>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p>
          <a:p>
            <a:pPr lvl="1" algn="just">
              <a:lnSpc>
                <a:spcPct val="100000"/>
              </a:lnSpc>
              <a:spcBef>
                <a:spcPts val="0"/>
              </a:spcBef>
              <a:spcAft>
                <a:spcPts val="600"/>
              </a:spcAft>
              <a:buClr>
                <a:srgbClr val="7E0000"/>
              </a:buClr>
              <a:buSzPct val="130000"/>
            </a:pPr>
            <a:r>
              <a:rPr lang="en-US" sz="1600" b="1" dirty="0">
                <a:solidFill>
                  <a:srgbClr val="1E0684"/>
                </a:solidFill>
                <a:effectLst>
                  <a:outerShdw blurRad="50800" dist="38100" dir="2700000" algn="tl" rotWithShape="0">
                    <a:prstClr val="black">
                      <a:alpha val="40000"/>
                    </a:prstClr>
                  </a:outerShdw>
                </a:effectLst>
                <a:cs typeface="Arial" panose="020B0604020202020204" pitchFamily="34" charset="0"/>
              </a:rPr>
              <a:t>Q (degree of structures in the universe = 10</a:t>
            </a:r>
            <a:r>
              <a:rPr lang="en-US" sz="1600" b="1" baseline="30000" dirty="0">
                <a:solidFill>
                  <a:srgbClr val="1E0684"/>
                </a:solidFill>
                <a:effectLst>
                  <a:outerShdw blurRad="50800" dist="38100" dir="2700000" algn="tl" rotWithShape="0">
                    <a:prstClr val="black">
                      <a:alpha val="40000"/>
                    </a:prstClr>
                  </a:outerShdw>
                </a:effectLst>
                <a:cs typeface="Arial" panose="020B0604020202020204" pitchFamily="34" charset="0"/>
              </a:rPr>
              <a:t>-5</a:t>
            </a:r>
            <a:r>
              <a:rPr lang="en-US" sz="1600" b="1" dirty="0">
                <a:solidFill>
                  <a:srgbClr val="1E0684"/>
                </a:solidFill>
                <a:effectLst>
                  <a:outerShdw blurRad="50800" dist="38100" dir="2700000" algn="tl" rotWithShape="0">
                    <a:prstClr val="black">
                      <a:alpha val="40000"/>
                    </a:prstClr>
                  </a:outerShdw>
                </a:effectLst>
                <a:cs typeface="Arial" panose="020B0604020202020204" pitchFamily="34" charset="0"/>
              </a:rPr>
              <a:t>)</a:t>
            </a:r>
          </a:p>
          <a:p>
            <a:pPr lvl="1" algn="just">
              <a:lnSpc>
                <a:spcPct val="100000"/>
              </a:lnSpc>
              <a:spcBef>
                <a:spcPts val="0"/>
              </a:spcBef>
              <a:spcAft>
                <a:spcPts val="1400"/>
              </a:spcAft>
              <a:buClr>
                <a:srgbClr val="7E0000"/>
              </a:buClr>
              <a:buSzPct val="130000"/>
            </a:pPr>
            <a:r>
              <a:rPr lang="en-US" sz="1600" b="1" dirty="0">
                <a:solidFill>
                  <a:srgbClr val="1E0684"/>
                </a:solidFill>
                <a:effectLst>
                  <a:outerShdw blurRad="50800" dist="38100" dir="2700000" algn="tl" rotWithShape="0">
                    <a:prstClr val="black">
                      <a:alpha val="40000"/>
                    </a:prstClr>
                  </a:outerShdw>
                </a:effectLst>
                <a:cs typeface="Arial" panose="020B0604020202020204" pitchFamily="34" charset="0"/>
              </a:rPr>
              <a:t>D (the number of spatial dimensions = 3)</a:t>
            </a:r>
          </a:p>
          <a:p>
            <a:pPr lvl="1" algn="just">
              <a:lnSpc>
                <a:spcPct val="100000"/>
              </a:lnSpc>
              <a:spcBef>
                <a:spcPts val="0"/>
              </a:spcBef>
              <a:spcAft>
                <a:spcPts val="1400"/>
              </a:spcAft>
              <a:buClr>
                <a:srgbClr val="7E0000"/>
              </a:buClr>
              <a:buSzPct val="130000"/>
            </a:pPr>
            <a:endParaRPr lang="en-US" sz="1600" b="1" dirty="0">
              <a:solidFill>
                <a:srgbClr val="1E0684"/>
              </a:solidFill>
              <a:effectLst>
                <a:outerShdw blurRad="50800" dist="38100" dir="2700000" algn="tl" rotWithShape="0">
                  <a:prstClr val="black">
                    <a:alpha val="40000"/>
                  </a:prstClr>
                </a:outerShdw>
              </a:effectLst>
              <a:cs typeface="Arial" panose="020B0604020202020204" pitchFamily="34" charset="0"/>
            </a:endParaRPr>
          </a:p>
          <a:p>
            <a:pPr marL="114300" lvl="1" indent="0" algn="just">
              <a:lnSpc>
                <a:spcPct val="100000"/>
              </a:lnSpc>
              <a:spcBef>
                <a:spcPts val="0"/>
              </a:spcBef>
              <a:spcAft>
                <a:spcPts val="1400"/>
              </a:spcAft>
              <a:buClr>
                <a:srgbClr val="7E0000"/>
              </a:buClr>
              <a:buSzPct val="130000"/>
              <a:buNone/>
            </a:pPr>
            <a:r>
              <a:rPr lang="en-US" sz="1600" b="1" dirty="0">
                <a:solidFill>
                  <a:srgbClr val="1E0684"/>
                </a:solidFill>
                <a:effectLst>
                  <a:outerShdw blurRad="50800" dist="38100" dir="2700000" algn="tl" rotWithShape="0">
                    <a:prstClr val="black">
                      <a:alpha val="40000"/>
                    </a:prstClr>
                  </a:outerShdw>
                </a:effectLst>
                <a:cs typeface="Arial" panose="020B0604020202020204" pitchFamily="34" charset="0"/>
              </a:rPr>
              <a:t>Martin Rees</a:t>
            </a:r>
            <a:r>
              <a:rPr lang="en-US" sz="1600" b="1" baseline="0" dirty="0">
                <a:solidFill>
                  <a:srgbClr val="1E0684"/>
                </a:solidFill>
                <a:effectLst>
                  <a:outerShdw blurRad="50800" dist="38100" dir="2700000" algn="tl" rotWithShape="0">
                    <a:prstClr val="black">
                      <a:alpha val="40000"/>
                    </a:prstClr>
                  </a:outerShdw>
                </a:effectLst>
                <a:cs typeface="Arial" panose="020B0604020202020204" pitchFamily="34" charset="0"/>
              </a:rPr>
              <a:t> called these constants “providential”!</a:t>
            </a:r>
            <a:endParaRPr lang="en-US" sz="1800" b="1" dirty="0">
              <a:solidFill>
                <a:srgbClr val="1E0684"/>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7036353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26</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baseline="0" dirty="0"/>
              <a:t>If probability of an event is extremely small, the increase the number of trials.</a:t>
            </a:r>
          </a:p>
          <a:p>
            <a:pPr eaLnBrk="1" hangingPunct="1"/>
            <a:endParaRPr lang="en-US" sz="1400" b="1" baseline="0" dirty="0">
              <a:solidFill>
                <a:schemeClr val="tx1">
                  <a:lumMod val="95000"/>
                  <a:lumOff val="5000"/>
                </a:schemeClr>
              </a:solidFill>
            </a:endParaRPr>
          </a:p>
        </p:txBody>
      </p:sp>
    </p:spTree>
    <p:extLst>
      <p:ext uri="{BB962C8B-B14F-4D97-AF65-F5344CB8AC3E}">
        <p14:creationId xmlns:p14="http://schemas.microsoft.com/office/powerpoint/2010/main" val="22144717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27</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baseline="0" dirty="0"/>
              <a:t>This argument is from Australian philosopher Douglas </a:t>
            </a:r>
            <a:r>
              <a:rPr lang="en-US" sz="1400" b="1" baseline="0" dirty="0" err="1"/>
              <a:t>Gasking</a:t>
            </a:r>
            <a:r>
              <a:rPr lang="en-US" sz="1400" b="1" baseline="0" dirty="0"/>
              <a:t>.</a:t>
            </a:r>
          </a:p>
        </p:txBody>
      </p:sp>
    </p:spTree>
    <p:extLst>
      <p:ext uri="{BB962C8B-B14F-4D97-AF65-F5344CB8AC3E}">
        <p14:creationId xmlns:p14="http://schemas.microsoft.com/office/powerpoint/2010/main" val="32732476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28</a:t>
            </a:fld>
            <a:endParaRPr lang="en-US" altLang="zh-TW"/>
          </a:p>
        </p:txBody>
      </p:sp>
    </p:spTree>
    <p:extLst>
      <p:ext uri="{BB962C8B-B14F-4D97-AF65-F5344CB8AC3E}">
        <p14:creationId xmlns:p14="http://schemas.microsoft.com/office/powerpoint/2010/main" val="8002227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29</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400" b="1" baseline="0" dirty="0"/>
          </a:p>
        </p:txBody>
      </p:sp>
    </p:spTree>
    <p:extLst>
      <p:ext uri="{BB962C8B-B14F-4D97-AF65-F5344CB8AC3E}">
        <p14:creationId xmlns:p14="http://schemas.microsoft.com/office/powerpoint/2010/main" val="4245231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Agnostics essentially do not care about the question of the</a:t>
            </a:r>
          </a:p>
          <a:p>
            <a:r>
              <a:rPr lang="en-US" sz="1200" b="1" dirty="0">
                <a:solidFill>
                  <a:schemeClr val="tx1"/>
                </a:solidFill>
              </a:rPr>
              <a:t>existence of God.</a:t>
            </a: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3</a:t>
            </a:fld>
            <a:endParaRPr lang="en-US" altLang="zh-TW"/>
          </a:p>
        </p:txBody>
      </p:sp>
    </p:spTree>
    <p:extLst>
      <p:ext uri="{BB962C8B-B14F-4D97-AF65-F5344CB8AC3E}">
        <p14:creationId xmlns:p14="http://schemas.microsoft.com/office/powerpoint/2010/main" val="33747097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30</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400" b="1" baseline="0" dirty="0"/>
          </a:p>
        </p:txBody>
      </p:sp>
    </p:spTree>
    <p:extLst>
      <p:ext uri="{BB962C8B-B14F-4D97-AF65-F5344CB8AC3E}">
        <p14:creationId xmlns:p14="http://schemas.microsoft.com/office/powerpoint/2010/main" val="9375615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31</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400" b="1" baseline="0" dirty="0"/>
          </a:p>
        </p:txBody>
      </p:sp>
    </p:spTree>
    <p:extLst>
      <p:ext uri="{BB962C8B-B14F-4D97-AF65-F5344CB8AC3E}">
        <p14:creationId xmlns:p14="http://schemas.microsoft.com/office/powerpoint/2010/main" val="9278212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32</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baseline="0" dirty="0">
                <a:solidFill>
                  <a:schemeClr val="tx1">
                    <a:lumMod val="95000"/>
                    <a:lumOff val="5000"/>
                  </a:schemeClr>
                </a:solidFill>
              </a:rPr>
              <a:t>Are these verses being mistranslated, misinterpreted, and misconstrued?</a:t>
            </a:r>
          </a:p>
          <a:p>
            <a:pPr eaLnBrk="1" hangingPunct="1"/>
            <a:endParaRPr lang="en-US" sz="1400" b="1" baseline="0" dirty="0">
              <a:solidFill>
                <a:schemeClr val="tx1">
                  <a:lumMod val="95000"/>
                  <a:lumOff val="5000"/>
                </a:schemeClr>
              </a:solidFill>
            </a:endParaRPr>
          </a:p>
          <a:p>
            <a:pPr eaLnBrk="1" hangingPunct="1"/>
            <a:r>
              <a:rPr lang="en-US" sz="1400" b="1" baseline="0" dirty="0">
                <a:solidFill>
                  <a:schemeClr val="tx1">
                    <a:lumMod val="95000"/>
                    <a:lumOff val="5000"/>
                  </a:schemeClr>
                </a:solidFill>
              </a:rPr>
              <a:t>The two underlined bullets present the points of contention.</a:t>
            </a:r>
          </a:p>
          <a:p>
            <a:pPr eaLnBrk="1" hangingPunct="1"/>
            <a:endParaRPr lang="en-US" sz="1400" b="1" baseline="0" dirty="0"/>
          </a:p>
        </p:txBody>
      </p:sp>
    </p:spTree>
    <p:extLst>
      <p:ext uri="{BB962C8B-B14F-4D97-AF65-F5344CB8AC3E}">
        <p14:creationId xmlns:p14="http://schemas.microsoft.com/office/powerpoint/2010/main" val="35663515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33</a:t>
            </a:fld>
            <a:endParaRPr lang="en-US" altLang="zh-TW"/>
          </a:p>
        </p:txBody>
      </p:sp>
    </p:spTree>
    <p:extLst>
      <p:ext uri="{BB962C8B-B14F-4D97-AF65-F5344CB8AC3E}">
        <p14:creationId xmlns:p14="http://schemas.microsoft.com/office/powerpoint/2010/main" val="2718641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34</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defTabSz="931774" eaLnBrk="1" hangingPunct="1">
              <a:defRPr/>
            </a:pPr>
            <a:r>
              <a:rPr lang="en-US" sz="1400" b="1" dirty="0">
                <a:solidFill>
                  <a:schemeClr val="bg1">
                    <a:lumMod val="25000"/>
                  </a:schemeClr>
                </a:solidFill>
                <a:effectLst>
                  <a:outerShdw blurRad="50800" dist="38100" dir="2700000" algn="tl" rotWithShape="0">
                    <a:prstClr val="black">
                      <a:alpha val="40000"/>
                    </a:prstClr>
                  </a:outerShdw>
                </a:effectLst>
                <a:latin typeface="Arial" pitchFamily="34" charset="0"/>
                <a:cs typeface="Arial" pitchFamily="34" charset="0"/>
              </a:rPr>
              <a:t>It is easier to show interpolations in the Bible and the </a:t>
            </a:r>
          </a:p>
          <a:p>
            <a:pPr defTabSz="931774" eaLnBrk="1" hangingPunct="1">
              <a:defRPr/>
            </a:pPr>
            <a:r>
              <a:rPr lang="en-US" sz="1400" b="1" dirty="0">
                <a:solidFill>
                  <a:schemeClr val="bg1">
                    <a:lumMod val="25000"/>
                  </a:schemeClr>
                </a:solidFill>
                <a:effectLst>
                  <a:outerShdw blurRad="50800" dist="38100" dir="2700000" algn="tl" rotWithShape="0">
                    <a:prstClr val="black">
                      <a:alpha val="40000"/>
                    </a:prstClr>
                  </a:outerShdw>
                </a:effectLst>
                <a:latin typeface="Arial" pitchFamily="34" charset="0"/>
                <a:cs typeface="Arial" pitchFamily="34" charset="0"/>
              </a:rPr>
              <a:t>flaws in the belief in the divinity of Jesus than to </a:t>
            </a:r>
          </a:p>
          <a:p>
            <a:pPr defTabSz="931774" eaLnBrk="1" hangingPunct="1">
              <a:defRPr/>
            </a:pPr>
            <a:r>
              <a:rPr lang="en-US" sz="1400" b="1" dirty="0">
                <a:solidFill>
                  <a:schemeClr val="bg1">
                    <a:lumMod val="25000"/>
                  </a:schemeClr>
                </a:solidFill>
                <a:effectLst>
                  <a:outerShdw blurRad="50800" dist="38100" dir="2700000" algn="tl" rotWithShape="0">
                    <a:prstClr val="black">
                      <a:alpha val="40000"/>
                    </a:prstClr>
                  </a:outerShdw>
                </a:effectLst>
                <a:latin typeface="Arial" pitchFamily="34" charset="0"/>
                <a:cs typeface="Arial" pitchFamily="34" charset="0"/>
              </a:rPr>
              <a:t>prove the existence of God.</a:t>
            </a:r>
          </a:p>
          <a:p>
            <a:pPr eaLnBrk="1" hangingPunct="1"/>
            <a:endParaRPr lang="en-US" b="1" dirty="0"/>
          </a:p>
        </p:txBody>
      </p:sp>
    </p:spTree>
    <p:extLst>
      <p:ext uri="{BB962C8B-B14F-4D97-AF65-F5344CB8AC3E}">
        <p14:creationId xmlns:p14="http://schemas.microsoft.com/office/powerpoint/2010/main" val="21213717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35</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b="1" dirty="0"/>
              <a:t>Science engenders an attitude of skepticism and a demand for</a:t>
            </a:r>
            <a:r>
              <a:rPr lang="en-US" b="1" baseline="0" dirty="0"/>
              <a:t> evidence</a:t>
            </a:r>
            <a:endParaRPr lang="en-US" b="1" dirty="0"/>
          </a:p>
        </p:txBody>
      </p:sp>
    </p:spTree>
    <p:extLst>
      <p:ext uri="{BB962C8B-B14F-4D97-AF65-F5344CB8AC3E}">
        <p14:creationId xmlns:p14="http://schemas.microsoft.com/office/powerpoint/2010/main" val="15834055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36</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b="1" dirty="0" err="1"/>
              <a:t>Hazrat</a:t>
            </a:r>
            <a:r>
              <a:rPr lang="en-US" b="1" dirty="0"/>
              <a:t> Mirza Bashir</a:t>
            </a:r>
            <a:r>
              <a:rPr lang="en-US" b="1" baseline="0" dirty="0"/>
              <a:t> Ahmad was the second son of the Promised Messiah and</a:t>
            </a:r>
          </a:p>
          <a:p>
            <a:pPr eaLnBrk="1" hangingPunct="1"/>
            <a:r>
              <a:rPr lang="en-US" b="1" baseline="0" dirty="0"/>
              <a:t>the younger brother of the second Khalifa.</a:t>
            </a:r>
            <a:endParaRPr lang="en-US" b="1" dirty="0"/>
          </a:p>
        </p:txBody>
      </p:sp>
    </p:spTree>
    <p:extLst>
      <p:ext uri="{BB962C8B-B14F-4D97-AF65-F5344CB8AC3E}">
        <p14:creationId xmlns:p14="http://schemas.microsoft.com/office/powerpoint/2010/main" val="4882789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37</a:t>
            </a:fld>
            <a:endParaRPr lang="en-US" altLang="zh-TW"/>
          </a:p>
        </p:txBody>
      </p:sp>
    </p:spTree>
    <p:extLst>
      <p:ext uri="{BB962C8B-B14F-4D97-AF65-F5344CB8AC3E}">
        <p14:creationId xmlns:p14="http://schemas.microsoft.com/office/powerpoint/2010/main" val="5065635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38</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defTabSz="931774" eaLnBrk="1" hangingPunct="1">
              <a:defRPr/>
            </a:pPr>
            <a:r>
              <a:rPr lang="en-US" sz="1400" b="1" dirty="0">
                <a:solidFill>
                  <a:schemeClr val="tx1"/>
                </a:solidFill>
                <a:effectLst>
                  <a:outerShdw blurRad="50800" dist="38100" dir="2700000" algn="tl" rotWithShape="0">
                    <a:prstClr val="black">
                      <a:alpha val="40000"/>
                    </a:prstClr>
                  </a:outerShdw>
                </a:effectLst>
                <a:latin typeface="Arial" pitchFamily="34" charset="0"/>
                <a:cs typeface="Arial" pitchFamily="34" charset="0"/>
              </a:rPr>
              <a:t>Was Pascal an agnostic?</a:t>
            </a:r>
          </a:p>
          <a:p>
            <a:pPr defTabSz="931774" eaLnBrk="1" hangingPunct="1">
              <a:defRPr/>
            </a:pPr>
            <a:endParaRPr lang="en-US" sz="1400" b="1" dirty="0">
              <a:solidFill>
                <a:schemeClr val="tx1"/>
              </a:solidFill>
              <a:effectLst>
                <a:outerShdw blurRad="50800" dist="38100" dir="2700000" algn="tl" rotWithShape="0">
                  <a:prstClr val="black">
                    <a:alpha val="40000"/>
                  </a:prstClr>
                </a:outerShdw>
              </a:effectLst>
              <a:latin typeface="Arial" pitchFamily="34" charset="0"/>
              <a:cs typeface="Arial" pitchFamily="34" charset="0"/>
            </a:endParaRPr>
          </a:p>
          <a:p>
            <a:pPr defTabSz="931774" eaLnBrk="1" hangingPunct="1">
              <a:defRPr/>
            </a:pPr>
            <a:r>
              <a:rPr lang="en-US" sz="1400" b="1" dirty="0">
                <a:solidFill>
                  <a:schemeClr val="tx1"/>
                </a:solidFill>
                <a:effectLst>
                  <a:outerShdw blurRad="50800" dist="38100" dir="2700000" algn="tl" rotWithShape="0">
                    <a:prstClr val="black">
                      <a:alpha val="40000"/>
                    </a:prstClr>
                  </a:outerShdw>
                </a:effectLst>
                <a:latin typeface="Arial" pitchFamily="34" charset="0"/>
                <a:cs typeface="Arial" pitchFamily="34" charset="0"/>
              </a:rPr>
              <a:t>Imam </a:t>
            </a:r>
            <a:r>
              <a:rPr lang="en-US" sz="1400" b="1" dirty="0" err="1">
                <a:solidFill>
                  <a:schemeClr val="tx1"/>
                </a:solidFill>
                <a:effectLst>
                  <a:outerShdw blurRad="50800" dist="38100" dir="2700000" algn="tl" rotWithShape="0">
                    <a:prstClr val="black">
                      <a:alpha val="40000"/>
                    </a:prstClr>
                  </a:outerShdw>
                </a:effectLst>
                <a:latin typeface="Arial" pitchFamily="34" charset="0"/>
                <a:cs typeface="Arial" pitchFamily="34" charset="0"/>
              </a:rPr>
              <a:t>Jafar</a:t>
            </a:r>
            <a:r>
              <a:rPr lang="en-US" sz="1400" b="1" dirty="0">
                <a:solidFill>
                  <a:schemeClr val="tx1"/>
                </a:solidFill>
                <a:effectLst>
                  <a:outerShdw blurRad="50800" dist="38100" dir="2700000" algn="tl" rotWithShape="0">
                    <a:prstClr val="black">
                      <a:alpha val="40000"/>
                    </a:prstClr>
                  </a:outerShdw>
                </a:effectLst>
                <a:latin typeface="Arial" pitchFamily="34" charset="0"/>
                <a:cs typeface="Arial" pitchFamily="34" charset="0"/>
              </a:rPr>
              <a:t> addresses the atheist.</a:t>
            </a:r>
          </a:p>
          <a:p>
            <a:pPr defTabSz="931774" eaLnBrk="1" hangingPunct="1">
              <a:defRPr/>
            </a:pPr>
            <a:endParaRPr lang="en-US" sz="1400" b="1" dirty="0">
              <a:solidFill>
                <a:schemeClr val="tx1"/>
              </a:solidFill>
              <a:effectLst>
                <a:outerShdw blurRad="50800" dist="38100" dir="2700000" algn="tl" rotWithShape="0">
                  <a:prstClr val="black">
                    <a:alpha val="40000"/>
                  </a:prstClr>
                </a:outerShdw>
              </a:effectLst>
              <a:latin typeface="Arial" pitchFamily="34" charset="0"/>
              <a:cs typeface="Arial" pitchFamily="34" charset="0"/>
            </a:endParaRPr>
          </a:p>
          <a:p>
            <a:pPr eaLnBrk="1" hangingPunct="1"/>
            <a:endParaRPr lang="en-US" b="1" dirty="0"/>
          </a:p>
        </p:txBody>
      </p:sp>
    </p:spTree>
    <p:extLst>
      <p:ext uri="{BB962C8B-B14F-4D97-AF65-F5344CB8AC3E}">
        <p14:creationId xmlns:p14="http://schemas.microsoft.com/office/powerpoint/2010/main" val="14278550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39</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endParaRPr lang="en-US" b="1" dirty="0"/>
          </a:p>
        </p:txBody>
      </p:sp>
    </p:spTree>
    <p:extLst>
      <p:ext uri="{BB962C8B-B14F-4D97-AF65-F5344CB8AC3E}">
        <p14:creationId xmlns:p14="http://schemas.microsoft.com/office/powerpoint/2010/main" val="1083608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4</a:t>
            </a:fld>
            <a:endParaRPr lang="en-US" altLang="zh-TW"/>
          </a:p>
        </p:txBody>
      </p:sp>
    </p:spTree>
    <p:extLst>
      <p:ext uri="{BB962C8B-B14F-4D97-AF65-F5344CB8AC3E}">
        <p14:creationId xmlns:p14="http://schemas.microsoft.com/office/powerpoint/2010/main" val="42017071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5"/>
          <p:cNvSpPr>
            <a:spLocks noGrp="1" noChangeArrowheads="1"/>
          </p:cNvSpPr>
          <p:nvPr>
            <p:ph type="sldNum" sz="quarter" idx="5"/>
          </p:nvPr>
        </p:nvSpPr>
        <p:spPr>
          <a:noFill/>
        </p:spPr>
        <p:txBody>
          <a:bodyPr/>
          <a:lstStyle/>
          <a:p>
            <a:pPr defTabSz="950741"/>
            <a:fld id="{AD02B949-503C-4907-A46B-42B066F99A1A}" type="slidenum">
              <a:rPr lang="en-US" smtClean="0"/>
              <a:pPr defTabSz="950741"/>
              <a:t>40</a:t>
            </a:fld>
            <a:endParaRPr lang="en-US" dirty="0"/>
          </a:p>
        </p:txBody>
      </p:sp>
      <p:sp>
        <p:nvSpPr>
          <p:cNvPr id="109571" name="Rectangle 2"/>
          <p:cNvSpPr>
            <a:spLocks noGrp="1" noRot="1" noChangeAspect="1" noChangeArrowheads="1" noTextEdit="1"/>
          </p:cNvSpPr>
          <p:nvPr>
            <p:ph type="sldImg"/>
          </p:nvPr>
        </p:nvSpPr>
        <p:spPr>
          <a:xfrm>
            <a:off x="334963" y="698500"/>
            <a:ext cx="6191250" cy="3484563"/>
          </a:xfrm>
          <a:ln cap="flat"/>
        </p:spPr>
      </p:sp>
      <p:sp>
        <p:nvSpPr>
          <p:cNvPr id="109572" name="Rectangle 3"/>
          <p:cNvSpPr>
            <a:spLocks noGrp="1" noChangeArrowheads="1"/>
          </p:cNvSpPr>
          <p:nvPr>
            <p:ph type="body" idx="1"/>
          </p:nvPr>
        </p:nvSpPr>
        <p:spPr>
          <a:xfrm>
            <a:off x="914816" y="4416111"/>
            <a:ext cx="5028370" cy="4182427"/>
          </a:xfrm>
          <a:noFill/>
          <a:ln/>
        </p:spPr>
        <p:txBody>
          <a:bodyPr lIns="93808" tIns="46904" rIns="93808" bIns="46904"/>
          <a:lstStyle/>
          <a:p>
            <a:pPr defTabSz="914175"/>
            <a:endParaRPr lang="nl-NL" dirty="0"/>
          </a:p>
        </p:txBody>
      </p:sp>
    </p:spTree>
    <p:extLst>
      <p:ext uri="{BB962C8B-B14F-4D97-AF65-F5344CB8AC3E}">
        <p14:creationId xmlns:p14="http://schemas.microsoft.com/office/powerpoint/2010/main" val="863231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5</a:t>
            </a:fld>
            <a:endParaRPr lang="en-US" altLang="zh-TW"/>
          </a:p>
        </p:txBody>
      </p:sp>
    </p:spTree>
    <p:extLst>
      <p:ext uri="{BB962C8B-B14F-4D97-AF65-F5344CB8AC3E}">
        <p14:creationId xmlns:p14="http://schemas.microsoft.com/office/powerpoint/2010/main" val="990097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6</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a:solidFill>
                  <a:schemeClr val="bg1">
                    <a:lumMod val="25000"/>
                  </a:schemeClr>
                </a:solidFill>
                <a:effectLst>
                  <a:outerShdw blurRad="50800" dist="38100" dir="2700000" algn="tl" rotWithShape="0">
                    <a:prstClr val="black">
                      <a:alpha val="40000"/>
                    </a:prstClr>
                  </a:outerShdw>
                </a:effectLst>
                <a:latin typeface="Arial Rounded MT Bold"/>
              </a:rPr>
              <a:t>Creation ex nihilo</a:t>
            </a:r>
          </a:p>
          <a:p>
            <a:pPr eaLnBrk="1" hangingPunct="1"/>
            <a:endParaRPr lang="en-US" sz="1200" b="1" dirty="0">
              <a:solidFill>
                <a:schemeClr val="bg1">
                  <a:lumMod val="25000"/>
                </a:schemeClr>
              </a:solidFill>
              <a:effectLst>
                <a:outerShdw blurRad="50800" dist="38100" dir="2700000" algn="tl" rotWithShape="0">
                  <a:prstClr val="black">
                    <a:alpha val="40000"/>
                  </a:prstClr>
                </a:outerShdw>
              </a:effectLst>
              <a:latin typeface="Arial Rounded MT Bold"/>
            </a:endParaRPr>
          </a:p>
          <a:p>
            <a:pPr eaLnBrk="1" hangingPunct="1"/>
            <a:r>
              <a:rPr lang="en-US" sz="1200" b="1" dirty="0">
                <a:solidFill>
                  <a:schemeClr val="bg1">
                    <a:lumMod val="25000"/>
                  </a:schemeClr>
                </a:solidFill>
                <a:effectLst>
                  <a:outerShdw blurRad="50800" dist="38100" dir="2700000" algn="tl" rotWithShape="0">
                    <a:prstClr val="black">
                      <a:alpha val="40000"/>
                    </a:prstClr>
                  </a:outerShdw>
                </a:effectLst>
                <a:latin typeface="Arial Rounded MT Bold"/>
              </a:rPr>
              <a:t>“No stories of the giant and the cow”</a:t>
            </a:r>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 A chapter named in</a:t>
            </a:r>
          </a:p>
          <a:p>
            <a:pPr eaLnBrk="1" hangingPunct="1"/>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Weinberg’s book</a:t>
            </a:r>
          </a:p>
          <a:p>
            <a:pPr eaLnBrk="1" hangingPunct="1"/>
            <a:endPar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endParaRPr>
          </a:p>
          <a:p>
            <a:pPr eaLnBrk="1" hangingPunct="1"/>
            <a:r>
              <a:rPr lang="en-US" sz="1200" b="1" baseline="0" dirty="0">
                <a:solidFill>
                  <a:schemeClr val="bg1">
                    <a:lumMod val="25000"/>
                  </a:schemeClr>
                </a:solidFill>
                <a:effectLst>
                  <a:outerShdw blurRad="50800" dist="38100" dir="2700000" algn="tl" rotWithShape="0">
                    <a:prstClr val="black">
                      <a:alpha val="40000"/>
                    </a:prstClr>
                  </a:outerShdw>
                </a:effectLst>
                <a:latin typeface="Arial Rounded MT Bold"/>
              </a:rPr>
              <a:t>No mention of sun revolving around the earth</a:t>
            </a:r>
            <a:endParaRPr lang="en-US" sz="1200" b="1" baseline="0" dirty="0"/>
          </a:p>
        </p:txBody>
      </p:sp>
    </p:spTree>
    <p:extLst>
      <p:ext uri="{BB962C8B-B14F-4D97-AF65-F5344CB8AC3E}">
        <p14:creationId xmlns:p14="http://schemas.microsoft.com/office/powerpoint/2010/main" val="948457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7</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400" b="1" baseline="0" dirty="0"/>
          </a:p>
        </p:txBody>
      </p:sp>
    </p:spTree>
    <p:extLst>
      <p:ext uri="{BB962C8B-B14F-4D97-AF65-F5344CB8AC3E}">
        <p14:creationId xmlns:p14="http://schemas.microsoft.com/office/powerpoint/2010/main" val="1310089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8</a:t>
            </a:fld>
            <a:endParaRPr lang="en-US" altLang="zh-TW"/>
          </a:p>
        </p:txBody>
      </p:sp>
    </p:spTree>
    <p:extLst>
      <p:ext uri="{BB962C8B-B14F-4D97-AF65-F5344CB8AC3E}">
        <p14:creationId xmlns:p14="http://schemas.microsoft.com/office/powerpoint/2010/main" val="798679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BE98502-BDD8-49FB-BEA0-AFD7E13D2FB8}" type="slidenum">
              <a:rPr lang="en-US" smtClean="0"/>
              <a:pPr/>
              <a:t>9</a:t>
            </a:fld>
            <a:endParaRPr lang="en-US"/>
          </a:p>
        </p:txBody>
      </p:sp>
      <p:sp>
        <p:nvSpPr>
          <p:cNvPr id="32771" name="Rectangle 2050"/>
          <p:cNvSpPr>
            <a:spLocks noGrp="1" noRot="1" noChangeAspect="1" noChangeArrowheads="1" noTextEdit="1"/>
          </p:cNvSpPr>
          <p:nvPr>
            <p:ph type="sldImg"/>
          </p:nvPr>
        </p:nvSpPr>
        <p:spPr>
          <a:ln/>
        </p:spPr>
      </p:sp>
      <p:sp>
        <p:nvSpPr>
          <p:cNvPr id="32772" name="Rectangle 2051"/>
          <p:cNvSpPr>
            <a:spLocks noGrp="1" noChangeArrowheads="1"/>
          </p:cNvSpPr>
          <p:nvPr>
            <p:ph type="body" idx="1"/>
          </p:nvPr>
        </p:nvSpPr>
        <p:spPr>
          <a:noFill/>
          <a:ln w="9525"/>
        </p:spPr>
        <p:txBody>
          <a:bodyPr/>
          <a:lstStyle/>
          <a:p>
            <a:pPr eaLnBrk="1" hangingPunct="1"/>
            <a:r>
              <a:rPr lang="en-US" sz="1400" b="1" baseline="0" dirty="0"/>
              <a:t>In response to a question from the British astronomer,</a:t>
            </a:r>
          </a:p>
          <a:p>
            <a:pPr eaLnBrk="1" hangingPunct="1"/>
            <a:r>
              <a:rPr lang="en-US" sz="1400" b="1" baseline="0" dirty="0"/>
              <a:t>Prof. Clement Regg.</a:t>
            </a:r>
          </a:p>
          <a:p>
            <a:pPr eaLnBrk="1" hangingPunct="1"/>
            <a:endParaRPr lang="en-US" sz="1400" b="1" baseline="0" dirty="0"/>
          </a:p>
          <a:p>
            <a:pPr eaLnBrk="1" hangingPunct="1"/>
            <a:r>
              <a:rPr lang="en-US" sz="1400" b="1" baseline="0" dirty="0"/>
              <a:t> And finally, here is his view about science versus religion.</a:t>
            </a:r>
          </a:p>
          <a:p>
            <a:pPr eaLnBrk="1" hangingPunct="1"/>
            <a:r>
              <a:rPr lang="en-US" sz="1400" b="1" baseline="0" dirty="0"/>
              <a:t> A statement of wide implication – note his emphasis on true</a:t>
            </a:r>
          </a:p>
          <a:p>
            <a:pPr eaLnBrk="1" hangingPunct="1"/>
            <a:r>
              <a:rPr lang="en-US" sz="1400" b="1" baseline="0" dirty="0"/>
              <a:t> and proven facts of science, not merely conjectural or </a:t>
            </a:r>
          </a:p>
          <a:p>
            <a:pPr eaLnBrk="1" hangingPunct="1"/>
            <a:r>
              <a:rPr lang="en-US" sz="1400" b="1" baseline="0" dirty="0"/>
              <a:t> inferential.</a:t>
            </a:r>
          </a:p>
          <a:p>
            <a:pPr eaLnBrk="1" hangingPunct="1"/>
            <a:endParaRPr lang="en-US" sz="1400" b="1" baseline="0" dirty="0"/>
          </a:p>
          <a:p>
            <a:pPr eaLnBrk="1" hangingPunct="1"/>
            <a:r>
              <a:rPr lang="en-US" sz="1400" b="1" baseline="0" dirty="0"/>
              <a:t>“</a:t>
            </a:r>
            <a:r>
              <a:rPr lang="en-US" sz="1400" b="1" baseline="0" dirty="0" err="1"/>
              <a:t>Isi</a:t>
            </a:r>
            <a:r>
              <a:rPr lang="en-US" sz="1400" b="1" baseline="0" dirty="0"/>
              <a:t> </a:t>
            </a:r>
            <a:r>
              <a:rPr lang="en-US" sz="1400" b="1" baseline="0" dirty="0" err="1"/>
              <a:t>liay</a:t>
            </a:r>
            <a:r>
              <a:rPr lang="en-US" sz="1400" b="1" baseline="0" dirty="0"/>
              <a:t> to </a:t>
            </a:r>
            <a:r>
              <a:rPr lang="en-US" sz="1400" b="1" baseline="0" dirty="0" err="1"/>
              <a:t>Khuda</a:t>
            </a:r>
            <a:r>
              <a:rPr lang="en-US" sz="1400" b="1" baseline="0" dirty="0"/>
              <a:t> in </a:t>
            </a:r>
            <a:r>
              <a:rPr lang="en-US" sz="1400" b="1" baseline="0" dirty="0" err="1"/>
              <a:t>hamen</a:t>
            </a:r>
            <a:r>
              <a:rPr lang="en-US" sz="1400" b="1" baseline="0" dirty="0"/>
              <a:t> </a:t>
            </a:r>
            <a:r>
              <a:rPr lang="en-US" sz="1400" b="1" baseline="0" dirty="0" err="1"/>
              <a:t>bheja</a:t>
            </a:r>
            <a:r>
              <a:rPr lang="en-US" sz="1400" b="1" baseline="0" dirty="0"/>
              <a:t> </a:t>
            </a:r>
            <a:r>
              <a:rPr lang="en-US" sz="1400" b="1" baseline="0" dirty="0" err="1"/>
              <a:t>hai</a:t>
            </a:r>
            <a:r>
              <a:rPr lang="en-US" sz="1400" b="1" baseline="0" dirty="0"/>
              <a:t> </a:t>
            </a:r>
            <a:r>
              <a:rPr lang="en-US" sz="1400" b="1" baseline="0" dirty="0" err="1"/>
              <a:t>ta</a:t>
            </a:r>
            <a:r>
              <a:rPr lang="en-US" sz="1400" b="1" baseline="0" dirty="0"/>
              <a:t> hum </a:t>
            </a:r>
            <a:r>
              <a:rPr lang="en-US" sz="1400" b="1" baseline="0" dirty="0" err="1"/>
              <a:t>duniya</a:t>
            </a:r>
            <a:endParaRPr lang="en-US" sz="1400" b="1" baseline="0" dirty="0"/>
          </a:p>
          <a:p>
            <a:pPr eaLnBrk="1" hangingPunct="1"/>
            <a:r>
              <a:rPr lang="en-US" sz="1400" b="1" baseline="0" dirty="0"/>
              <a:t>  per </a:t>
            </a:r>
            <a:r>
              <a:rPr lang="en-US" sz="1400" b="1" baseline="0" dirty="0" err="1"/>
              <a:t>zahir</a:t>
            </a:r>
            <a:r>
              <a:rPr lang="en-US" sz="1400" b="1" baseline="0" dirty="0"/>
              <a:t> </a:t>
            </a:r>
            <a:r>
              <a:rPr lang="en-US" sz="1400" b="1" baseline="0" dirty="0" err="1"/>
              <a:t>karen</a:t>
            </a:r>
            <a:r>
              <a:rPr lang="en-US" sz="1400" b="1" baseline="0" dirty="0"/>
              <a:t> </a:t>
            </a:r>
            <a:r>
              <a:rPr lang="en-US" sz="1400" b="1" baseline="0" dirty="0" err="1"/>
              <a:t>ke</a:t>
            </a:r>
            <a:r>
              <a:rPr lang="en-US" sz="1400" b="1" baseline="0" dirty="0"/>
              <a:t> </a:t>
            </a:r>
            <a:r>
              <a:rPr lang="en-US" sz="1400" b="1" baseline="0" dirty="0" err="1"/>
              <a:t>mazhab</a:t>
            </a:r>
            <a:r>
              <a:rPr lang="en-US" sz="1400" b="1" baseline="0" dirty="0"/>
              <a:t> </a:t>
            </a:r>
            <a:r>
              <a:rPr lang="en-US" sz="1400" b="1" baseline="0" dirty="0" err="1"/>
              <a:t>ki</a:t>
            </a:r>
            <a:r>
              <a:rPr lang="en-US" sz="1400" b="1" baseline="0" dirty="0"/>
              <a:t> </a:t>
            </a:r>
            <a:r>
              <a:rPr lang="en-US" sz="1400" b="1" baseline="0" dirty="0" err="1"/>
              <a:t>koi</a:t>
            </a:r>
            <a:r>
              <a:rPr lang="en-US" sz="1400" b="1" baseline="0" dirty="0"/>
              <a:t> </a:t>
            </a:r>
            <a:r>
              <a:rPr lang="en-US" sz="1400" b="1" baseline="0" dirty="0" err="1"/>
              <a:t>baat</a:t>
            </a:r>
            <a:r>
              <a:rPr lang="en-US" sz="1400" b="1" baseline="0" dirty="0"/>
              <a:t> </a:t>
            </a:r>
            <a:r>
              <a:rPr lang="en-US" sz="1400" b="1" baseline="0" dirty="0" err="1"/>
              <a:t>sachchi</a:t>
            </a:r>
            <a:r>
              <a:rPr lang="en-US" sz="1400" b="1" baseline="0" dirty="0"/>
              <a:t> or</a:t>
            </a:r>
          </a:p>
          <a:p>
            <a:pPr eaLnBrk="1" hangingPunct="1"/>
            <a:r>
              <a:rPr lang="en-US" sz="1400" b="1" baseline="0" dirty="0"/>
              <a:t>  </a:t>
            </a:r>
            <a:r>
              <a:rPr lang="en-US" sz="1400" b="1" baseline="0" dirty="0" err="1"/>
              <a:t>sabit</a:t>
            </a:r>
            <a:r>
              <a:rPr lang="en-US" sz="1400" b="1" baseline="0" dirty="0"/>
              <a:t> </a:t>
            </a:r>
            <a:r>
              <a:rPr lang="en-US" sz="1400" b="1" baseline="0" dirty="0" err="1"/>
              <a:t>shuda</a:t>
            </a:r>
            <a:r>
              <a:rPr lang="en-US" sz="1400" b="1" baseline="0" dirty="0"/>
              <a:t> </a:t>
            </a:r>
            <a:r>
              <a:rPr lang="en-US" sz="1400" b="1" baseline="0" dirty="0" err="1"/>
              <a:t>haqiqate</a:t>
            </a:r>
            <a:r>
              <a:rPr lang="en-US" sz="1400" b="1" baseline="0" dirty="0"/>
              <a:t> science </a:t>
            </a:r>
            <a:r>
              <a:rPr lang="en-US" sz="1400" b="1" baseline="0" dirty="0" err="1"/>
              <a:t>ke</a:t>
            </a:r>
            <a:r>
              <a:rPr lang="en-US" sz="1400" b="1" baseline="0" dirty="0"/>
              <a:t> </a:t>
            </a:r>
            <a:r>
              <a:rPr lang="en-US" sz="1400" b="1" baseline="0" dirty="0" err="1"/>
              <a:t>khilaf</a:t>
            </a:r>
            <a:r>
              <a:rPr lang="en-US" sz="1400" b="1" baseline="0" dirty="0"/>
              <a:t> </a:t>
            </a:r>
            <a:r>
              <a:rPr lang="en-US" sz="1400" b="1" baseline="0" dirty="0" err="1"/>
              <a:t>nahin</a:t>
            </a:r>
            <a:r>
              <a:rPr lang="en-US" sz="1400" b="1" baseline="0" dirty="0"/>
              <a:t>.”</a:t>
            </a:r>
          </a:p>
          <a:p>
            <a:pPr eaLnBrk="1" hangingPunct="1"/>
            <a:endParaRPr lang="en-US" sz="1400" b="1" baseline="0"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sz="1400" b="1" baseline="0" dirty="0"/>
              <a:t>This is a timeless message of abiding value.</a:t>
            </a:r>
          </a:p>
          <a:p>
            <a:pPr eaLnBrk="1" hangingPunct="1"/>
            <a:endParaRPr lang="en-US" sz="1400" b="1" baseline="0" dirty="0"/>
          </a:p>
        </p:txBody>
      </p:sp>
    </p:spTree>
    <p:extLst>
      <p:ext uri="{BB962C8B-B14F-4D97-AF65-F5344CB8AC3E}">
        <p14:creationId xmlns:p14="http://schemas.microsoft.com/office/powerpoint/2010/main" val="227602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D41D864-0742-4EF2-9152-B2BD790F8569}"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a:solidFill>
                  <a:srgbClr val="5F5F5F">
                    <a:lumMod val="60000"/>
                    <a:lumOff val="40000"/>
                  </a:srgbClr>
                </a:solidFill>
              </a:rPr>
              <a:t>Oracle Confidential – Internal/Restricted/Highly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2781749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81237F-5A41-4267-822A-C7023761FAE0}" type="datetimeFigureOut">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5" name="Footer Placeholder 4"/>
          <p:cNvSpPr>
            <a:spLocks noGrp="1"/>
          </p:cNvSpPr>
          <p:nvPr>
            <p:ph type="ftr" sz="quarter" idx="11"/>
          </p:nvPr>
        </p:nvSpPr>
        <p:spPr/>
        <p:txBody>
          <a:bodyPr/>
          <a:lstStyle/>
          <a:p>
            <a:endParaRPr lang="en-US">
              <a:solidFill>
                <a:srgbClr val="5F5F5F">
                  <a:lumMod val="60000"/>
                  <a:lumOff val="40000"/>
                </a:srgbClr>
              </a:solidFill>
            </a:endParaRPr>
          </a:p>
        </p:txBody>
      </p:sp>
      <p:sp>
        <p:nvSpPr>
          <p:cNvPr id="6" name="Slide Number Placeholder 5"/>
          <p:cNvSpPr>
            <a:spLocks noGrp="1"/>
          </p:cNvSpPr>
          <p:nvPr>
            <p:ph type="sldNum" sz="quarter" idx="12"/>
          </p:nvPr>
        </p:nvSpPr>
        <p:spPr/>
        <p:txBody>
          <a:bodyPr/>
          <a:lstStyle/>
          <a:p>
            <a:fld id="{8BF906E5-C384-47B9-9DB1-FC459299E421}"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8313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791474-0F69-4545-89F3-45E4CE59C2AD}"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a:solidFill>
                  <a:srgbClr val="5F5F5F">
                    <a:lumMod val="60000"/>
                    <a:lumOff val="40000"/>
                  </a:srgbClr>
                </a:solidFill>
              </a:rPr>
              <a:t>Oracle Confidential – Internal/Restricted/Highly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4143766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a:xfrm>
            <a:off x="531154" y="1524001"/>
            <a:ext cx="11126522"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lvl1pPr>
              <a:defRPr sz="1000" b="1">
                <a:solidFill>
                  <a:schemeClr val="tx1"/>
                </a:solidFill>
              </a:defRPr>
            </a:lvl1pPr>
          </a:lstStyle>
          <a:p>
            <a:fld id="{C51EAA63-D034-42AE-91FA-B13B9518C7BE}" type="slidenum">
              <a:rPr lang="en-US" smtClean="0"/>
              <a:pPr/>
              <a:t>‹#›</a:t>
            </a:fld>
            <a:endParaRPr lang="en-US" dirty="0"/>
          </a:p>
        </p:txBody>
      </p:sp>
    </p:spTree>
    <p:extLst>
      <p:ext uri="{BB962C8B-B14F-4D97-AF65-F5344CB8AC3E}">
        <p14:creationId xmlns:p14="http://schemas.microsoft.com/office/powerpoint/2010/main" val="20752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55DF83-E388-4B39-BBAA-AC5A87925EDD}" type="datetimeFigureOut">
              <a:rPr lang="en-US" smtClean="0"/>
              <a:t>8/26/18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1EAA63-D034-42AE-91FA-B13B9518C7BE}" type="slidenum">
              <a:rPr lang="en-US" smtClean="0"/>
              <a:pPr/>
              <a:t>‹#›</a:t>
            </a:fld>
            <a:endParaRPr lang="en-US" dirty="0"/>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saturation sat="400000"/>
                    </a14:imgEffect>
                    <a14:imgEffect>
                      <a14:brightnessContrast bright="20000" contrast="-20000"/>
                    </a14:imgEffect>
                  </a14:imgLayer>
                </a14:imgProps>
              </a:ext>
              <a:ext uri="{28A0092B-C50C-407E-A947-70E740481C1C}">
                <a14:useLocalDpi xmlns:a14="http://schemas.microsoft.com/office/drawing/2010/main" val="0"/>
              </a:ext>
            </a:extLst>
          </a:blip>
          <a:srcRect b="73679"/>
          <a:stretch/>
        </p:blipFill>
        <p:spPr>
          <a:xfrm>
            <a:off x="837981" y="6454362"/>
            <a:ext cx="10512861" cy="264180"/>
          </a:xfrm>
          <a:prstGeom prst="rect">
            <a:avLst/>
          </a:prstGeom>
        </p:spPr>
      </p:pic>
    </p:spTree>
    <p:extLst>
      <p:ext uri="{BB962C8B-B14F-4D97-AF65-F5344CB8AC3E}">
        <p14:creationId xmlns:p14="http://schemas.microsoft.com/office/powerpoint/2010/main" val="418455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C2B890-3E51-4DDE-B852-F15B3EC46C33}"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a:solidFill>
                  <a:srgbClr val="5F5F5F">
                    <a:lumMod val="60000"/>
                    <a:lumOff val="40000"/>
                  </a:srgbClr>
                </a:solidFill>
              </a:rPr>
              <a:t>Oracle Confidential – Restricted</a:t>
            </a:r>
            <a:endParaRPr lang="en-US" dirty="0">
              <a:solidFill>
                <a:srgbClr val="5F5F5F">
                  <a:lumMod val="60000"/>
                  <a:lumOff val="40000"/>
                </a:srgbClr>
              </a:solidFill>
            </a:endParaRP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1305694825"/>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8A497F-D569-42F5-BAE8-0874C31D7A87}"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a:solidFill>
                  <a:srgbClr val="5F5F5F">
                    <a:lumMod val="60000"/>
                    <a:lumOff val="40000"/>
                  </a:srgbClr>
                </a:solidFill>
              </a:rPr>
              <a:t>Oracle Confidential – Restricted</a:t>
            </a:r>
            <a:endParaRPr lang="en-US" dirty="0">
              <a:solidFill>
                <a:srgbClr val="5F5F5F">
                  <a:lumMod val="60000"/>
                  <a:lumOff val="40000"/>
                </a:srgbClr>
              </a:solidFill>
            </a:endParaRP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402926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4A4EE3-9603-4D88-B7D6-AFCAD6CFC316}"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8" name="Footer Placeholder 7"/>
          <p:cNvSpPr>
            <a:spLocks noGrp="1"/>
          </p:cNvSpPr>
          <p:nvPr>
            <p:ph type="ftr" sz="quarter" idx="11"/>
          </p:nvPr>
        </p:nvSpPr>
        <p:spPr/>
        <p:txBody>
          <a:bodyPr/>
          <a:lstStyle/>
          <a:p>
            <a:r>
              <a:rPr lang="en-US">
                <a:solidFill>
                  <a:srgbClr val="5F5F5F">
                    <a:lumMod val="60000"/>
                    <a:lumOff val="40000"/>
                  </a:srgbClr>
                </a:solidFill>
              </a:rPr>
              <a:t>Oracle Confidential – Internal/Restricted/Highly Restricted</a:t>
            </a:r>
          </a:p>
        </p:txBody>
      </p:sp>
      <p:sp>
        <p:nvSpPr>
          <p:cNvPr id="9" name="Slide Number Placeholder 8"/>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92424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C2B890-3E51-4DDE-B852-F15B3EC46C33}"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4" name="Footer Placeholder 3"/>
          <p:cNvSpPr>
            <a:spLocks noGrp="1"/>
          </p:cNvSpPr>
          <p:nvPr>
            <p:ph type="ftr" sz="quarter" idx="11"/>
          </p:nvPr>
        </p:nvSpPr>
        <p:spPr/>
        <p:txBody>
          <a:bodyPr/>
          <a:lstStyle/>
          <a:p>
            <a:r>
              <a:rPr lang="en-US">
                <a:solidFill>
                  <a:srgbClr val="5F5F5F">
                    <a:lumMod val="60000"/>
                    <a:lumOff val="40000"/>
                  </a:srgbClr>
                </a:solidFill>
              </a:rPr>
              <a:t>Oracle Confidential – Restricted</a:t>
            </a:r>
            <a:endParaRPr lang="en-US" dirty="0">
              <a:solidFill>
                <a:srgbClr val="5F5F5F">
                  <a:lumMod val="60000"/>
                  <a:lumOff val="40000"/>
                </a:srgbClr>
              </a:solidFill>
            </a:endParaRPr>
          </a:p>
        </p:txBody>
      </p:sp>
      <p:sp>
        <p:nvSpPr>
          <p:cNvPr id="5" name="Slide Number Placeholder 4"/>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581207810"/>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0A8A0-3115-4BA0-AFFD-D17DF55D63FD}"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3" name="Footer Placeholder 2"/>
          <p:cNvSpPr>
            <a:spLocks noGrp="1"/>
          </p:cNvSpPr>
          <p:nvPr>
            <p:ph type="ftr" sz="quarter" idx="11"/>
          </p:nvPr>
        </p:nvSpPr>
        <p:spPr/>
        <p:txBody>
          <a:bodyPr/>
          <a:lstStyle/>
          <a:p>
            <a:r>
              <a:rPr lang="en-US"/>
              <a:t>Oracle Confidential – Internal/Restricted/Highly Restricted</a:t>
            </a:r>
            <a:endParaRPr lang="en-US" dirty="0"/>
          </a:p>
        </p:txBody>
      </p:sp>
      <p:sp>
        <p:nvSpPr>
          <p:cNvPr id="4" name="Slide Number Placeholder 3"/>
          <p:cNvSpPr>
            <a:spLocks noGrp="1"/>
          </p:cNvSpPr>
          <p:nvPr>
            <p:ph type="sldNum" sz="quarter" idx="12"/>
          </p:nvPr>
        </p:nvSpPr>
        <p:spPr/>
        <p:txBody>
          <a:bodyPr/>
          <a:lstStyle/>
          <a:p>
            <a:fld id="{C51EAA63-D034-42AE-91FA-B13B9518C7BE}" type="slidenum">
              <a:rPr lang="en-US" smtClean="0"/>
              <a:pPr/>
              <a:t>‹#›</a:t>
            </a:fld>
            <a:endParaRPr lang="en-US" dirty="0"/>
          </a:p>
        </p:txBody>
      </p:sp>
      <p:pic>
        <p:nvPicPr>
          <p:cNvPr id="5" name="Picture 4"/>
          <p:cNvPicPr>
            <a:picLocks noChangeAspect="1"/>
          </p:cNvPicPr>
          <p:nvPr userDrawn="1"/>
        </p:nvPicPr>
        <p:blipFill rotWithShape="1">
          <a:blip r:embed="rId2">
            <a:extLst>
              <a:ext uri="{BEBA8EAE-BF5A-486C-A8C5-ECC9F3942E4B}">
                <a14:imgProps xmlns:a14="http://schemas.microsoft.com/office/drawing/2010/main">
                  <a14:imgLayer r:embed="rId3">
                    <a14:imgEffect>
                      <a14:sharpenSoften amount="50000"/>
                    </a14:imgEffect>
                    <a14:imgEffect>
                      <a14:colorTemperature colorTemp="7200"/>
                    </a14:imgEffect>
                    <a14:imgEffect>
                      <a14:brightnessContrast bright="40000" contrast="-40000"/>
                    </a14:imgEffect>
                  </a14:imgLayer>
                </a14:imgProps>
              </a:ext>
              <a:ext uri="{28A0092B-C50C-407E-A947-70E740481C1C}">
                <a14:useLocalDpi xmlns:a14="http://schemas.microsoft.com/office/drawing/2010/main" val="0"/>
              </a:ext>
            </a:extLst>
          </a:blip>
          <a:srcRect b="73679"/>
          <a:stretch/>
        </p:blipFill>
        <p:spPr>
          <a:xfrm>
            <a:off x="837982" y="6463861"/>
            <a:ext cx="10512861" cy="266395"/>
          </a:xfrm>
          <a:prstGeom prst="rect">
            <a:avLst/>
          </a:prstGeom>
        </p:spPr>
      </p:pic>
    </p:spTree>
    <p:extLst>
      <p:ext uri="{BB962C8B-B14F-4D97-AF65-F5344CB8AC3E}">
        <p14:creationId xmlns:p14="http://schemas.microsoft.com/office/powerpoint/2010/main" val="2895319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CC7F5C-E991-4209-BB80-8E74240F7D10}"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a:solidFill>
                  <a:srgbClr val="5F5F5F">
                    <a:lumMod val="60000"/>
                    <a:lumOff val="40000"/>
                  </a:srgbClr>
                </a:solidFill>
              </a:rPr>
              <a:t>Oracle Confidential – Internal/Restricted/Highly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614541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6EA866-6125-4F87-BD4F-15F2B26A7AED}"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a:solidFill>
                  <a:srgbClr val="5F5F5F">
                    <a:lumMod val="60000"/>
                    <a:lumOff val="40000"/>
                  </a:srgbClr>
                </a:solidFill>
              </a:rPr>
              <a:t>Oracle Confidential – Internal/Restricted/Highly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3101862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3CAFF">
            <a:alpha val="6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2B890-3E51-4DDE-B852-F15B3EC46C33}" type="datetime1">
              <a:rPr lang="en-US" smtClean="0">
                <a:solidFill>
                  <a:srgbClr val="5F5F5F">
                    <a:lumMod val="60000"/>
                    <a:lumOff val="40000"/>
                  </a:srgbClr>
                </a:solidFill>
              </a:rPr>
              <a:pPr/>
              <a:t>8/26/18</a:t>
            </a:fld>
            <a:endParaRPr lang="en-US">
              <a:solidFill>
                <a:srgbClr val="5F5F5F">
                  <a:lumMod val="60000"/>
                  <a:lumOff val="40000"/>
                </a:srgbClr>
              </a:solidFill>
            </a:endParaRPr>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srgbClr val="5F5F5F">
                    <a:lumMod val="60000"/>
                    <a:lumOff val="40000"/>
                  </a:srgbClr>
                </a:solidFill>
              </a:rPr>
              <a:t>Oracle Confidential – Restricted</a:t>
            </a:r>
            <a:endParaRPr lang="en-US" dirty="0">
              <a:solidFill>
                <a:srgbClr val="5F5F5F">
                  <a:lumMod val="60000"/>
                  <a:lumOff val="40000"/>
                </a:srgbClr>
              </a:solidFill>
            </a:endParaRPr>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EAA63-D034-42AE-91FA-B13B9518C7BE}" type="slidenum">
              <a:rPr lang="en-US" smtClean="0">
                <a:solidFill>
                  <a:srgbClr val="5F5F5F">
                    <a:lumMod val="60000"/>
                    <a:lumOff val="40000"/>
                  </a:srgbClr>
                </a:solidFill>
              </a:rPr>
              <a:pPr/>
              <a:t>‹#›</a:t>
            </a:fld>
            <a:endParaRPr lang="en-US">
              <a:solidFill>
                <a:srgbClr val="5F5F5F">
                  <a:lumMod val="60000"/>
                  <a:lumOff val="40000"/>
                </a:srgbClr>
              </a:solidFill>
            </a:endParaRPr>
          </a:p>
        </p:txBody>
      </p:sp>
    </p:spTree>
    <p:extLst>
      <p:ext uri="{BB962C8B-B14F-4D97-AF65-F5344CB8AC3E}">
        <p14:creationId xmlns:p14="http://schemas.microsoft.com/office/powerpoint/2010/main" val="141965169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30" r:id="rId12"/>
  </p:sldLayoutIdLst>
  <p:hf hd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7.jpg"/></Relationships>
</file>

<file path=ppt/slides/_rels/slide24.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69625" y="1417687"/>
            <a:ext cx="10467114" cy="2814545"/>
          </a:xfrm>
          <a:prstGeom prst="rect">
            <a:avLst/>
          </a:prstGeom>
        </p:spPr>
        <p:txBody>
          <a:bodyPr/>
          <a:lstStyle>
            <a:lvl1pPr algn="l" defTabSz="914400" rtl="0" eaLnBrk="1" latinLnBrk="0" hangingPunct="1">
              <a:lnSpc>
                <a:spcPct val="80000"/>
              </a:lnSpc>
              <a:spcBef>
                <a:spcPct val="0"/>
              </a:spcBef>
              <a:buNone/>
              <a:defRPr sz="3600" kern="1200">
                <a:solidFill>
                  <a:schemeClr val="tx1"/>
                </a:solidFill>
                <a:latin typeface="+mj-lt"/>
                <a:ea typeface="+mj-ea"/>
                <a:cs typeface="+mj-cs"/>
              </a:defRPr>
            </a:lvl1pPr>
          </a:lstStyle>
          <a:p>
            <a:pPr algn="ctr">
              <a:lnSpc>
                <a:spcPct val="100000"/>
              </a:lnSpc>
              <a:spcAft>
                <a:spcPts val="2400"/>
              </a:spcAft>
            </a:pPr>
            <a:r>
              <a:rPr lang="en-US" sz="9600" b="1" dirty="0">
                <a:solidFill>
                  <a:srgbClr val="000099"/>
                </a:solidFill>
                <a:effectLst>
                  <a:outerShdw blurRad="50800" dist="38100" dir="2700000" algn="tl" rotWithShape="0">
                    <a:prstClr val="black">
                      <a:alpha val="40000"/>
                    </a:prstClr>
                  </a:outerShdw>
                </a:effectLst>
                <a:latin typeface="Monotype Corsiva" panose="03010101010201010101" pitchFamily="66" charset="0"/>
              </a:rPr>
              <a:t>Existence of God</a:t>
            </a:r>
          </a:p>
          <a:p>
            <a:pPr algn="ctr"/>
            <a:r>
              <a:rPr lang="en-US" sz="6600" b="1" dirty="0">
                <a:solidFill>
                  <a:srgbClr val="000099"/>
                </a:solidFill>
                <a:effectLst>
                  <a:outerShdw blurRad="50800" dist="38100" dir="2700000" algn="tl" rotWithShape="0">
                    <a:prstClr val="black">
                      <a:alpha val="40000"/>
                    </a:prstClr>
                  </a:outerShdw>
                </a:effectLst>
                <a:latin typeface="Monotype Corsiva" panose="03010101010201010101" pitchFamily="66" charset="0"/>
              </a:rPr>
              <a:t>A Quranic Perspective</a:t>
            </a:r>
          </a:p>
        </p:txBody>
      </p:sp>
      <p:sp>
        <p:nvSpPr>
          <p:cNvPr id="6" name="TextBox 5"/>
          <p:cNvSpPr txBox="1"/>
          <p:nvPr/>
        </p:nvSpPr>
        <p:spPr>
          <a:xfrm>
            <a:off x="4840230" y="4967014"/>
            <a:ext cx="2117559" cy="1050411"/>
          </a:xfrm>
          <a:prstGeom prst="rect">
            <a:avLst/>
          </a:prstGeom>
          <a:noFill/>
        </p:spPr>
        <p:txBody>
          <a:bodyPr wrap="none" lIns="0" tIns="0" rIns="0" bIns="0" rtlCol="0">
            <a:noAutofit/>
          </a:bodyPr>
          <a:lstStyle/>
          <a:p>
            <a:pPr algn="ctr">
              <a:lnSpc>
                <a:spcPct val="90000"/>
              </a:lnSpc>
              <a:spcAft>
                <a:spcPts val="600"/>
              </a:spcAft>
            </a:pPr>
            <a:r>
              <a:rPr lang="en-US" sz="2800" b="1" dirty="0">
                <a:solidFill>
                  <a:srgbClr val="004DB4"/>
                </a:solidFill>
                <a:effectLst>
                  <a:outerShdw blurRad="38100" dist="38100" dir="2700000" algn="tl">
                    <a:srgbClr val="000000">
                      <a:alpha val="43137"/>
                    </a:srgbClr>
                  </a:outerShdw>
                </a:effectLst>
              </a:rPr>
              <a:t>Rafi Ahmed</a:t>
            </a:r>
          </a:p>
          <a:p>
            <a:pPr algn="ctr">
              <a:lnSpc>
                <a:spcPct val="90000"/>
              </a:lnSpc>
              <a:spcAft>
                <a:spcPts val="600"/>
              </a:spcAft>
            </a:pPr>
            <a:r>
              <a:rPr lang="en-US" b="1" dirty="0">
                <a:solidFill>
                  <a:srgbClr val="004DB4"/>
                </a:solidFill>
                <a:effectLst>
                  <a:outerShdw blurRad="38100" dist="38100" dir="2700000" algn="tl">
                    <a:srgbClr val="000000">
                      <a:alpha val="43137"/>
                    </a:srgbClr>
                  </a:outerShdw>
                </a:effectLst>
              </a:rPr>
              <a:t>June 6, 2018</a:t>
            </a:r>
          </a:p>
        </p:txBody>
      </p:sp>
      <p:pic>
        <p:nvPicPr>
          <p:cNvPr id="2" name="Picture 1"/>
          <p:cNvPicPr>
            <a:picLocks noChangeAspect="1"/>
          </p:cNvPicPr>
          <p:nvPr/>
        </p:nvPicPr>
        <p:blipFill>
          <a:blip r:embed="rId3">
            <a:clrChange>
              <a:clrFrom>
                <a:srgbClr val="FCFCFC"/>
              </a:clrFrom>
              <a:clrTo>
                <a:srgbClr val="FCFCFC">
                  <a:alpha val="0"/>
                </a:srgbClr>
              </a:clrTo>
            </a:clrChange>
            <a:extLst>
              <a:ext uri="{28A0092B-C50C-407E-A947-70E740481C1C}">
                <a14:useLocalDpi xmlns:a14="http://schemas.microsoft.com/office/drawing/2010/main" val="0"/>
              </a:ext>
            </a:extLst>
          </a:blip>
          <a:stretch>
            <a:fillRect/>
          </a:stretch>
        </p:blipFill>
        <p:spPr>
          <a:xfrm>
            <a:off x="5283849" y="97972"/>
            <a:ext cx="1438665" cy="721602"/>
          </a:xfrm>
          <a:prstGeom prst="rect">
            <a:avLst/>
          </a:prstGeom>
        </p:spPr>
      </p:pic>
    </p:spTree>
    <p:extLst>
      <p:ext uri="{BB962C8B-B14F-4D97-AF65-F5344CB8AC3E}">
        <p14:creationId xmlns:p14="http://schemas.microsoft.com/office/powerpoint/2010/main" val="272589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15600" y="204440"/>
            <a:ext cx="6781800" cy="990600"/>
          </a:xfrm>
        </p:spPr>
        <p:txBody>
          <a:bodyPr>
            <a:noAutofit/>
          </a:bodyPr>
          <a:lstStyle/>
          <a:p>
            <a:pPr algn="l" eaLnBrk="1" hangingPunct="1">
              <a:defRPr/>
            </a:pPr>
            <a:r>
              <a:rPr lang="en-US" sz="4000" b="1" dirty="0">
                <a:solidFill>
                  <a:srgbClr val="86002D"/>
                </a:solidFill>
                <a:effectLst>
                  <a:outerShdw blurRad="50800" dist="38100" dir="2700000" algn="tl" rotWithShape="0">
                    <a:prstClr val="black">
                      <a:alpha val="40000"/>
                    </a:prstClr>
                  </a:outerShdw>
                </a:effectLst>
                <a:latin typeface="+mn-lt"/>
              </a:rPr>
              <a:t>Rationality Vs. Blind Faith</a:t>
            </a:r>
          </a:p>
        </p:txBody>
      </p:sp>
      <p:sp>
        <p:nvSpPr>
          <p:cNvPr id="53251" name="Rectangle 3"/>
          <p:cNvSpPr>
            <a:spLocks noGrp="1" noChangeArrowheads="1"/>
          </p:cNvSpPr>
          <p:nvPr>
            <p:ph type="body" idx="1"/>
          </p:nvPr>
        </p:nvSpPr>
        <p:spPr>
          <a:xfrm>
            <a:off x="1132555" y="1808357"/>
            <a:ext cx="9623502" cy="3840089"/>
          </a:xfrm>
        </p:spPr>
        <p:txBody>
          <a:bodyPr>
            <a:normAutofit/>
          </a:bodyPr>
          <a:lstStyle/>
          <a:p>
            <a:pPr marL="182880" indent="-182880" algn="just">
              <a:lnSpc>
                <a:spcPct val="100000"/>
              </a:lnSpc>
              <a:spcBef>
                <a:spcPts val="0"/>
              </a:spcBef>
              <a:spcAft>
                <a:spcPts val="600"/>
              </a:spcAft>
              <a:buClr>
                <a:srgbClr val="002060"/>
              </a:buClr>
              <a:buSzPct val="130000"/>
              <a:buNone/>
            </a:pPr>
            <a:r>
              <a:rPr lang="en-US" sz="2600" b="1" dirty="0">
                <a:solidFill>
                  <a:srgbClr val="1E0684"/>
                </a:solidFill>
                <a:effectLst>
                  <a:outerShdw blurRad="50800" dist="38100" dir="2700000" algn="tl" rotWithShape="0">
                    <a:prstClr val="black">
                      <a:alpha val="40000"/>
                    </a:prstClr>
                  </a:outerShdw>
                </a:effectLst>
                <a:cs typeface="Arial" pitchFamily="34" charset="0"/>
              </a:rPr>
              <a:t>“</a:t>
            </a:r>
            <a:r>
              <a:rPr lang="en-US" sz="2800" b="1" dirty="0">
                <a:solidFill>
                  <a:srgbClr val="1E0684"/>
                </a:solidFill>
                <a:effectLst>
                  <a:outerShdw blurRad="50800" dist="38100" dir="2700000" algn="tl" rotWithShape="0">
                    <a:prstClr val="black">
                      <a:alpha val="40000"/>
                    </a:prstClr>
                  </a:outerShdw>
                </a:effectLst>
                <a:cs typeface="Arial" pitchFamily="34" charset="0"/>
              </a:rPr>
              <a:t>The Quran is a book of reason and rationality … Thus to interpret the verse 2:3-4 to indicate that it promotes blind faith by requiring man to believe in the ‘unseen’ (</a:t>
            </a:r>
            <a:r>
              <a:rPr lang="en-US" sz="2800" b="1" i="1" dirty="0" err="1">
                <a:solidFill>
                  <a:srgbClr val="1E0684"/>
                </a:solidFill>
                <a:effectLst>
                  <a:outerShdw blurRad="50800" dist="38100" dir="2700000" algn="tl" rotWithShape="0">
                    <a:prstClr val="black">
                      <a:alpha val="40000"/>
                    </a:prstClr>
                  </a:outerShdw>
                </a:effectLst>
                <a:cs typeface="Arial" pitchFamily="34" charset="0"/>
              </a:rPr>
              <a:t>ghaib</a:t>
            </a:r>
            <a:r>
              <a:rPr lang="en-US" sz="2800" b="1" dirty="0">
                <a:solidFill>
                  <a:srgbClr val="1E0684"/>
                </a:solidFill>
                <a:effectLst>
                  <a:outerShdw blurRad="50800" dist="38100" dir="2700000" algn="tl" rotWithShape="0">
                    <a:prstClr val="black">
                      <a:alpha val="40000"/>
                    </a:prstClr>
                  </a:outerShdw>
                </a:effectLst>
                <a:cs typeface="Arial" pitchFamily="34" charset="0"/>
              </a:rPr>
              <a:t>) would stand counter to the Quranic emphasis. Quite to the contrary, to believe in the spurious without evidence and solid justification is what the Quran attributes to the non-believers.” </a:t>
            </a:r>
          </a:p>
          <a:p>
            <a:pPr marL="182880" indent="-182880" algn="r">
              <a:lnSpc>
                <a:spcPct val="120000"/>
              </a:lnSpc>
              <a:spcBef>
                <a:spcPts val="0"/>
              </a:spcBef>
              <a:buClr>
                <a:srgbClr val="002060"/>
              </a:buClr>
              <a:buSzPct val="130000"/>
              <a:buNone/>
            </a:pPr>
            <a:r>
              <a:rPr lang="en-US" sz="2100" b="1" dirty="0">
                <a:solidFill>
                  <a:srgbClr val="3333CC"/>
                </a:solidFill>
                <a:effectLst>
                  <a:outerShdw blurRad="50800" dist="38100" dir="2700000" algn="tl" rotWithShape="0">
                    <a:prstClr val="black">
                      <a:alpha val="40000"/>
                    </a:prstClr>
                  </a:outerShdw>
                </a:effectLst>
                <a:cs typeface="Arial" pitchFamily="34" charset="0"/>
              </a:rPr>
              <a:t>[</a:t>
            </a:r>
            <a:r>
              <a:rPr lang="en-US" sz="2100" b="1" dirty="0" err="1">
                <a:solidFill>
                  <a:srgbClr val="3333CC"/>
                </a:solidFill>
                <a:effectLst>
                  <a:outerShdw blurRad="50800" dist="38100" dir="2700000" algn="tl" rotWithShape="0">
                    <a:prstClr val="black">
                      <a:alpha val="40000"/>
                    </a:prstClr>
                  </a:outerShdw>
                </a:effectLst>
                <a:cs typeface="Arial" pitchFamily="34" charset="0"/>
              </a:rPr>
              <a:t>Hazrat</a:t>
            </a:r>
            <a:r>
              <a:rPr lang="en-US" sz="2100" b="1" dirty="0">
                <a:solidFill>
                  <a:srgbClr val="3333CC"/>
                </a:solidFill>
                <a:effectLst>
                  <a:outerShdw blurRad="50800" dist="38100" dir="2700000" algn="tl" rotWithShape="0">
                    <a:prstClr val="black">
                      <a:alpha val="40000"/>
                    </a:prstClr>
                  </a:outerShdw>
                </a:effectLst>
                <a:cs typeface="Arial" pitchFamily="34" charset="0"/>
              </a:rPr>
              <a:t> Mirza Tahir Ahmad</a:t>
            </a:r>
            <a:r>
              <a:rPr lang="en-US" sz="2100" b="1" baseline="30000" dirty="0">
                <a:solidFill>
                  <a:srgbClr val="3333CC"/>
                </a:solidFill>
                <a:effectLst>
                  <a:outerShdw blurRad="50800" dist="38100" dir="2700000" algn="tl" rotWithShape="0">
                    <a:prstClr val="black">
                      <a:alpha val="40000"/>
                    </a:prstClr>
                  </a:outerShdw>
                </a:effectLst>
                <a:cs typeface="Arial" pitchFamily="34" charset="0"/>
              </a:rPr>
              <a:t>RZ</a:t>
            </a:r>
            <a:r>
              <a:rPr lang="en-US" sz="2100" b="1" dirty="0">
                <a:solidFill>
                  <a:srgbClr val="3333CC"/>
                </a:solidFill>
                <a:effectLst>
                  <a:outerShdw blurRad="50800" dist="38100" dir="2700000" algn="tl" rotWithShape="0">
                    <a:prstClr val="black">
                      <a:alpha val="40000"/>
                    </a:prstClr>
                  </a:outerShdw>
                </a:effectLst>
                <a:cs typeface="Arial" pitchFamily="34" charset="0"/>
              </a:rPr>
              <a:t>, ‘</a:t>
            </a:r>
            <a:r>
              <a:rPr lang="en-US" sz="2100" b="1" i="1" dirty="0">
                <a:solidFill>
                  <a:srgbClr val="3333CC"/>
                </a:solidFill>
                <a:effectLst>
                  <a:outerShdw blurRad="50800" dist="38100" dir="2700000" algn="tl" rotWithShape="0">
                    <a:prstClr val="black">
                      <a:alpha val="40000"/>
                    </a:prstClr>
                  </a:outerShdw>
                </a:effectLst>
                <a:cs typeface="Arial" pitchFamily="34" charset="0"/>
              </a:rPr>
              <a:t>Revelation, Rationality, Knowledge and Truth</a:t>
            </a:r>
            <a:r>
              <a:rPr lang="en-US" sz="2100" b="1" dirty="0">
                <a:solidFill>
                  <a:srgbClr val="3333CC"/>
                </a:solidFill>
                <a:effectLst>
                  <a:outerShdw blurRad="50800" dist="38100" dir="2700000" algn="tl" rotWithShape="0">
                    <a:prstClr val="black">
                      <a:alpha val="40000"/>
                    </a:prstClr>
                  </a:outerShdw>
                </a:effectLst>
                <a:cs typeface="Arial" pitchFamily="34" charset="0"/>
              </a:rPr>
              <a:t>’]</a:t>
            </a:r>
          </a:p>
          <a:p>
            <a:pPr algn="r">
              <a:spcBef>
                <a:spcPts val="0"/>
              </a:spcBef>
              <a:buClr>
                <a:srgbClr val="002060"/>
              </a:buClr>
              <a:buSzPct val="150000"/>
              <a:buNone/>
            </a:pPr>
            <a:r>
              <a:rPr lang="en-US" sz="2000" b="1" dirty="0">
                <a:solidFill>
                  <a:schemeClr val="bg1">
                    <a:lumMod val="25000"/>
                  </a:schemeClr>
                </a:solidFill>
                <a:effectLst>
                  <a:outerShdw blurRad="50800" dist="38100" dir="2700000" algn="tl" rotWithShape="0">
                    <a:prstClr val="black">
                      <a:alpha val="40000"/>
                    </a:prstClr>
                  </a:outerShdw>
                </a:effectLst>
              </a:rPr>
              <a:t>                          </a:t>
            </a:r>
          </a:p>
        </p:txBody>
      </p:sp>
      <p:sp>
        <p:nvSpPr>
          <p:cNvPr id="6" name="Slide Number Placeholder 5"/>
          <p:cNvSpPr>
            <a:spLocks noGrp="1"/>
          </p:cNvSpPr>
          <p:nvPr>
            <p:ph type="sldNum" sz="quarter" idx="12"/>
          </p:nvPr>
        </p:nvSpPr>
        <p:spPr>
          <a:xfrm>
            <a:off x="11617325" y="6400800"/>
            <a:ext cx="457200" cy="457200"/>
          </a:xfrm>
        </p:spPr>
        <p:txBody>
          <a:bodyPr/>
          <a:lstStyle/>
          <a:p>
            <a:pPr>
              <a:defRPr/>
            </a:pPr>
            <a:fld id="{E0CF7EFA-AA34-474B-A31D-DD2EBEC53348}" type="slidenum">
              <a:rPr lang="en-US" sz="1100" b="1" smtClean="0">
                <a:solidFill>
                  <a:srgbClr val="003054"/>
                </a:solidFill>
              </a:rPr>
              <a:pPr>
                <a:defRPr/>
              </a:pPr>
              <a:t>10</a:t>
            </a:fld>
            <a:endParaRPr lang="en-US" sz="1100" b="1" dirty="0">
              <a:solidFill>
                <a:srgbClr val="003054"/>
              </a:solidFill>
            </a:endParaRPr>
          </a:p>
        </p:txBody>
      </p:sp>
      <p:pic>
        <p:nvPicPr>
          <p:cNvPr id="7" name="Picture 6" descr="MirzaTahirAhmad.bmp"/>
          <p:cNvPicPr>
            <a:picLocks noChangeAspect="1"/>
          </p:cNvPicPr>
          <p:nvPr/>
        </p:nvPicPr>
        <p:blipFill>
          <a:blip r:embed="rId3" cstate="print"/>
          <a:srcRect l="7471" r="10886" b="14275"/>
          <a:stretch>
            <a:fillRect/>
          </a:stretch>
        </p:blipFill>
        <p:spPr>
          <a:xfrm>
            <a:off x="11045825" y="0"/>
            <a:ext cx="1143000" cy="1600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33752" y="533400"/>
            <a:ext cx="6705600" cy="990600"/>
          </a:xfrm>
        </p:spPr>
        <p:txBody>
          <a:bodyPr>
            <a:noAutofit/>
          </a:bodyPr>
          <a:lstStyle/>
          <a:p>
            <a:pPr algn="l"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Reason and Religion</a:t>
            </a:r>
          </a:p>
        </p:txBody>
      </p:sp>
      <p:sp>
        <p:nvSpPr>
          <p:cNvPr id="53251" name="Rectangle 3"/>
          <p:cNvSpPr>
            <a:spLocks noGrp="1" noChangeArrowheads="1"/>
          </p:cNvSpPr>
          <p:nvPr>
            <p:ph type="body" idx="1"/>
          </p:nvPr>
        </p:nvSpPr>
        <p:spPr>
          <a:xfrm>
            <a:off x="1481559" y="1871547"/>
            <a:ext cx="9039828" cy="3707450"/>
          </a:xfrm>
        </p:spPr>
        <p:txBody>
          <a:bodyPr>
            <a:normAutofit/>
          </a:bodyPr>
          <a:lstStyle/>
          <a:p>
            <a:pPr marL="182880" indent="-182880" algn="just">
              <a:lnSpc>
                <a:spcPct val="100000"/>
              </a:lnSpc>
              <a:spcBef>
                <a:spcPts val="0"/>
              </a:spcBef>
              <a:buClr>
                <a:srgbClr val="002060"/>
              </a:buClr>
              <a:buSzPct val="130000"/>
              <a:buNone/>
            </a:pPr>
            <a:r>
              <a:rPr lang="en-US" sz="2800" b="1" dirty="0">
                <a:solidFill>
                  <a:srgbClr val="1E0684"/>
                </a:solidFill>
                <a:effectLst>
                  <a:outerShdw blurRad="50800" dist="38100" dir="2700000" algn="tl" rotWithShape="0">
                    <a:prstClr val="black">
                      <a:alpha val="40000"/>
                    </a:prstClr>
                  </a:outerShdw>
                </a:effectLst>
                <a:cs typeface="Arial" pitchFamily="34" charset="0"/>
              </a:rPr>
              <a:t>“</a:t>
            </a:r>
            <a:r>
              <a:rPr lang="en-US" sz="2600" b="1" dirty="0">
                <a:solidFill>
                  <a:srgbClr val="1E0684"/>
                </a:solidFill>
                <a:effectLst>
                  <a:outerShdw blurRad="50800" dist="38100" dir="2700000" algn="tl" rotWithShape="0">
                    <a:prstClr val="black">
                      <a:alpha val="40000"/>
                    </a:prstClr>
                  </a:outerShdw>
                </a:effectLst>
                <a:cs typeface="Arial" pitchFamily="34" charset="0"/>
              </a:rPr>
              <a:t>In contrast to 250 verses which are legislative, some 750 verses of the Holy Quran exhort the believers to study Nature, to reflect, to make the best use of reason and to make scientific enterprise an integral part of the community’s life. The Holy Prophet of Islam (peace be on him) said that it was incumbent upon every Muslim – man and woman – to acquire knowledge.”</a:t>
            </a:r>
          </a:p>
          <a:p>
            <a:pPr algn="r">
              <a:spcBef>
                <a:spcPts val="0"/>
              </a:spcBef>
              <a:buClr>
                <a:srgbClr val="002060"/>
              </a:buClr>
              <a:buSzPct val="130000"/>
              <a:buNone/>
            </a:pPr>
            <a:r>
              <a:rPr lang="en-US" sz="2500" b="1" dirty="0">
                <a:solidFill>
                  <a:schemeClr val="accent5">
                    <a:lumMod val="50000"/>
                  </a:schemeClr>
                </a:solidFill>
                <a:effectLst>
                  <a:outerShdw blurRad="50800" dist="38100" dir="2700000" algn="tl" rotWithShape="0">
                    <a:prstClr val="black">
                      <a:alpha val="40000"/>
                    </a:prstClr>
                  </a:outerShdw>
                </a:effectLst>
                <a:cs typeface="Arial" pitchFamily="34" charset="0"/>
              </a:rPr>
              <a:t>     </a:t>
            </a:r>
            <a:r>
              <a:rPr lang="en-US" sz="2500" b="1" dirty="0">
                <a:solidFill>
                  <a:srgbClr val="3333CC"/>
                </a:solidFill>
                <a:effectLst>
                  <a:outerShdw blurRad="50800" dist="38100" dir="2700000" algn="tl" rotWithShape="0">
                    <a:prstClr val="black">
                      <a:alpha val="40000"/>
                    </a:prstClr>
                  </a:outerShdw>
                </a:effectLst>
                <a:cs typeface="Arial" pitchFamily="34" charset="0"/>
              </a:rPr>
              <a:t>[</a:t>
            </a:r>
            <a:r>
              <a:rPr lang="en-US" sz="2400" b="1" dirty="0">
                <a:solidFill>
                  <a:srgbClr val="3333CC"/>
                </a:solidFill>
                <a:effectLst>
                  <a:outerShdw blurRad="50800" dist="38100" dir="2700000" algn="tl" rotWithShape="0">
                    <a:prstClr val="black">
                      <a:alpha val="40000"/>
                    </a:prstClr>
                  </a:outerShdw>
                </a:effectLst>
                <a:cs typeface="Arial" pitchFamily="34" charset="0"/>
              </a:rPr>
              <a:t>Dr. Abdus Salam, Nobel Laureate</a:t>
            </a:r>
            <a:r>
              <a:rPr lang="en-US" sz="2400" b="1" i="1" dirty="0">
                <a:solidFill>
                  <a:srgbClr val="3333CC"/>
                </a:solidFill>
                <a:effectLst>
                  <a:outerShdw blurRad="50800" dist="38100" dir="2700000" algn="tl" rotWithShape="0">
                    <a:prstClr val="black">
                      <a:alpha val="40000"/>
                    </a:prstClr>
                  </a:outerShdw>
                </a:effectLst>
                <a:cs typeface="Arial" pitchFamily="34" charset="0"/>
              </a:rPr>
              <a:t>, ‘Ideals and Realities</a:t>
            </a:r>
            <a:r>
              <a:rPr lang="en-US" sz="2400" b="1" dirty="0">
                <a:solidFill>
                  <a:srgbClr val="3333CC"/>
                </a:solidFill>
                <a:effectLst>
                  <a:outerShdw blurRad="50800" dist="38100" dir="2700000" algn="tl" rotWithShape="0">
                    <a:prstClr val="black">
                      <a:alpha val="40000"/>
                    </a:prstClr>
                  </a:outerShdw>
                </a:effectLst>
                <a:cs typeface="Arial" pitchFamily="34" charset="0"/>
              </a:rPr>
              <a:t>’]</a:t>
            </a:r>
            <a:endParaRPr lang="en-US" sz="2700" b="1" dirty="0">
              <a:solidFill>
                <a:srgbClr val="3333CC"/>
              </a:solidFill>
              <a:effectLst>
                <a:outerShdw blurRad="50800" dist="38100" dir="2700000" algn="tl" rotWithShape="0">
                  <a:prstClr val="black">
                    <a:alpha val="40000"/>
                  </a:prstClr>
                </a:outerShdw>
              </a:effectLst>
              <a:cs typeface="Arial" pitchFamily="34" charset="0"/>
            </a:endParaRPr>
          </a:p>
          <a:p>
            <a:pPr algn="r">
              <a:spcBef>
                <a:spcPts val="0"/>
              </a:spcBef>
              <a:buClr>
                <a:srgbClr val="002060"/>
              </a:buClr>
              <a:buSzPct val="150000"/>
              <a:buNone/>
            </a:pPr>
            <a:r>
              <a:rPr lang="en-US" sz="2000" b="1" dirty="0">
                <a:solidFill>
                  <a:schemeClr val="bg1">
                    <a:lumMod val="25000"/>
                  </a:schemeClr>
                </a:solidFill>
                <a:effectLst>
                  <a:outerShdw blurRad="50800" dist="38100" dir="2700000" algn="tl" rotWithShape="0">
                    <a:prstClr val="black">
                      <a:alpha val="40000"/>
                    </a:prstClr>
                  </a:outerShdw>
                </a:effectLst>
              </a:rPr>
              <a:t>                          </a:t>
            </a:r>
          </a:p>
        </p:txBody>
      </p:sp>
      <p:sp>
        <p:nvSpPr>
          <p:cNvPr id="6" name="Slide Number Placeholder 5"/>
          <p:cNvSpPr>
            <a:spLocks noGrp="1"/>
          </p:cNvSpPr>
          <p:nvPr>
            <p:ph type="sldNum" sz="quarter" idx="12"/>
          </p:nvPr>
        </p:nvSpPr>
        <p:spPr>
          <a:xfrm>
            <a:off x="11636568" y="6315308"/>
            <a:ext cx="457200" cy="457200"/>
          </a:xfrm>
        </p:spPr>
        <p:txBody>
          <a:bodyPr/>
          <a:lstStyle/>
          <a:p>
            <a:pPr>
              <a:defRPr/>
            </a:pPr>
            <a:fld id="{E0CF7EFA-AA34-474B-A31D-DD2EBEC53348}" type="slidenum">
              <a:rPr lang="en-US" sz="1100" b="1" smtClean="0">
                <a:solidFill>
                  <a:srgbClr val="003054"/>
                </a:solidFill>
              </a:rPr>
              <a:pPr>
                <a:defRPr/>
              </a:pPr>
              <a:t>11</a:t>
            </a:fld>
            <a:endParaRPr lang="en-US" sz="1100" b="1" dirty="0">
              <a:solidFill>
                <a:srgbClr val="003054"/>
              </a:solidFill>
            </a:endParaRPr>
          </a:p>
        </p:txBody>
      </p:sp>
      <p:pic>
        <p:nvPicPr>
          <p:cNvPr id="5" name="Picture 4" descr="AbdusSalam.jpg"/>
          <p:cNvPicPr>
            <a:picLocks noChangeAspect="1"/>
          </p:cNvPicPr>
          <p:nvPr/>
        </p:nvPicPr>
        <p:blipFill>
          <a:blip r:embed="rId3" cstate="print"/>
          <a:srcRect t="9375"/>
          <a:stretch>
            <a:fillRect/>
          </a:stretch>
        </p:blipFill>
        <p:spPr>
          <a:xfrm>
            <a:off x="10893425" y="0"/>
            <a:ext cx="1295400" cy="1524000"/>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4869968"/>
            <a:ext cx="1041721" cy="1516196"/>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2" name="Rectangle 6"/>
          <p:cNvSpPr>
            <a:spLocks noGrp="1" noChangeArrowheads="1"/>
          </p:cNvSpPr>
          <p:nvPr>
            <p:ph type="title"/>
          </p:nvPr>
        </p:nvSpPr>
        <p:spPr>
          <a:xfrm>
            <a:off x="970833" y="417653"/>
            <a:ext cx="4955405" cy="959734"/>
          </a:xfrm>
        </p:spPr>
        <p:txBody>
          <a:bodyPr>
            <a:noAutofit/>
          </a:bodyPr>
          <a:lstStyle/>
          <a:p>
            <a:pPr lvl="1" algn="l">
              <a:defRPr/>
            </a:pPr>
            <a:r>
              <a:rPr lang="en-US" sz="3700" b="1" dirty="0">
                <a:solidFill>
                  <a:srgbClr val="86002D"/>
                </a:solidFill>
                <a:effectLst>
                  <a:outerShdw blurRad="38100" dist="38100" dir="2700000" algn="tl">
                    <a:srgbClr val="000000">
                      <a:alpha val="43137"/>
                    </a:srgbClr>
                  </a:outerShdw>
                </a:effectLst>
                <a:latin typeface="+mn-lt"/>
                <a:cs typeface="Arial" charset="0"/>
              </a:rPr>
              <a:t>The Ultimate Question</a:t>
            </a:r>
            <a:endParaRPr lang="en-US" sz="3700" b="1" dirty="0">
              <a:solidFill>
                <a:srgbClr val="86002D"/>
              </a:solidFill>
              <a:effectLst>
                <a:outerShdw blurRad="50800" dist="38100" dir="2700000" algn="tl" rotWithShape="0">
                  <a:prstClr val="black">
                    <a:alpha val="40000"/>
                  </a:prstClr>
                </a:outerShdw>
              </a:effectLst>
              <a:latin typeface="+mn-lt"/>
              <a:cs typeface="Arial" pitchFamily="34" charset="0"/>
            </a:endParaRPr>
          </a:p>
        </p:txBody>
      </p:sp>
      <p:sp>
        <p:nvSpPr>
          <p:cNvPr id="11267" name="Rectangle 7"/>
          <p:cNvSpPr>
            <a:spLocks noGrp="1" noChangeArrowheads="1"/>
          </p:cNvSpPr>
          <p:nvPr>
            <p:ph idx="1"/>
          </p:nvPr>
        </p:nvSpPr>
        <p:spPr>
          <a:xfrm>
            <a:off x="1551008" y="1875264"/>
            <a:ext cx="8831484" cy="3645860"/>
          </a:xfrm>
        </p:spPr>
        <p:txBody>
          <a:bodyPr>
            <a:normAutofit/>
          </a:bodyPr>
          <a:lstStyle/>
          <a:p>
            <a:pPr marL="182880" lvl="1" indent="-182880" algn="just">
              <a:lnSpc>
                <a:spcPct val="100000"/>
              </a:lnSpc>
              <a:spcBef>
                <a:spcPts val="0"/>
              </a:spcBef>
              <a:spcAft>
                <a:spcPts val="600"/>
              </a:spcAft>
              <a:buClr>
                <a:srgbClr val="002060"/>
              </a:buClr>
              <a:buSzPct val="80000"/>
              <a:buNone/>
            </a:pPr>
            <a:r>
              <a:rPr lang="en-US" sz="2800" b="1" i="1" dirty="0">
                <a:solidFill>
                  <a:srgbClr val="002060"/>
                </a:solidFill>
                <a:effectLst>
                  <a:outerShdw blurRad="38100" dist="38100" dir="2700000" algn="tl">
                    <a:srgbClr val="000000">
                      <a:alpha val="43137"/>
                    </a:srgbClr>
                  </a:outerShdw>
                </a:effectLst>
                <a:cs typeface="Arial" charset="0"/>
              </a:rPr>
              <a:t>“</a:t>
            </a:r>
            <a:r>
              <a:rPr lang="en-US" sz="2800" b="1" dirty="0">
                <a:solidFill>
                  <a:srgbClr val="1E0684"/>
                </a:solidFill>
                <a:effectLst>
                  <a:outerShdw blurRad="38100" dist="38100" dir="2700000" algn="tl">
                    <a:srgbClr val="000000">
                      <a:alpha val="43137"/>
                    </a:srgbClr>
                  </a:outerShdw>
                </a:effectLst>
                <a:cs typeface="Arial" pitchFamily="34" charset="0"/>
              </a:rPr>
              <a:t>If people believe in God on hearsay or declare a belief in God in order to avoid debate, then this will not guarantee their salvation. Therefore, it is of utmost importance that considerable thought be given to the question of the existence of God</a:t>
            </a:r>
            <a:r>
              <a:rPr lang="en-US" sz="2800" b="1" i="1" dirty="0">
                <a:solidFill>
                  <a:srgbClr val="1E0684"/>
                </a:solidFill>
                <a:effectLst>
                  <a:outerShdw blurRad="38100" dist="38100" dir="2700000" algn="tl">
                    <a:srgbClr val="000000">
                      <a:alpha val="43137"/>
                    </a:srgbClr>
                  </a:outerShdw>
                </a:effectLst>
                <a:cs typeface="Arial" charset="0"/>
              </a:rPr>
              <a:t>.”</a:t>
            </a:r>
          </a:p>
          <a:p>
            <a:pPr marL="342900" lvl="1" indent="-342900" algn="r">
              <a:spcBef>
                <a:spcPts val="0"/>
              </a:spcBef>
              <a:spcAft>
                <a:spcPts val="1200"/>
              </a:spcAft>
              <a:buClr>
                <a:srgbClr val="002060"/>
              </a:buClr>
              <a:buSzPct val="80000"/>
              <a:buNone/>
            </a:pPr>
            <a:r>
              <a:rPr lang="en-US" sz="2400" b="1" dirty="0">
                <a:solidFill>
                  <a:srgbClr val="3333CC"/>
                </a:solidFill>
                <a:effectLst>
                  <a:outerShdw blurRad="38100" dist="38100" dir="2700000" algn="tl">
                    <a:srgbClr val="000000">
                      <a:alpha val="43137"/>
                    </a:srgbClr>
                  </a:outerShdw>
                </a:effectLst>
                <a:cs typeface="Arial" charset="0"/>
              </a:rPr>
              <a:t>[</a:t>
            </a:r>
            <a:r>
              <a:rPr lang="en-US" sz="2400" b="1" dirty="0" err="1">
                <a:solidFill>
                  <a:srgbClr val="3333CC"/>
                </a:solidFill>
                <a:effectLst>
                  <a:outerShdw blurRad="38100" dist="38100" dir="2700000" algn="tl">
                    <a:srgbClr val="000000">
                      <a:alpha val="43137"/>
                    </a:srgbClr>
                  </a:outerShdw>
                </a:effectLst>
                <a:cs typeface="Arial" charset="0"/>
              </a:rPr>
              <a:t>Hazrat</a:t>
            </a:r>
            <a:r>
              <a:rPr lang="en-US" sz="2400" b="1" dirty="0">
                <a:solidFill>
                  <a:srgbClr val="3333CC"/>
                </a:solidFill>
                <a:effectLst>
                  <a:outerShdw blurRad="38100" dist="38100" dir="2700000" algn="tl">
                    <a:srgbClr val="000000">
                      <a:alpha val="43137"/>
                    </a:srgbClr>
                  </a:outerShdw>
                </a:effectLst>
                <a:cs typeface="Arial" charset="0"/>
              </a:rPr>
              <a:t> Mirza Mahmud Ahmad</a:t>
            </a:r>
            <a:r>
              <a:rPr lang="en-US" sz="2400" b="1" baseline="38000" dirty="0">
                <a:solidFill>
                  <a:srgbClr val="3333CC"/>
                </a:solidFill>
                <a:effectLst>
                  <a:outerShdw blurRad="38100" dist="38100" dir="2700000" algn="tl">
                    <a:srgbClr val="000000">
                      <a:alpha val="43137"/>
                    </a:srgbClr>
                  </a:outerShdw>
                </a:effectLst>
                <a:cs typeface="Arial" charset="0"/>
              </a:rPr>
              <a:t>RZ</a:t>
            </a:r>
            <a:r>
              <a:rPr lang="en-US" sz="2400" b="1" dirty="0">
                <a:solidFill>
                  <a:srgbClr val="3333CC"/>
                </a:solidFill>
                <a:effectLst>
                  <a:outerShdw blurRad="50800" dist="38100" algn="l" rotWithShape="0">
                    <a:prstClr val="black">
                      <a:alpha val="40000"/>
                    </a:prstClr>
                  </a:outerShdw>
                </a:effectLst>
              </a:rPr>
              <a:t>, ‘</a:t>
            </a:r>
            <a:r>
              <a:rPr lang="en-US" sz="2400" b="1" i="1" dirty="0" err="1">
                <a:solidFill>
                  <a:srgbClr val="3333CC"/>
                </a:solidFill>
                <a:effectLst>
                  <a:outerShdw blurRad="50800" dist="38100" algn="l" rotWithShape="0">
                    <a:prstClr val="black">
                      <a:alpha val="40000"/>
                    </a:prstClr>
                  </a:outerShdw>
                </a:effectLst>
              </a:rPr>
              <a:t>Hasti</a:t>
            </a:r>
            <a:r>
              <a:rPr lang="en-US" sz="2400" b="1" i="1" dirty="0">
                <a:solidFill>
                  <a:srgbClr val="3333CC"/>
                </a:solidFill>
                <a:effectLst>
                  <a:outerShdw blurRad="50800" dist="38100" algn="l" rotWithShape="0">
                    <a:prstClr val="black">
                      <a:alpha val="40000"/>
                    </a:prstClr>
                  </a:outerShdw>
                </a:effectLst>
              </a:rPr>
              <a:t> Bari Tala’</a:t>
            </a:r>
            <a:r>
              <a:rPr lang="en-US" sz="2400" b="1" dirty="0">
                <a:solidFill>
                  <a:srgbClr val="3333CC"/>
                </a:solidFill>
                <a:effectLst>
                  <a:outerShdw blurRad="50800" dist="38100" algn="l" rotWithShape="0">
                    <a:prstClr val="black">
                      <a:alpha val="40000"/>
                    </a:prstClr>
                  </a:outerShdw>
                </a:effectLst>
              </a:rPr>
              <a:t>]</a:t>
            </a:r>
            <a:endParaRPr lang="en-US" sz="2400" b="1" dirty="0">
              <a:solidFill>
                <a:srgbClr val="3333CC"/>
              </a:solidFill>
              <a:effectLst>
                <a:outerShdw blurRad="38100" dist="38100" dir="2700000" algn="tl">
                  <a:srgbClr val="000000">
                    <a:alpha val="43137"/>
                  </a:srgbClr>
                </a:outerShdw>
              </a:effectLst>
              <a:cs typeface="Arial" charset="0"/>
            </a:endParaRPr>
          </a:p>
        </p:txBody>
      </p:sp>
      <p:sp>
        <p:nvSpPr>
          <p:cNvPr id="11268" name="Slide Number Placeholder 3"/>
          <p:cNvSpPr>
            <a:spLocks noGrp="1"/>
          </p:cNvSpPr>
          <p:nvPr>
            <p:ph type="sldNum" sz="quarter" idx="12"/>
          </p:nvPr>
        </p:nvSpPr>
        <p:spPr bwMode="auto">
          <a:xfrm>
            <a:off x="11391241" y="6376640"/>
            <a:ext cx="533400" cy="381000"/>
          </a:xfrm>
          <a:noFill/>
          <a:ln>
            <a:miter lim="800000"/>
            <a:headEnd/>
            <a:tailEnd/>
          </a:ln>
        </p:spPr>
        <p:txBody>
          <a:bodyPr vert="horz" wrap="square" lIns="91440" tIns="45720" rIns="91440" bIns="45720" numCol="1" rtlCol="0" anchor="ctr" anchorCtr="0" compatLnSpc="1">
            <a:prstTxWarp prst="textNoShape">
              <a:avLst/>
            </a:prstTxWarp>
          </a:bodyPr>
          <a:lstStyle/>
          <a:p>
            <a:fld id="{707D184C-26D3-47E4-910E-B23C319B7EBD}" type="slidenum">
              <a:rPr lang="en-US" sz="1100" b="1" smtClean="0">
                <a:solidFill>
                  <a:srgbClr val="003054"/>
                </a:solidFill>
              </a:rPr>
              <a:pPr/>
              <a:t>12</a:t>
            </a:fld>
            <a:endParaRPr lang="en-US" sz="1100" b="1" dirty="0">
              <a:solidFill>
                <a:srgbClr val="003054"/>
              </a:solidFill>
            </a:endParaRPr>
          </a:p>
        </p:txBody>
      </p:sp>
      <p:pic>
        <p:nvPicPr>
          <p:cNvPr id="7" name="Picture 6" descr="Mirza_Mehmood_Ahmad.jpg"/>
          <p:cNvPicPr>
            <a:picLocks noChangeAspect="1"/>
          </p:cNvPicPr>
          <p:nvPr/>
        </p:nvPicPr>
        <p:blipFill>
          <a:blip r:embed="rId3" cstate="print"/>
          <a:srcRect l="13300" r="19705" b="35483"/>
          <a:stretch>
            <a:fillRect/>
          </a:stretch>
        </p:blipFill>
        <p:spPr>
          <a:xfrm>
            <a:off x="10893425" y="-11574"/>
            <a:ext cx="1295400" cy="15240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2" name="Rectangle 6"/>
          <p:cNvSpPr>
            <a:spLocks noGrp="1" noChangeArrowheads="1"/>
          </p:cNvSpPr>
          <p:nvPr>
            <p:ph type="title"/>
          </p:nvPr>
        </p:nvSpPr>
        <p:spPr>
          <a:xfrm>
            <a:off x="970833" y="417653"/>
            <a:ext cx="5635707" cy="959734"/>
          </a:xfrm>
        </p:spPr>
        <p:txBody>
          <a:bodyPr>
            <a:noAutofit/>
          </a:bodyPr>
          <a:lstStyle/>
          <a:p>
            <a:pPr lvl="1" algn="l">
              <a:defRPr/>
            </a:pPr>
            <a:r>
              <a:rPr lang="en-US" sz="3700" b="1" dirty="0">
                <a:solidFill>
                  <a:srgbClr val="86002D"/>
                </a:solidFill>
                <a:effectLst>
                  <a:outerShdw blurRad="38100" dist="38100" dir="2700000" algn="tl">
                    <a:srgbClr val="000000">
                      <a:alpha val="43137"/>
                    </a:srgbClr>
                  </a:outerShdw>
                </a:effectLst>
                <a:latin typeface="+mn-lt"/>
                <a:cs typeface="Arial" charset="0"/>
              </a:rPr>
              <a:t>The Method of Discourse</a:t>
            </a:r>
            <a:endParaRPr lang="en-US" sz="3700" b="1" dirty="0">
              <a:solidFill>
                <a:srgbClr val="86002D"/>
              </a:solidFill>
              <a:effectLst>
                <a:outerShdw blurRad="50800" dist="38100" dir="2700000" algn="tl" rotWithShape="0">
                  <a:prstClr val="black">
                    <a:alpha val="40000"/>
                  </a:prstClr>
                </a:outerShdw>
              </a:effectLst>
              <a:latin typeface="+mn-lt"/>
              <a:cs typeface="Arial" pitchFamily="34" charset="0"/>
            </a:endParaRPr>
          </a:p>
        </p:txBody>
      </p:sp>
      <p:sp>
        <p:nvSpPr>
          <p:cNvPr id="11267" name="Rectangle 7"/>
          <p:cNvSpPr>
            <a:spLocks noGrp="1" noChangeArrowheads="1"/>
          </p:cNvSpPr>
          <p:nvPr>
            <p:ph idx="1"/>
          </p:nvPr>
        </p:nvSpPr>
        <p:spPr>
          <a:xfrm>
            <a:off x="1551008" y="1612374"/>
            <a:ext cx="9456082" cy="4536966"/>
          </a:xfrm>
        </p:spPr>
        <p:txBody>
          <a:bodyPr>
            <a:normAutofit/>
          </a:bodyPr>
          <a:lstStyle/>
          <a:p>
            <a:pPr marL="274320" lvl="1" indent="-274320" algn="just">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charset="0"/>
              </a:rPr>
              <a:t>We should embrace science and the scientific method.</a:t>
            </a:r>
          </a:p>
          <a:p>
            <a:pPr marL="274320" lvl="1" indent="-274320" algn="just">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charset="0"/>
              </a:rPr>
              <a:t>We should adopt rational and evidence-based approach.</a:t>
            </a:r>
          </a:p>
          <a:p>
            <a:pPr marL="274320" lvl="1" indent="-274320" algn="just">
              <a:lnSpc>
                <a:spcPct val="100000"/>
              </a:lnSpc>
              <a:spcBef>
                <a:spcPts val="0"/>
              </a:spcBef>
              <a:spcAft>
                <a:spcPts val="24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charset="0"/>
              </a:rPr>
              <a:t>The burden of proof on the claimant – that is, those who believe in God must furnish reasons for their belief.</a:t>
            </a:r>
          </a:p>
          <a:p>
            <a:pPr marL="274320" lvl="1" indent="-274320" algn="just">
              <a:lnSpc>
                <a:spcPct val="100000"/>
              </a:lnSpc>
              <a:spcBef>
                <a:spcPts val="0"/>
              </a:spcBef>
              <a:spcAft>
                <a:spcPts val="24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charset="0"/>
              </a:rPr>
              <a:t>The proof for or against the existence of God is of a different type than mathematical or Euclidian proofs.</a:t>
            </a:r>
          </a:p>
          <a:p>
            <a:pPr marL="274320" lvl="1" indent="-274320" algn="just">
              <a:lnSpc>
                <a:spcPct val="100000"/>
              </a:lnSpc>
              <a:spcBef>
                <a:spcPts val="0"/>
              </a:spcBef>
              <a:spcAft>
                <a:spcPts val="24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charset="0"/>
              </a:rPr>
              <a:t>One can conceive of rational evidence for the existence of a supreme creator.</a:t>
            </a:r>
          </a:p>
        </p:txBody>
      </p:sp>
      <p:sp>
        <p:nvSpPr>
          <p:cNvPr id="11268" name="Slide Number Placeholder 3"/>
          <p:cNvSpPr>
            <a:spLocks noGrp="1"/>
          </p:cNvSpPr>
          <p:nvPr>
            <p:ph type="sldNum" sz="quarter" idx="12"/>
          </p:nvPr>
        </p:nvSpPr>
        <p:spPr bwMode="auto">
          <a:xfrm>
            <a:off x="11391241" y="6376640"/>
            <a:ext cx="533400" cy="381000"/>
          </a:xfrm>
          <a:noFill/>
          <a:ln>
            <a:miter lim="800000"/>
            <a:headEnd/>
            <a:tailEnd/>
          </a:ln>
        </p:spPr>
        <p:txBody>
          <a:bodyPr vert="horz" wrap="square" lIns="91440" tIns="45720" rIns="91440" bIns="45720" numCol="1" rtlCol="0" anchor="ctr" anchorCtr="0" compatLnSpc="1">
            <a:prstTxWarp prst="textNoShape">
              <a:avLst/>
            </a:prstTxWarp>
          </a:bodyPr>
          <a:lstStyle/>
          <a:p>
            <a:fld id="{707D184C-26D3-47E4-910E-B23C319B7EBD}" type="slidenum">
              <a:rPr lang="en-US" sz="1100" b="1" smtClean="0">
                <a:solidFill>
                  <a:srgbClr val="003054"/>
                </a:solidFill>
              </a:rPr>
              <a:pPr/>
              <a:t>13</a:t>
            </a:fld>
            <a:endParaRPr lang="en-US" sz="1100" b="1" dirty="0">
              <a:solidFill>
                <a:srgbClr val="003054"/>
              </a:solidFill>
            </a:endParaRPr>
          </a:p>
        </p:txBody>
      </p:sp>
    </p:spTree>
    <p:extLst>
      <p:ext uri="{BB962C8B-B14F-4D97-AF65-F5344CB8AC3E}">
        <p14:creationId xmlns:p14="http://schemas.microsoft.com/office/powerpoint/2010/main" val="34699799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132783" y="1226915"/>
            <a:ext cx="9951998" cy="4021789"/>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Logical Evidence</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14</a:t>
            </a:fld>
            <a:endParaRPr lang="en-US" sz="1100" b="1" dirty="0">
              <a:solidFill>
                <a:srgbClr val="003054"/>
              </a:solidFill>
            </a:endParaRPr>
          </a:p>
        </p:txBody>
      </p:sp>
    </p:spTree>
    <p:extLst>
      <p:ext uri="{BB962C8B-B14F-4D97-AF65-F5344CB8AC3E}">
        <p14:creationId xmlns:p14="http://schemas.microsoft.com/office/powerpoint/2010/main" val="3978966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33975" y="336395"/>
            <a:ext cx="9950335" cy="838200"/>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The Kalam Cosmological Argument</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133975" y="1269380"/>
            <a:ext cx="9950335" cy="4941849"/>
          </a:xfrm>
        </p:spPr>
        <p:txBody>
          <a:bodyPr>
            <a:normAutofit/>
          </a:bodyPr>
          <a:lstStyle/>
          <a:p>
            <a:pPr marL="365691" indent="-365760">
              <a:lnSpc>
                <a:spcPct val="100000"/>
              </a:lnSpc>
              <a:spcBef>
                <a:spcPts val="0"/>
              </a:spcBef>
              <a:spcAft>
                <a:spcPts val="2400"/>
              </a:spcAft>
              <a:buClr>
                <a:srgbClr val="002060"/>
              </a:buClr>
              <a:buSzPct val="100000"/>
              <a:buFont typeface="Wingdings" panose="05000000000000000000" pitchFamily="2" charset="2"/>
              <a:buChar char="§"/>
            </a:pPr>
            <a:r>
              <a:rPr lang="en-US" sz="2800" b="1" dirty="0">
                <a:solidFill>
                  <a:srgbClr val="1E0684"/>
                </a:solidFill>
                <a:effectLst>
                  <a:outerShdw blurRad="50800" dist="38100" dir="2700000" algn="tl" rotWithShape="0">
                    <a:prstClr val="black">
                      <a:alpha val="40000"/>
                    </a:prstClr>
                  </a:outerShdw>
                </a:effectLst>
              </a:rPr>
              <a:t>The Kalam cosmological argument was developed by medieval Muslim logicians and popularized in the West by philosopher William Craig</a:t>
            </a:r>
          </a:p>
          <a:p>
            <a:pPr marL="365691" indent="-365760">
              <a:lnSpc>
                <a:spcPct val="100000"/>
              </a:lnSpc>
              <a:spcBef>
                <a:spcPts val="0"/>
              </a:spcBef>
              <a:spcAft>
                <a:spcPts val="2400"/>
              </a:spcAft>
              <a:buClr>
                <a:srgbClr val="7E0000"/>
              </a:buClr>
              <a:buSzPct val="100000"/>
              <a:buFont typeface="Wingdings" panose="05000000000000000000" pitchFamily="2" charset="2"/>
              <a:buChar char="§"/>
            </a:pPr>
            <a:r>
              <a:rPr lang="en-US" sz="2800" b="1" dirty="0">
                <a:solidFill>
                  <a:srgbClr val="1E0684"/>
                </a:solidFill>
                <a:effectLst>
                  <a:outerShdw blurRad="50800" dist="38100" dir="2700000" algn="tl" rotWithShape="0">
                    <a:prstClr val="black">
                      <a:alpha val="40000"/>
                    </a:prstClr>
                  </a:outerShdw>
                </a:effectLst>
              </a:rPr>
              <a:t>Given that an observable universe exists, there are three possibilities:</a:t>
            </a:r>
          </a:p>
          <a:p>
            <a:pPr marL="822960" lvl="1" indent="-365760">
              <a:lnSpc>
                <a:spcPct val="100000"/>
              </a:lnSpc>
              <a:spcBef>
                <a:spcPts val="0"/>
              </a:spcBef>
              <a:spcAft>
                <a:spcPts val="2400"/>
              </a:spcAft>
              <a:buClr>
                <a:srgbClr val="7E0000"/>
              </a:buClr>
              <a:buSzPct val="80000"/>
              <a:buFont typeface="+mj-lt"/>
              <a:buAutoNum type="arabicPeriod"/>
            </a:pPr>
            <a:r>
              <a:rPr lang="en-US" sz="2800" b="1" dirty="0">
                <a:solidFill>
                  <a:srgbClr val="1E0684"/>
                </a:solidFill>
                <a:effectLst>
                  <a:outerShdw blurRad="50800" dist="38100" dir="2700000" algn="tl" rotWithShape="0">
                    <a:prstClr val="black">
                      <a:alpha val="40000"/>
                    </a:prstClr>
                  </a:outerShdw>
                </a:effectLst>
              </a:rPr>
              <a:t>The universe always existed.</a:t>
            </a:r>
          </a:p>
          <a:p>
            <a:pPr marL="822960" lvl="1" indent="-365760">
              <a:lnSpc>
                <a:spcPct val="100000"/>
              </a:lnSpc>
              <a:spcBef>
                <a:spcPts val="0"/>
              </a:spcBef>
              <a:spcAft>
                <a:spcPts val="2400"/>
              </a:spcAft>
              <a:buClr>
                <a:srgbClr val="7E0000"/>
              </a:buClr>
              <a:buSzPct val="80000"/>
              <a:buFont typeface="+mj-lt"/>
              <a:buAutoNum type="arabicPeriod"/>
            </a:pPr>
            <a:r>
              <a:rPr lang="en-US" sz="2800" b="1" dirty="0">
                <a:solidFill>
                  <a:srgbClr val="1E0684"/>
                </a:solidFill>
                <a:effectLst>
                  <a:outerShdw blurRad="50800" dist="38100" dir="2700000" algn="tl" rotWithShape="0">
                    <a:prstClr val="black">
                      <a:alpha val="40000"/>
                    </a:prstClr>
                  </a:outerShdw>
                </a:effectLst>
              </a:rPr>
              <a:t>The universe created itself.</a:t>
            </a:r>
          </a:p>
          <a:p>
            <a:pPr marL="822960" lvl="1" indent="-365760">
              <a:lnSpc>
                <a:spcPct val="100000"/>
              </a:lnSpc>
              <a:spcBef>
                <a:spcPts val="0"/>
              </a:spcBef>
              <a:spcAft>
                <a:spcPts val="1800"/>
              </a:spcAft>
              <a:buClr>
                <a:srgbClr val="7E0000"/>
              </a:buClr>
              <a:buSzPct val="80000"/>
              <a:buFont typeface="+mj-lt"/>
              <a:buAutoNum type="arabicPeriod"/>
            </a:pPr>
            <a:r>
              <a:rPr lang="en-US" sz="2800" b="1" dirty="0">
                <a:solidFill>
                  <a:srgbClr val="1E0684"/>
                </a:solidFill>
                <a:effectLst>
                  <a:outerShdw blurRad="50800" dist="38100" dir="2700000" algn="tl" rotWithShape="0">
                    <a:prstClr val="black">
                      <a:alpha val="40000"/>
                    </a:prstClr>
                  </a:outerShdw>
                </a:effectLst>
              </a:rPr>
              <a:t>An all-powerful, all-knowing, transcendent being created it.</a:t>
            </a:r>
          </a:p>
        </p:txBody>
      </p:sp>
      <p:sp>
        <p:nvSpPr>
          <p:cNvPr id="6" name="Slide Number Placeholder 5"/>
          <p:cNvSpPr>
            <a:spLocks noGrp="1"/>
          </p:cNvSpPr>
          <p:nvPr>
            <p:ph type="sldNum" sz="quarter" idx="12"/>
          </p:nvPr>
        </p:nvSpPr>
        <p:spPr>
          <a:xfrm>
            <a:off x="11614265" y="6389649"/>
            <a:ext cx="457200" cy="457200"/>
          </a:xfrm>
        </p:spPr>
        <p:txBody>
          <a:bodyPr/>
          <a:lstStyle/>
          <a:p>
            <a:pPr>
              <a:defRPr/>
            </a:pPr>
            <a:fld id="{E0CF7EFA-AA34-474B-A31D-DD2EBEC53348}" type="slidenum">
              <a:rPr lang="en-US" sz="1100" b="1" smtClean="0">
                <a:solidFill>
                  <a:srgbClr val="003054"/>
                </a:solidFill>
              </a:rPr>
              <a:pPr>
                <a:defRPr/>
              </a:pPr>
              <a:t>15</a:t>
            </a:fld>
            <a:endParaRPr lang="en-US" sz="1100" b="1" dirty="0">
              <a:solidFill>
                <a:srgbClr val="003054"/>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88200" y="267895"/>
            <a:ext cx="7181384" cy="838200"/>
          </a:xfrm>
        </p:spPr>
        <p:txBody>
          <a:bodyPr>
            <a:noAutofit/>
          </a:bodyPr>
          <a:lstStyle/>
          <a:p>
            <a:pPr eaLnBrk="1" hangingPunct="1">
              <a:lnSpc>
                <a:spcPct val="100000"/>
              </a:lnSpc>
              <a:defRPr/>
            </a:pPr>
            <a:r>
              <a:rPr lang="en-US" sz="3600" b="1" dirty="0">
                <a:solidFill>
                  <a:srgbClr val="86002D"/>
                </a:solidFill>
                <a:effectLst>
                  <a:outerShdw blurRad="50800" dist="38100" dir="2700000" algn="tl" rotWithShape="0">
                    <a:prstClr val="black">
                      <a:alpha val="40000"/>
                    </a:prstClr>
                  </a:outerShdw>
                </a:effectLst>
                <a:latin typeface="+mn-lt"/>
              </a:rPr>
              <a:t>1. Did the Universe Always Exist?</a:t>
            </a:r>
            <a:endParaRPr lang="en-US" sz="32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204332" y="1587031"/>
            <a:ext cx="10161722" cy="4713408"/>
          </a:xfrm>
        </p:spPr>
        <p:txBody>
          <a:bodyPr>
            <a:noAutofit/>
          </a:bodyPr>
          <a:lstStyle/>
          <a:p>
            <a:pPr algn="just">
              <a:lnSpc>
                <a:spcPct val="100000"/>
              </a:lnSpc>
              <a:spcBef>
                <a:spcPts val="0"/>
              </a:spcBef>
              <a:spcAft>
                <a:spcPts val="3600"/>
              </a:spcAft>
              <a:buClr>
                <a:srgbClr val="002060"/>
              </a:buClr>
              <a:buSzPct val="120000"/>
            </a:pPr>
            <a:r>
              <a:rPr lang="en-US" sz="2500" b="1" dirty="0">
                <a:solidFill>
                  <a:srgbClr val="1E0684"/>
                </a:solidFill>
                <a:effectLst>
                  <a:outerShdw blurRad="50800" dist="38100" dir="2700000" algn="tl" rotWithShape="0">
                    <a:prstClr val="black">
                      <a:alpha val="40000"/>
                    </a:prstClr>
                  </a:outerShdw>
                </a:effectLst>
              </a:rPr>
              <a:t>According to the 2</a:t>
            </a:r>
            <a:r>
              <a:rPr lang="en-US" sz="2500" b="1" baseline="30000" dirty="0">
                <a:solidFill>
                  <a:srgbClr val="1E0684"/>
                </a:solidFill>
                <a:effectLst>
                  <a:outerShdw blurRad="50800" dist="38100" dir="2700000" algn="tl" rotWithShape="0">
                    <a:prstClr val="black">
                      <a:alpha val="40000"/>
                    </a:prstClr>
                  </a:outerShdw>
                </a:effectLst>
              </a:rPr>
              <a:t>nd</a:t>
            </a:r>
            <a:r>
              <a:rPr lang="en-US" sz="2500" b="1" dirty="0">
                <a:solidFill>
                  <a:srgbClr val="1E0684"/>
                </a:solidFill>
                <a:effectLst>
                  <a:outerShdw blurRad="50800" dist="38100" dir="2700000" algn="tl" rotWithShape="0">
                    <a:prstClr val="black">
                      <a:alpha val="40000"/>
                    </a:prstClr>
                  </a:outerShdw>
                </a:effectLst>
              </a:rPr>
              <a:t> Law of Thermodynamics, if the universe had existed for ever, it would have collapsed and suffered a heat death long, long ago. </a:t>
            </a:r>
          </a:p>
          <a:p>
            <a:pPr algn="just">
              <a:lnSpc>
                <a:spcPct val="100000"/>
              </a:lnSpc>
              <a:spcBef>
                <a:spcPts val="0"/>
              </a:spcBef>
              <a:spcAft>
                <a:spcPts val="3600"/>
              </a:spcAft>
              <a:buClr>
                <a:srgbClr val="002060"/>
              </a:buClr>
              <a:buSzPct val="120000"/>
            </a:pPr>
            <a:r>
              <a:rPr lang="en-US" sz="2500" b="1" dirty="0">
                <a:solidFill>
                  <a:srgbClr val="1E0684"/>
                </a:solidFill>
                <a:effectLst>
                  <a:outerShdw blurRad="50800" dist="38100" dir="2700000" algn="tl" rotWithShape="0">
                    <a:prstClr val="black">
                      <a:alpha val="40000"/>
                    </a:prstClr>
                  </a:outerShdw>
                </a:effectLst>
              </a:rPr>
              <a:t>According to the Big Bang theory, </a:t>
            </a:r>
            <a:r>
              <a:rPr lang="en-US" sz="2500" b="1">
                <a:solidFill>
                  <a:srgbClr val="1E0684"/>
                </a:solidFill>
                <a:effectLst>
                  <a:outerShdw blurRad="50800" dist="38100" dir="2700000" algn="tl" rotWithShape="0">
                    <a:prstClr val="black">
                      <a:alpha val="40000"/>
                    </a:prstClr>
                  </a:outerShdw>
                </a:effectLst>
              </a:rPr>
              <a:t>about 13.8 </a:t>
            </a:r>
            <a:r>
              <a:rPr lang="en-US" sz="2500" b="1" dirty="0">
                <a:solidFill>
                  <a:srgbClr val="1E0684"/>
                </a:solidFill>
                <a:effectLst>
                  <a:outerShdw blurRad="50800" dist="38100" dir="2700000" algn="tl" rotWithShape="0">
                    <a:prstClr val="black">
                      <a:alpha val="40000"/>
                    </a:prstClr>
                  </a:outerShdw>
                </a:effectLst>
              </a:rPr>
              <a:t>billion years ago, the universe originated in a “big bang” explosion from a highly compressed state and expanded rapidly. And it continues to expand today.</a:t>
            </a:r>
          </a:p>
          <a:p>
            <a:pPr algn="just">
              <a:lnSpc>
                <a:spcPct val="100000"/>
              </a:lnSpc>
              <a:spcBef>
                <a:spcPts val="0"/>
              </a:spcBef>
              <a:spcAft>
                <a:spcPts val="3600"/>
              </a:spcAft>
              <a:buClr>
                <a:srgbClr val="002060"/>
              </a:buClr>
              <a:buSzPct val="120000"/>
            </a:pPr>
            <a:r>
              <a:rPr lang="en-US" sz="2500" b="1" dirty="0">
                <a:solidFill>
                  <a:srgbClr val="1E0684"/>
                </a:solidFill>
                <a:effectLst>
                  <a:outerShdw blurRad="50800" dist="38100" dir="2700000" algn="tl" rotWithShape="0">
                    <a:prstClr val="black">
                      <a:alpha val="40000"/>
                    </a:prstClr>
                  </a:outerShdw>
                </a:effectLst>
              </a:rPr>
              <a:t>The point of origin of the universe is called a singularity, where the laws of physics break down.</a:t>
            </a:r>
          </a:p>
          <a:p>
            <a:pPr algn="just">
              <a:lnSpc>
                <a:spcPct val="100000"/>
              </a:lnSpc>
              <a:spcBef>
                <a:spcPts val="0"/>
              </a:spcBef>
              <a:buClr>
                <a:srgbClr val="002060"/>
              </a:buClr>
              <a:buSzPct val="120000"/>
            </a:pPr>
            <a:r>
              <a:rPr lang="en-US" sz="2500" b="1" dirty="0">
                <a:solidFill>
                  <a:srgbClr val="1E0684"/>
                </a:solidFill>
                <a:effectLst>
                  <a:outerShdw blurRad="50800" dist="38100" dir="2700000" algn="tl" rotWithShape="0">
                    <a:prstClr val="black">
                      <a:alpha val="40000"/>
                    </a:prstClr>
                  </a:outerShdw>
                </a:effectLst>
              </a:rPr>
              <a:t>No, the universe did not always exist.</a:t>
            </a:r>
          </a:p>
        </p:txBody>
      </p:sp>
      <p:sp>
        <p:nvSpPr>
          <p:cNvPr id="6" name="Slide Number Placeholder 5"/>
          <p:cNvSpPr>
            <a:spLocks noGrp="1"/>
          </p:cNvSpPr>
          <p:nvPr>
            <p:ph type="sldNum" sz="quarter" idx="12"/>
          </p:nvPr>
        </p:nvSpPr>
        <p:spPr>
          <a:xfrm>
            <a:off x="11625417" y="6300439"/>
            <a:ext cx="457200" cy="457200"/>
          </a:xfrm>
        </p:spPr>
        <p:txBody>
          <a:bodyPr/>
          <a:lstStyle/>
          <a:p>
            <a:pPr>
              <a:defRPr/>
            </a:pPr>
            <a:fld id="{E0CF7EFA-AA34-474B-A31D-DD2EBEC53348}" type="slidenum">
              <a:rPr lang="en-US" sz="1100" b="1" smtClean="0">
                <a:solidFill>
                  <a:srgbClr val="002060"/>
                </a:solidFill>
              </a:rPr>
              <a:pPr>
                <a:defRPr/>
              </a:pPr>
              <a:t>16</a:t>
            </a:fld>
            <a:endParaRPr lang="en-US" b="1" dirty="0">
              <a:solidFill>
                <a:srgbClr val="002060"/>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2465" y="1"/>
            <a:ext cx="2386360" cy="119318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2780702"/>
            <a:ext cx="988200" cy="14850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243746" y="420935"/>
            <a:ext cx="7768414" cy="740228"/>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2. Did the Universe Create Itself?</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243746" y="1426206"/>
            <a:ext cx="9722331" cy="4680680"/>
          </a:xfrm>
        </p:spPr>
        <p:txBody>
          <a:bodyPr>
            <a:noAutofit/>
          </a:bodyPr>
          <a:lstStyle/>
          <a:p>
            <a:pPr marL="274320" indent="-274320">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50800" dist="38100" dir="2700000" algn="tl" rotWithShape="0">
                    <a:prstClr val="black">
                      <a:alpha val="40000"/>
                    </a:prstClr>
                  </a:outerShdw>
                </a:effectLst>
              </a:rPr>
              <a:t>Nothing in our observations creates itself.</a:t>
            </a:r>
          </a:p>
          <a:p>
            <a:pPr marL="274320" indent="-274320">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50800" dist="38100" dir="2700000" algn="tl" rotWithShape="0">
                    <a:prstClr val="black">
                      <a:alpha val="40000"/>
                    </a:prstClr>
                  </a:outerShdw>
                </a:effectLst>
              </a:rPr>
              <a:t>Everything that begins to exist has a cause.</a:t>
            </a:r>
          </a:p>
          <a:p>
            <a:pPr marL="274320" indent="-274320">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50800" dist="38100" dir="2700000" algn="tl" rotWithShape="0">
                    <a:prstClr val="black">
                      <a:alpha val="40000"/>
                    </a:prstClr>
                  </a:outerShdw>
                </a:effectLst>
              </a:rPr>
              <a:t>The cause must precede the effect.</a:t>
            </a:r>
          </a:p>
          <a:p>
            <a:pPr marL="274320" indent="-274320">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50800" dist="38100" dir="2700000" algn="tl" rotWithShape="0">
                    <a:prstClr val="black">
                      <a:alpha val="40000"/>
                    </a:prstClr>
                  </a:outerShdw>
                </a:effectLst>
              </a:rPr>
              <a:t>The universe began to exist.</a:t>
            </a:r>
          </a:p>
          <a:p>
            <a:pPr marL="274320" indent="-274320">
              <a:lnSpc>
                <a:spcPct val="100000"/>
              </a:lnSpc>
              <a:spcBef>
                <a:spcPts val="0"/>
              </a:spcBef>
              <a:spcAft>
                <a:spcPts val="3000"/>
              </a:spcAft>
              <a:buSzPct val="100000"/>
              <a:buFont typeface="Wingdings" panose="05000000000000000000" pitchFamily="2" charset="2"/>
              <a:buChar char="§"/>
            </a:pPr>
            <a:r>
              <a:rPr lang="en-US" sz="2400" b="1" dirty="0">
                <a:solidFill>
                  <a:srgbClr val="1E0684"/>
                </a:solidFill>
                <a:effectLst>
                  <a:outerShdw blurRad="50800" dist="38100" dir="2700000" algn="tl" rotWithShape="0">
                    <a:prstClr val="black">
                      <a:alpha val="40000"/>
                    </a:prstClr>
                  </a:outerShdw>
                </a:effectLst>
              </a:rPr>
              <a:t>The universe then must have a cause – the Prime Cause – if an infinite regression is to be avoided.</a:t>
            </a:r>
          </a:p>
          <a:p>
            <a:pPr marL="274320" indent="-274320">
              <a:lnSpc>
                <a:spcPct val="100000"/>
              </a:lnSpc>
              <a:spcBef>
                <a:spcPts val="0"/>
              </a:spcBef>
              <a:spcAft>
                <a:spcPts val="1600"/>
              </a:spcAft>
              <a:buSzPct val="100000"/>
              <a:buFont typeface="Wingdings" panose="05000000000000000000" pitchFamily="2" charset="2"/>
              <a:buChar char="§"/>
            </a:pPr>
            <a:r>
              <a:rPr lang="en-US" sz="2400" b="1" dirty="0">
                <a:solidFill>
                  <a:srgbClr val="1E0684"/>
                </a:solidFill>
                <a:effectLst>
                  <a:outerShdw blurRad="50800" dist="38100" dir="2700000" algn="tl" rotWithShape="0">
                    <a:prstClr val="black">
                      <a:alpha val="40000"/>
                    </a:prstClr>
                  </a:outerShdw>
                </a:effectLst>
              </a:rPr>
              <a:t>No, the universe did not create itself.</a:t>
            </a:r>
          </a:p>
        </p:txBody>
      </p:sp>
      <p:sp>
        <p:nvSpPr>
          <p:cNvPr id="6" name="Slide Number Placeholder 5"/>
          <p:cNvSpPr>
            <a:spLocks noGrp="1"/>
          </p:cNvSpPr>
          <p:nvPr>
            <p:ph type="sldNum" sz="quarter" idx="12"/>
          </p:nvPr>
        </p:nvSpPr>
        <p:spPr>
          <a:xfrm>
            <a:off x="11614265" y="6389649"/>
            <a:ext cx="457200" cy="457200"/>
          </a:xfrm>
        </p:spPr>
        <p:txBody>
          <a:bodyPr/>
          <a:lstStyle/>
          <a:p>
            <a:pPr>
              <a:defRPr/>
            </a:pPr>
            <a:fld id="{E0CF7EFA-AA34-474B-A31D-DD2EBEC53348}" type="slidenum">
              <a:rPr lang="en-US" sz="1100" b="1" smtClean="0">
                <a:solidFill>
                  <a:srgbClr val="003054"/>
                </a:solidFill>
              </a:rPr>
              <a:pPr>
                <a:defRPr/>
              </a:pPr>
              <a:t>17</a:t>
            </a:fld>
            <a:endParaRPr lang="en-US" sz="1100" b="1" dirty="0">
              <a:solidFill>
                <a:srgbClr val="003054"/>
              </a:solidFill>
            </a:endParaRPr>
          </a:p>
        </p:txBody>
      </p:sp>
    </p:spTree>
    <p:extLst>
      <p:ext uri="{BB962C8B-B14F-4D97-AF65-F5344CB8AC3E}">
        <p14:creationId xmlns:p14="http://schemas.microsoft.com/office/powerpoint/2010/main" val="33888371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10321" y="399653"/>
            <a:ext cx="7768414" cy="740228"/>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3. Did God Create the Universe?</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310321" y="1399716"/>
            <a:ext cx="9569601" cy="4989933"/>
          </a:xfrm>
        </p:spPr>
        <p:txBody>
          <a:bodyPr>
            <a:noAutofit/>
          </a:bodyPr>
          <a:lstStyle/>
          <a:p>
            <a:pPr marL="274320" indent="-274320">
              <a:lnSpc>
                <a:spcPct val="100000"/>
              </a:lnSpc>
              <a:spcBef>
                <a:spcPts val="0"/>
              </a:spcBef>
              <a:spcAft>
                <a:spcPts val="3000"/>
              </a:spcAft>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God is postulated as an omnipotent, omniscient, transcendent being.</a:t>
            </a:r>
          </a:p>
          <a:p>
            <a:pPr marL="274320" indent="-274320">
              <a:lnSpc>
                <a:spcPct val="100000"/>
              </a:lnSpc>
              <a:spcBef>
                <a:spcPts val="0"/>
              </a:spcBef>
              <a:spcAft>
                <a:spcPts val="3000"/>
              </a:spcAft>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The existence of space, time, matter and energy in the universe requires underlying laws of physics governing them.</a:t>
            </a:r>
          </a:p>
          <a:p>
            <a:pPr marL="274320" indent="-274320">
              <a:lnSpc>
                <a:spcPct val="100000"/>
              </a:lnSpc>
              <a:spcBef>
                <a:spcPts val="0"/>
              </a:spcBef>
              <a:spcAft>
                <a:spcPts val="3000"/>
              </a:spcAft>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The fundamental laws of physics, in turn, demand abstract mathematical formulations that describe them.</a:t>
            </a:r>
          </a:p>
          <a:p>
            <a:pPr marL="274320" indent="-274320">
              <a:lnSpc>
                <a:spcPct val="100000"/>
              </a:lnSpc>
              <a:spcBef>
                <a:spcPts val="0"/>
              </a:spcBef>
              <a:spcAft>
                <a:spcPts val="3000"/>
              </a:spcAft>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The mathematical abstraction alone indicate an indescribably powerful intelligence behind it.</a:t>
            </a:r>
          </a:p>
          <a:p>
            <a:pPr marL="274320" indent="-274320">
              <a:lnSpc>
                <a:spcPct val="100000"/>
              </a:lnSpc>
              <a:spcBef>
                <a:spcPts val="0"/>
              </a:spcBef>
              <a:spcAft>
                <a:spcPts val="2400"/>
              </a:spcAft>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Yes, God created the Universe.</a:t>
            </a:r>
          </a:p>
        </p:txBody>
      </p:sp>
      <p:sp>
        <p:nvSpPr>
          <p:cNvPr id="6" name="Slide Number Placeholder 5"/>
          <p:cNvSpPr>
            <a:spLocks noGrp="1"/>
          </p:cNvSpPr>
          <p:nvPr>
            <p:ph type="sldNum" sz="quarter" idx="12"/>
          </p:nvPr>
        </p:nvSpPr>
        <p:spPr>
          <a:xfrm>
            <a:off x="11614265" y="6389649"/>
            <a:ext cx="457200" cy="457200"/>
          </a:xfrm>
        </p:spPr>
        <p:txBody>
          <a:bodyPr/>
          <a:lstStyle/>
          <a:p>
            <a:pPr>
              <a:defRPr/>
            </a:pPr>
            <a:fld id="{E0CF7EFA-AA34-474B-A31D-DD2EBEC53348}" type="slidenum">
              <a:rPr lang="en-US" sz="1100" b="1" smtClean="0">
                <a:solidFill>
                  <a:srgbClr val="003054"/>
                </a:solidFill>
              </a:rPr>
              <a:pPr>
                <a:defRPr/>
              </a:pPr>
              <a:t>18</a:t>
            </a:fld>
            <a:endParaRPr lang="en-US" sz="1100" b="1" dirty="0">
              <a:solidFill>
                <a:srgbClr val="003054"/>
              </a:solidFill>
            </a:endParaRPr>
          </a:p>
        </p:txBody>
      </p:sp>
      <p:pic>
        <p:nvPicPr>
          <p:cNvPr id="2" name="Picture 1"/>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5255" t="6035" r="5911" b="54139"/>
          <a:stretch/>
        </p:blipFill>
        <p:spPr>
          <a:xfrm>
            <a:off x="8942852" y="0"/>
            <a:ext cx="3245973" cy="93552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3389241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52550" y="263086"/>
            <a:ext cx="5511140" cy="740228"/>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Creation of the Creator?</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366491" y="1196680"/>
            <a:ext cx="9594322" cy="5192969"/>
          </a:xfrm>
        </p:spPr>
        <p:txBody>
          <a:bodyPr>
            <a:noAutofit/>
          </a:bodyPr>
          <a:lstStyle/>
          <a:p>
            <a:pPr marL="274320" indent="-274320">
              <a:lnSpc>
                <a:spcPct val="100000"/>
              </a:lnSpc>
              <a:spcBef>
                <a:spcPts val="0"/>
              </a:spcBef>
              <a:spcAft>
                <a:spcPts val="1200"/>
              </a:spcAft>
              <a:buClr>
                <a:srgbClr val="002060"/>
              </a:buClr>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If the universe needed a creator, but then who created God?</a:t>
            </a:r>
          </a:p>
          <a:p>
            <a:pPr lvl="1">
              <a:lnSpc>
                <a:spcPct val="100000"/>
              </a:lnSpc>
              <a:spcBef>
                <a:spcPts val="0"/>
              </a:spcBef>
              <a:spcAft>
                <a:spcPts val="1800"/>
              </a:spcAft>
              <a:buClr>
                <a:srgbClr val="7E0000"/>
              </a:buClr>
              <a:buSzPct val="120000"/>
            </a:pPr>
            <a:r>
              <a:rPr lang="en-US" sz="2200" b="1" dirty="0">
                <a:solidFill>
                  <a:srgbClr val="1E0684"/>
                </a:solidFill>
                <a:effectLst>
                  <a:outerShdw blurRad="50800" dist="38100" dir="2700000" algn="tl" rotWithShape="0">
                    <a:prstClr val="black">
                      <a:alpha val="40000"/>
                    </a:prstClr>
                  </a:outerShdw>
                </a:effectLst>
              </a:rPr>
              <a:t>Richard Dawkins, a well-known atheist, in his book, ‘</a:t>
            </a:r>
            <a:r>
              <a:rPr lang="en-US" sz="2200" b="1" i="1" dirty="0">
                <a:solidFill>
                  <a:srgbClr val="1E0684"/>
                </a:solidFill>
                <a:effectLst>
                  <a:outerShdw blurRad="50800" dist="38100" dir="2700000" algn="tl" rotWithShape="0">
                    <a:prstClr val="black">
                      <a:alpha val="40000"/>
                    </a:prstClr>
                  </a:outerShdw>
                </a:effectLst>
              </a:rPr>
              <a:t>The God Delusion’</a:t>
            </a:r>
            <a:r>
              <a:rPr lang="en-US" sz="2200" b="1" dirty="0">
                <a:solidFill>
                  <a:srgbClr val="1E0684"/>
                </a:solidFill>
                <a:effectLst>
                  <a:outerShdw blurRad="50800" dist="38100" dir="2700000" algn="tl" rotWithShape="0">
                    <a:prstClr val="black">
                      <a:alpha val="40000"/>
                    </a:prstClr>
                  </a:outerShdw>
                </a:effectLst>
              </a:rPr>
              <a:t>, presents this question as the most powerful argument against theism.</a:t>
            </a:r>
          </a:p>
          <a:p>
            <a:pPr marL="274320" indent="-274320">
              <a:lnSpc>
                <a:spcPct val="100000"/>
              </a:lnSpc>
              <a:spcBef>
                <a:spcPts val="0"/>
              </a:spcBef>
              <a:spcAft>
                <a:spcPts val="1000"/>
              </a:spcAft>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Here we have two alternatives:</a:t>
            </a:r>
          </a:p>
          <a:p>
            <a:pPr marL="822960" lvl="1" indent="-365760">
              <a:lnSpc>
                <a:spcPct val="100000"/>
              </a:lnSpc>
              <a:spcBef>
                <a:spcPts val="0"/>
              </a:spcBef>
              <a:spcAft>
                <a:spcPts val="1500"/>
              </a:spcAft>
              <a:buSzPct val="80000"/>
              <a:buFont typeface="+mj-lt"/>
              <a:buAutoNum type="arabicPeriod"/>
            </a:pPr>
            <a:r>
              <a:rPr lang="en-US" sz="2200" b="1" dirty="0">
                <a:solidFill>
                  <a:srgbClr val="1E0684"/>
                </a:solidFill>
                <a:effectLst>
                  <a:outerShdw blurRad="50800" dist="38100" dir="2700000" algn="tl" rotWithShape="0">
                    <a:prstClr val="black">
                      <a:alpha val="40000"/>
                    </a:prstClr>
                  </a:outerShdw>
                </a:effectLst>
              </a:rPr>
              <a:t>The universe – which  has neither mind nor consciousness nor will nor intelligence – first devised the grand laws of nature and then created itself.</a:t>
            </a:r>
          </a:p>
          <a:p>
            <a:pPr marL="822960" lvl="1" indent="-365760">
              <a:lnSpc>
                <a:spcPct val="100000"/>
              </a:lnSpc>
              <a:spcBef>
                <a:spcPts val="0"/>
              </a:spcBef>
              <a:spcAft>
                <a:spcPts val="1800"/>
              </a:spcAft>
              <a:buSzPct val="80000"/>
              <a:buFont typeface="+mj-lt"/>
              <a:buAutoNum type="arabicPeriod"/>
            </a:pPr>
            <a:r>
              <a:rPr lang="en-US" sz="2200" b="1" dirty="0">
                <a:solidFill>
                  <a:srgbClr val="1E0684"/>
                </a:solidFill>
                <a:effectLst>
                  <a:outerShdw blurRad="50800" dist="38100" dir="2700000" algn="tl" rotWithShape="0">
                    <a:prstClr val="black">
                      <a:alpha val="40000"/>
                    </a:prstClr>
                  </a:outerShdw>
                </a:effectLst>
              </a:rPr>
              <a:t>The creator of everything is God, an omnipotent, omniscient, </a:t>
            </a:r>
            <a:r>
              <a:rPr lang="en-US" sz="2200" b="1" i="1" dirty="0">
                <a:solidFill>
                  <a:srgbClr val="1E0684"/>
                </a:solidFill>
                <a:effectLst>
                  <a:outerShdw blurRad="50800" dist="38100" dir="2700000" algn="tl" rotWithShape="0">
                    <a:prstClr val="black">
                      <a:alpha val="40000"/>
                    </a:prstClr>
                  </a:outerShdw>
                </a:effectLst>
              </a:rPr>
              <a:t>uncreated</a:t>
            </a:r>
            <a:r>
              <a:rPr lang="en-US" sz="2200" b="1" dirty="0">
                <a:solidFill>
                  <a:srgbClr val="1E0684"/>
                </a:solidFill>
                <a:effectLst>
                  <a:outerShdw blurRad="50800" dist="38100" dir="2700000" algn="tl" rotWithShape="0">
                    <a:prstClr val="black">
                      <a:alpha val="40000"/>
                    </a:prstClr>
                  </a:outerShdw>
                </a:effectLst>
              </a:rPr>
              <a:t>, and self-subsisting agent that exists beyond time and space. </a:t>
            </a:r>
          </a:p>
          <a:p>
            <a:pPr marL="274320" indent="-274320">
              <a:lnSpc>
                <a:spcPct val="100000"/>
              </a:lnSpc>
              <a:spcBef>
                <a:spcPts val="0"/>
              </a:spcBef>
              <a:spcAft>
                <a:spcPts val="1200"/>
              </a:spcAft>
              <a:buSzPct val="100000"/>
              <a:buFont typeface="Wingdings" panose="05000000000000000000" pitchFamily="2" charset="2"/>
              <a:buChar char="§"/>
            </a:pPr>
            <a:r>
              <a:rPr lang="en-US" sz="2500" b="1" dirty="0">
                <a:solidFill>
                  <a:srgbClr val="1E0684"/>
                </a:solidFill>
                <a:effectLst>
                  <a:outerShdw blurRad="50800" dist="38100" dir="2700000" algn="tl" rotWithShape="0">
                    <a:prstClr val="black">
                      <a:alpha val="40000"/>
                    </a:prstClr>
                  </a:outerShdw>
                </a:effectLst>
              </a:rPr>
              <a:t>Which alternative is more rational and intellectually satisfying?</a:t>
            </a:r>
          </a:p>
        </p:txBody>
      </p:sp>
      <p:sp>
        <p:nvSpPr>
          <p:cNvPr id="6" name="Slide Number Placeholder 5"/>
          <p:cNvSpPr>
            <a:spLocks noGrp="1"/>
          </p:cNvSpPr>
          <p:nvPr>
            <p:ph type="sldNum" sz="quarter" idx="12"/>
          </p:nvPr>
        </p:nvSpPr>
        <p:spPr>
          <a:xfrm>
            <a:off x="11614265" y="6389649"/>
            <a:ext cx="457200" cy="457200"/>
          </a:xfrm>
        </p:spPr>
        <p:txBody>
          <a:bodyPr/>
          <a:lstStyle/>
          <a:p>
            <a:pPr>
              <a:defRPr/>
            </a:pPr>
            <a:fld id="{E0CF7EFA-AA34-474B-A31D-DD2EBEC53348}" type="slidenum">
              <a:rPr lang="en-US" sz="1100" b="1" smtClean="0">
                <a:solidFill>
                  <a:srgbClr val="003054"/>
                </a:solidFill>
              </a:rPr>
              <a:pPr>
                <a:defRPr/>
              </a:pPr>
              <a:t>19</a:t>
            </a:fld>
            <a:endParaRPr lang="en-US" sz="1100" b="1" dirty="0">
              <a:solidFill>
                <a:srgbClr val="003054"/>
              </a:solidFill>
            </a:endParaRPr>
          </a:p>
        </p:txBody>
      </p:sp>
    </p:spTree>
    <p:extLst>
      <p:ext uri="{BB962C8B-B14F-4D97-AF65-F5344CB8AC3E}">
        <p14:creationId xmlns:p14="http://schemas.microsoft.com/office/powerpoint/2010/main" val="3236516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050"/>
          <p:cNvSpPr>
            <a:spLocks noGrp="1" noChangeArrowheads="1"/>
          </p:cNvSpPr>
          <p:nvPr>
            <p:ph type="title"/>
          </p:nvPr>
        </p:nvSpPr>
        <p:spPr>
          <a:xfrm>
            <a:off x="1224002" y="143492"/>
            <a:ext cx="3637365" cy="762015"/>
          </a:xfrm>
        </p:spPr>
        <p:txBody>
          <a:bodyPr>
            <a:normAutofit/>
          </a:bodyPr>
          <a:lstStyle/>
          <a:p>
            <a:pPr eaLnBrk="1" hangingPunct="1">
              <a:spcAft>
                <a:spcPts val="900"/>
              </a:spcAft>
            </a:pPr>
            <a:r>
              <a:rPr lang="en-US" sz="3600" b="1" dirty="0">
                <a:solidFill>
                  <a:srgbClr val="7E0000"/>
                </a:solidFill>
                <a:effectLst>
                  <a:outerShdw blurRad="38100" dist="38100" dir="2700000" algn="tl">
                    <a:srgbClr val="000000">
                      <a:alpha val="43137"/>
                    </a:srgbClr>
                  </a:outerShdw>
                </a:effectLst>
                <a:latin typeface="+mn-lt"/>
              </a:rPr>
              <a:t>Outline</a:t>
            </a:r>
          </a:p>
        </p:txBody>
      </p:sp>
      <p:sp>
        <p:nvSpPr>
          <p:cNvPr id="1633283" name="Rectangle 2051"/>
          <p:cNvSpPr>
            <a:spLocks noGrp="1" noChangeArrowheads="1"/>
          </p:cNvSpPr>
          <p:nvPr>
            <p:ph idx="1"/>
          </p:nvPr>
        </p:nvSpPr>
        <p:spPr>
          <a:xfrm>
            <a:off x="1382046" y="998106"/>
            <a:ext cx="9274665" cy="5335787"/>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365760" indent="-365760" eaLnBrk="1" hangingPunct="1">
              <a:lnSpc>
                <a:spcPct val="100000"/>
              </a:lnSpc>
              <a:spcBef>
                <a:spcPts val="0"/>
              </a:spcBef>
              <a:spcAft>
                <a:spcPts val="2200"/>
              </a:spcAft>
              <a:buClrTx/>
              <a:buSzPct val="125000"/>
              <a:defRPr/>
            </a:pPr>
            <a:r>
              <a:rPr lang="en-US" sz="2400" b="1" dirty="0">
                <a:solidFill>
                  <a:srgbClr val="1E0684"/>
                </a:solidFill>
                <a:effectLst>
                  <a:outerShdw blurRad="38100" dist="38100" dir="2700000" algn="tl">
                    <a:srgbClr val="000000">
                      <a:alpha val="43137"/>
                    </a:srgbClr>
                  </a:outerShdw>
                </a:effectLst>
              </a:rPr>
              <a:t>Terminology</a:t>
            </a:r>
          </a:p>
          <a:p>
            <a:pPr marL="365760" indent="-365760" eaLnBrk="1" hangingPunct="1">
              <a:lnSpc>
                <a:spcPct val="100000"/>
              </a:lnSpc>
              <a:spcBef>
                <a:spcPts val="0"/>
              </a:spcBef>
              <a:spcAft>
                <a:spcPts val="2200"/>
              </a:spcAft>
              <a:buClrTx/>
              <a:buSzPct val="125000"/>
              <a:defRPr/>
            </a:pPr>
            <a:r>
              <a:rPr lang="en-US" sz="2400" b="1" dirty="0">
                <a:solidFill>
                  <a:srgbClr val="1E0684"/>
                </a:solidFill>
                <a:effectLst>
                  <a:outerShdw blurRad="38100" dist="38100" dir="2700000" algn="tl">
                    <a:srgbClr val="000000">
                      <a:alpha val="43137"/>
                    </a:srgbClr>
                  </a:outerShdw>
                </a:effectLst>
              </a:rPr>
              <a:t>Quranic claims</a:t>
            </a:r>
          </a:p>
          <a:p>
            <a:pPr marL="365760" indent="-365760" eaLnBrk="1" hangingPunct="1">
              <a:lnSpc>
                <a:spcPct val="100000"/>
              </a:lnSpc>
              <a:spcBef>
                <a:spcPts val="0"/>
              </a:spcBef>
              <a:spcAft>
                <a:spcPts val="2200"/>
              </a:spcAft>
              <a:buClrTx/>
              <a:buSzPct val="125000"/>
              <a:defRPr/>
            </a:pPr>
            <a:r>
              <a:rPr lang="en-US" sz="2400" b="1" dirty="0">
                <a:solidFill>
                  <a:srgbClr val="1E0684"/>
                </a:solidFill>
                <a:effectLst>
                  <a:outerShdw blurRad="38100" dist="38100" dir="2700000" algn="tl">
                    <a:srgbClr val="000000">
                      <a:alpha val="43137"/>
                    </a:srgbClr>
                  </a:outerShdw>
                </a:effectLst>
              </a:rPr>
              <a:t>Method of discourse</a:t>
            </a:r>
          </a:p>
          <a:p>
            <a:pPr marL="365760" indent="-365760" eaLnBrk="1" hangingPunct="1">
              <a:lnSpc>
                <a:spcPct val="100000"/>
              </a:lnSpc>
              <a:spcBef>
                <a:spcPts val="0"/>
              </a:spcBef>
              <a:spcAft>
                <a:spcPts val="2200"/>
              </a:spcAft>
              <a:buClrTx/>
              <a:buSzPct val="125000"/>
              <a:defRPr/>
            </a:pPr>
            <a:r>
              <a:rPr lang="en-US" sz="2400" b="1" dirty="0">
                <a:solidFill>
                  <a:srgbClr val="1E0684"/>
                </a:solidFill>
                <a:effectLst>
                  <a:outerShdw blurRad="38100" dist="38100" dir="2700000" algn="tl">
                    <a:srgbClr val="000000">
                      <a:alpha val="43137"/>
                    </a:srgbClr>
                  </a:outerShdw>
                </a:effectLst>
              </a:rPr>
              <a:t>Logical evidence</a:t>
            </a:r>
          </a:p>
          <a:p>
            <a:pPr marL="365760" indent="-365760" eaLnBrk="1" hangingPunct="1">
              <a:lnSpc>
                <a:spcPct val="100000"/>
              </a:lnSpc>
              <a:spcBef>
                <a:spcPts val="0"/>
              </a:spcBef>
              <a:spcAft>
                <a:spcPts val="2200"/>
              </a:spcAft>
              <a:buClrTx/>
              <a:buSzPct val="125000"/>
              <a:defRPr/>
            </a:pPr>
            <a:r>
              <a:rPr lang="en-US" sz="2400" b="1" dirty="0">
                <a:solidFill>
                  <a:srgbClr val="1E0684"/>
                </a:solidFill>
                <a:effectLst>
                  <a:outerShdw blurRad="38100" dist="38100" dir="2700000" algn="tl">
                    <a:srgbClr val="000000">
                      <a:alpha val="43137"/>
                    </a:srgbClr>
                  </a:outerShdw>
                </a:effectLst>
              </a:rPr>
              <a:t>Scientific evidence</a:t>
            </a:r>
          </a:p>
          <a:p>
            <a:pPr marL="365760" indent="-365760">
              <a:lnSpc>
                <a:spcPct val="100000"/>
              </a:lnSpc>
              <a:spcBef>
                <a:spcPts val="0"/>
              </a:spcBef>
              <a:spcAft>
                <a:spcPts val="2200"/>
              </a:spcAft>
              <a:buClrTx/>
              <a:buSzPct val="125000"/>
              <a:defRPr/>
            </a:pPr>
            <a:r>
              <a:rPr lang="en-US" sz="2400" b="1" dirty="0">
                <a:solidFill>
                  <a:srgbClr val="1E0684"/>
                </a:solidFill>
                <a:effectLst>
                  <a:outerShdw blurRad="38100" dist="38100" dir="2700000" algn="tl">
                    <a:srgbClr val="000000">
                      <a:alpha val="43137"/>
                    </a:srgbClr>
                  </a:outerShdw>
                </a:effectLst>
              </a:rPr>
              <a:t>Quranic evidence</a:t>
            </a:r>
          </a:p>
          <a:p>
            <a:pPr marL="365760" indent="-365760">
              <a:lnSpc>
                <a:spcPct val="100000"/>
              </a:lnSpc>
              <a:spcBef>
                <a:spcPts val="0"/>
              </a:spcBef>
              <a:spcAft>
                <a:spcPts val="1800"/>
              </a:spcAft>
              <a:buSzPct val="125000"/>
              <a:defRPr/>
            </a:pPr>
            <a:r>
              <a:rPr lang="en-US" sz="2400" b="1" dirty="0">
                <a:solidFill>
                  <a:srgbClr val="1E0684"/>
                </a:solidFill>
                <a:effectLst>
                  <a:outerShdw blurRad="38100" dist="38100" dir="2700000" algn="tl">
                    <a:srgbClr val="000000">
                      <a:alpha val="43137"/>
                    </a:srgbClr>
                  </a:outerShdw>
                </a:effectLst>
              </a:rPr>
              <a:t>Reasons for atheism</a:t>
            </a:r>
          </a:p>
          <a:p>
            <a:pPr marL="365760" indent="-365760">
              <a:lnSpc>
                <a:spcPct val="100000"/>
              </a:lnSpc>
              <a:spcBef>
                <a:spcPts val="0"/>
              </a:spcBef>
              <a:spcAft>
                <a:spcPts val="1800"/>
              </a:spcAft>
              <a:buSzPct val="125000"/>
              <a:defRPr/>
            </a:pPr>
            <a:r>
              <a:rPr lang="en-US" sz="2400" b="1" dirty="0">
                <a:solidFill>
                  <a:srgbClr val="1E0684"/>
                </a:solidFill>
                <a:effectLst>
                  <a:outerShdw blurRad="38100" dist="38100" dir="2700000" algn="tl">
                    <a:srgbClr val="000000">
                      <a:alpha val="43137"/>
                    </a:srgbClr>
                  </a:outerShdw>
                </a:effectLst>
              </a:rPr>
              <a:t>Pascal’s wager</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2</a:t>
            </a:fld>
            <a:endParaRPr lang="en-US" sz="1100" b="1" dirty="0">
              <a:solidFill>
                <a:srgbClr val="003054"/>
              </a:solidFill>
            </a:endParaRPr>
          </a:p>
        </p:txBody>
      </p:sp>
    </p:spTree>
    <p:extLst>
      <p:ext uri="{BB962C8B-B14F-4D97-AF65-F5344CB8AC3E}">
        <p14:creationId xmlns:p14="http://schemas.microsoft.com/office/powerpoint/2010/main" val="2112785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81186" y="1445248"/>
            <a:ext cx="9951998" cy="4205265"/>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Scientific Evidence</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20</a:t>
            </a:fld>
            <a:endParaRPr lang="en-US" sz="1100" b="1" dirty="0">
              <a:solidFill>
                <a:srgbClr val="003054"/>
              </a:solidFill>
            </a:endParaRPr>
          </a:p>
        </p:txBody>
      </p:sp>
    </p:spTree>
    <p:extLst>
      <p:ext uri="{BB962C8B-B14F-4D97-AF65-F5344CB8AC3E}">
        <p14:creationId xmlns:p14="http://schemas.microsoft.com/office/powerpoint/2010/main" val="481736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37922" y="285228"/>
            <a:ext cx="6230979" cy="838200"/>
          </a:xfrm>
        </p:spPr>
        <p:txBody>
          <a:bodyPr>
            <a:noAutofit/>
          </a:bodyPr>
          <a:lstStyle/>
          <a:p>
            <a:pPr eaLnBrk="1" hangingPunct="1">
              <a:defRPr/>
            </a:pPr>
            <a:r>
              <a:rPr lang="en-US" sz="3800" b="1" dirty="0">
                <a:solidFill>
                  <a:srgbClr val="86002D"/>
                </a:solidFill>
                <a:effectLst>
                  <a:outerShdw blurRad="50800" dist="38100" dir="2700000" algn="tl" rotWithShape="0">
                    <a:prstClr val="black">
                      <a:alpha val="40000"/>
                    </a:prstClr>
                  </a:outerShdw>
                </a:effectLst>
                <a:latin typeface="+mn-lt"/>
              </a:rPr>
              <a:t>Disbelievers and Believers</a:t>
            </a:r>
            <a:endParaRPr lang="en-US" sz="38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204318" y="1766559"/>
            <a:ext cx="9701290" cy="3726978"/>
          </a:xfrm>
        </p:spPr>
        <p:txBody>
          <a:bodyPr>
            <a:normAutofit/>
          </a:bodyPr>
          <a:lstStyle/>
          <a:p>
            <a:pPr marL="320040" indent="-320040" algn="just">
              <a:lnSpc>
                <a:spcPct val="100000"/>
              </a:lnSpc>
              <a:spcBef>
                <a:spcPts val="300"/>
              </a:spcBef>
              <a:spcAft>
                <a:spcPts val="3600"/>
              </a:spcAft>
              <a:buClr>
                <a:srgbClr val="002060"/>
              </a:buClr>
              <a:buSzPct val="90000"/>
              <a:buFont typeface="Wingdings" panose="05000000000000000000" pitchFamily="2" charset="2"/>
              <a:buChar char="§"/>
            </a:pPr>
            <a:r>
              <a:rPr lang="en-US" sz="3200" b="1" dirty="0">
                <a:solidFill>
                  <a:srgbClr val="1E0684"/>
                </a:solidFill>
                <a:effectLst>
                  <a:outerShdw blurRad="38100" dist="38100" dir="2700000" algn="tl">
                    <a:srgbClr val="000000">
                      <a:alpha val="43137"/>
                    </a:srgbClr>
                  </a:outerShdw>
                </a:effectLst>
                <a:latin typeface="Monotype Corsiva" panose="03010101010201010101" pitchFamily="66" charset="0"/>
              </a:rPr>
              <a:t>It is He Who has created you. But some of you disbelieve and some of you believe. And Allah sees what you do. </a:t>
            </a:r>
            <a:r>
              <a:rPr lang="en-US" sz="2400" b="1" dirty="0">
                <a:solidFill>
                  <a:srgbClr val="1E0684"/>
                </a:solidFill>
                <a:effectLst>
                  <a:outerShdw blurRad="38100" dist="38100" dir="2700000" algn="tl">
                    <a:srgbClr val="000000">
                      <a:alpha val="43137"/>
                    </a:srgbClr>
                  </a:outerShdw>
                </a:effectLst>
              </a:rPr>
              <a:t>[64:3]</a:t>
            </a:r>
          </a:p>
          <a:p>
            <a:pPr marL="320040" indent="-320040" algn="just">
              <a:lnSpc>
                <a:spcPct val="100000"/>
              </a:lnSpc>
              <a:spcBef>
                <a:spcPts val="300"/>
              </a:spcBef>
              <a:spcAft>
                <a:spcPts val="2400"/>
              </a:spcAft>
              <a:buClr>
                <a:srgbClr val="002060"/>
              </a:buClr>
              <a:buSzPct val="90000"/>
              <a:buFont typeface="Wingdings" panose="05000000000000000000" pitchFamily="2" charset="2"/>
              <a:buChar char="§"/>
            </a:pPr>
            <a:r>
              <a:rPr lang="en-US" sz="3200" b="1" dirty="0">
                <a:solidFill>
                  <a:srgbClr val="1E0684"/>
                </a:solidFill>
                <a:effectLst>
                  <a:outerShdw blurRad="38100" dist="38100" dir="2700000" algn="tl">
                    <a:srgbClr val="000000">
                      <a:alpha val="43137"/>
                    </a:srgbClr>
                  </a:outerShdw>
                </a:effectLst>
                <a:latin typeface="Monotype Corsiva" panose="03010101010201010101" pitchFamily="66" charset="0"/>
              </a:rPr>
              <a:t>He created the heavens and the earth with an eternal purpose. He fashioned you into the best form, and to Him is the ultimate return. </a:t>
            </a:r>
            <a:r>
              <a:rPr lang="en-US" sz="2400" b="1" dirty="0">
                <a:solidFill>
                  <a:srgbClr val="1E0684"/>
                </a:solidFill>
                <a:effectLst>
                  <a:outerShdw blurRad="38100" dist="38100" dir="2700000" algn="tl">
                    <a:srgbClr val="000000">
                      <a:alpha val="43137"/>
                    </a:srgbClr>
                  </a:outerShdw>
                </a:effectLst>
              </a:rPr>
              <a:t>[64:4]</a:t>
            </a:r>
          </a:p>
        </p:txBody>
      </p:sp>
      <p:sp>
        <p:nvSpPr>
          <p:cNvPr id="6" name="Slide Number Placeholder 5"/>
          <p:cNvSpPr>
            <a:spLocks noGrp="1"/>
          </p:cNvSpPr>
          <p:nvPr>
            <p:ph type="sldNum" sz="quarter" idx="12"/>
          </p:nvPr>
        </p:nvSpPr>
        <p:spPr>
          <a:xfrm>
            <a:off x="11647720" y="6311590"/>
            <a:ext cx="457200" cy="457200"/>
          </a:xfrm>
        </p:spPr>
        <p:txBody>
          <a:bodyPr/>
          <a:lstStyle/>
          <a:p>
            <a:pPr>
              <a:defRPr/>
            </a:pPr>
            <a:fld id="{E0CF7EFA-AA34-474B-A31D-DD2EBEC53348}" type="slidenum">
              <a:rPr lang="en-US" smtClean="0">
                <a:solidFill>
                  <a:schemeClr val="tx1">
                    <a:lumMod val="95000"/>
                    <a:lumOff val="5000"/>
                  </a:schemeClr>
                </a:solidFill>
              </a:rPr>
              <a:pPr>
                <a:defRPr/>
              </a:pPr>
              <a:t>21</a:t>
            </a:fld>
            <a:endParaRPr lang="en-US" dirty="0">
              <a:solidFill>
                <a:schemeClr val="tx1">
                  <a:lumMod val="95000"/>
                  <a:lumOff val="5000"/>
                </a:schemeClr>
              </a:solidFill>
            </a:endParaRPr>
          </a:p>
        </p:txBody>
      </p:sp>
      <p:pic>
        <p:nvPicPr>
          <p:cNvPr id="5"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65397" y="0"/>
            <a:ext cx="1123428" cy="1123428"/>
          </a:xfrm>
          <a:prstGeom prst="rect">
            <a:avLst/>
          </a:prstGeom>
          <a:noFill/>
          <a:ln w="9525">
            <a:noFill/>
            <a:miter lim="800000"/>
            <a:headEnd/>
            <a:tailEnd/>
          </a:ln>
        </p:spPr>
      </p:pic>
    </p:spTree>
    <p:extLst>
      <p:ext uri="{BB962C8B-B14F-4D97-AF65-F5344CB8AC3E}">
        <p14:creationId xmlns:p14="http://schemas.microsoft.com/office/powerpoint/2010/main" val="14881555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02931" y="133703"/>
            <a:ext cx="5452298" cy="748496"/>
          </a:xfrm>
        </p:spPr>
        <p:txBody>
          <a:bodyPr>
            <a:noAutofit/>
          </a:bodyPr>
          <a:lstStyle/>
          <a:p>
            <a:pPr eaLnBrk="1" hangingPunct="1">
              <a:defRPr/>
            </a:pPr>
            <a:r>
              <a:rPr lang="en-US" sz="3000" b="1" dirty="0">
                <a:solidFill>
                  <a:srgbClr val="86002D"/>
                </a:solidFill>
                <a:effectLst>
                  <a:outerShdw blurRad="50800" dist="38100" dir="2700000" algn="tl" rotWithShape="0">
                    <a:prstClr val="black">
                      <a:alpha val="40000"/>
                    </a:prstClr>
                  </a:outerShdw>
                </a:effectLst>
                <a:latin typeface="+mn-lt"/>
              </a:rPr>
              <a:t>Origin and Evolution of Life</a:t>
            </a:r>
            <a:endParaRPr lang="en-US" sz="30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149811" y="882199"/>
            <a:ext cx="10084879" cy="5387146"/>
          </a:xfrm>
        </p:spPr>
        <p:txBody>
          <a:bodyPr>
            <a:noAutofit/>
          </a:bodyPr>
          <a:lstStyle/>
          <a:p>
            <a:pPr marL="274320" indent="-274320" algn="just">
              <a:lnSpc>
                <a:spcPct val="100000"/>
              </a:lnSpc>
              <a:spcBef>
                <a:spcPts val="0"/>
              </a:spcBef>
              <a:spcAft>
                <a:spcPts val="1600"/>
              </a:spcAft>
              <a:buClr>
                <a:srgbClr val="003054"/>
              </a:buClr>
              <a:buSzPct val="120000"/>
              <a:buFont typeface="Wingdings" pitchFamily="2" charset="2"/>
              <a:buChar char="§"/>
            </a:pPr>
            <a:r>
              <a:rPr lang="en-US" sz="1900" b="1" dirty="0">
                <a:solidFill>
                  <a:srgbClr val="1E0684"/>
                </a:solidFill>
                <a:effectLst>
                  <a:outerShdw blurRad="50800" dist="38100" dir="2700000" algn="tl" rotWithShape="0">
                    <a:prstClr val="black">
                      <a:alpha val="40000"/>
                    </a:prstClr>
                  </a:outerShdw>
                </a:effectLst>
              </a:rPr>
              <a:t>The atheists believe that life appeared as a result of random assembly of its chemical building blocks.</a:t>
            </a:r>
          </a:p>
          <a:p>
            <a:pPr marL="274320" indent="-274320" algn="just">
              <a:lnSpc>
                <a:spcPct val="100000"/>
              </a:lnSpc>
              <a:spcBef>
                <a:spcPts val="0"/>
              </a:spcBef>
              <a:spcAft>
                <a:spcPts val="1600"/>
              </a:spcAft>
              <a:buClr>
                <a:srgbClr val="003054"/>
              </a:buClr>
              <a:buSzPct val="120000"/>
              <a:buFont typeface="Wingdings" pitchFamily="2" charset="2"/>
              <a:buChar char="§"/>
            </a:pPr>
            <a:r>
              <a:rPr lang="en-US" sz="1900" b="1" dirty="0">
                <a:solidFill>
                  <a:srgbClr val="1E0684"/>
                </a:solidFill>
                <a:effectLst>
                  <a:outerShdw blurRad="50800" dist="38100" dir="2700000" algn="tl" rotWithShape="0">
                    <a:prstClr val="black">
                      <a:alpha val="40000"/>
                    </a:prstClr>
                  </a:outerShdw>
                </a:effectLst>
              </a:rPr>
              <a:t>“Proteins contain very specific sequence of amino-acid of 20 different varieties. … Life requires hundreds of thousands of specialized proteins. ...  The odds against producing just the right proteins by pure chance are something like 10</a:t>
            </a:r>
            <a:r>
              <a:rPr lang="en-US" sz="1900" b="1" baseline="30000" dirty="0">
                <a:solidFill>
                  <a:srgbClr val="1E0684"/>
                </a:solidFill>
                <a:effectLst>
                  <a:outerShdw blurRad="50800" dist="38100" dir="2700000" algn="tl" rotWithShape="0">
                    <a:prstClr val="black">
                      <a:alpha val="40000"/>
                    </a:prstClr>
                  </a:outerShdw>
                </a:effectLst>
              </a:rPr>
              <a:t>40000</a:t>
            </a:r>
            <a:r>
              <a:rPr lang="en-US" sz="1900" b="1" dirty="0">
                <a:solidFill>
                  <a:schemeClr val="bg1">
                    <a:lumMod val="25000"/>
                  </a:schemeClr>
                </a:solidFill>
                <a:effectLst>
                  <a:outerShdw blurRad="50800" dist="38100" dir="2700000" algn="tl" rotWithShape="0">
                    <a:prstClr val="black">
                      <a:alpha val="40000"/>
                    </a:prstClr>
                  </a:outerShdw>
                </a:effectLst>
              </a:rPr>
              <a:t> </a:t>
            </a:r>
            <a:r>
              <a:rPr lang="en-US" sz="1900" b="1" dirty="0">
                <a:solidFill>
                  <a:srgbClr val="1E0684"/>
                </a:solidFill>
                <a:effectLst>
                  <a:outerShdw blurRad="50800" dist="38100" dir="2700000" algn="tl" rotWithShape="0">
                    <a:prstClr val="black">
                      <a:alpha val="40000"/>
                    </a:prstClr>
                  </a:outerShdw>
                </a:effectLst>
              </a:rPr>
              <a:t>to</a:t>
            </a:r>
            <a:r>
              <a:rPr lang="en-US" sz="1900" b="1" dirty="0">
                <a:solidFill>
                  <a:schemeClr val="bg1">
                    <a:lumMod val="25000"/>
                  </a:schemeClr>
                </a:solidFill>
                <a:effectLst>
                  <a:outerShdw blurRad="50800" dist="38100" dir="2700000" algn="tl" rotWithShape="0">
                    <a:prstClr val="black">
                      <a:alpha val="40000"/>
                    </a:prstClr>
                  </a:outerShdw>
                </a:effectLst>
              </a:rPr>
              <a:t> </a:t>
            </a:r>
            <a:r>
              <a:rPr lang="en-US" sz="1900" b="1" dirty="0">
                <a:solidFill>
                  <a:srgbClr val="1E0684"/>
                </a:solidFill>
                <a:effectLst>
                  <a:outerShdw blurRad="50800" dist="38100" dir="2700000" algn="tl" rotWithShape="0">
                    <a:prstClr val="black">
                      <a:alpha val="40000"/>
                    </a:prstClr>
                  </a:outerShdw>
                </a:effectLst>
              </a:rPr>
              <a:t>1.”   </a:t>
            </a:r>
            <a:r>
              <a:rPr lang="en-US" sz="1900" b="1" dirty="0">
                <a:solidFill>
                  <a:srgbClr val="3333CC"/>
                </a:solidFill>
                <a:effectLst>
                  <a:outerShdw blurRad="50800" dist="38100" dir="2700000" algn="tl" rotWithShape="0">
                    <a:prstClr val="black">
                      <a:alpha val="40000"/>
                    </a:prstClr>
                  </a:outerShdw>
                </a:effectLst>
              </a:rPr>
              <a:t>[Paul Davies, </a:t>
            </a:r>
            <a:r>
              <a:rPr lang="en-US" sz="1900" b="1" i="1" dirty="0">
                <a:solidFill>
                  <a:srgbClr val="3333CC"/>
                </a:solidFill>
                <a:effectLst>
                  <a:outerShdw blurRad="50800" dist="38100" dir="2700000" algn="tl" rotWithShape="0">
                    <a:prstClr val="black">
                      <a:alpha val="40000"/>
                    </a:prstClr>
                  </a:outerShdw>
                </a:effectLst>
              </a:rPr>
              <a:t>‘The Fifth Miracle’</a:t>
            </a:r>
            <a:r>
              <a:rPr lang="en-US" sz="1900" b="1" dirty="0">
                <a:solidFill>
                  <a:srgbClr val="3333CC"/>
                </a:solidFill>
                <a:effectLst>
                  <a:outerShdw blurRad="50800" dist="38100" dir="2700000" algn="tl" rotWithShape="0">
                    <a:prstClr val="black">
                      <a:alpha val="40000"/>
                    </a:prstClr>
                  </a:outerShdw>
                </a:effectLst>
              </a:rPr>
              <a:t>]</a:t>
            </a:r>
          </a:p>
          <a:p>
            <a:pPr marL="274320" indent="-274320" algn="just">
              <a:lnSpc>
                <a:spcPct val="100000"/>
              </a:lnSpc>
              <a:spcBef>
                <a:spcPts val="0"/>
              </a:spcBef>
              <a:spcAft>
                <a:spcPts val="1600"/>
              </a:spcAft>
              <a:buClr>
                <a:srgbClr val="003054"/>
              </a:buClr>
              <a:buSzPct val="120000"/>
              <a:buFont typeface="Wingdings" pitchFamily="2" charset="2"/>
              <a:buChar char="§"/>
            </a:pPr>
            <a:r>
              <a:rPr lang="en-US" sz="1900" b="1" dirty="0">
                <a:solidFill>
                  <a:srgbClr val="1E0684"/>
                </a:solidFill>
                <a:effectLst>
                  <a:outerShdw blurRad="50800" dist="38100" dir="2700000" algn="tl" rotWithShape="0">
                    <a:prstClr val="black">
                      <a:alpha val="40000"/>
                    </a:prstClr>
                  </a:outerShdw>
                </a:effectLst>
              </a:rPr>
              <a:t>The scientific establishment subscribes to the Darwinian theory of evolution and its modern synthesis, which posit that simple, primordial life evolved into all advanced forms of plant and animal life by a process of  undirected </a:t>
            </a:r>
            <a:r>
              <a:rPr lang="en-US" sz="1900" b="1" i="1" dirty="0">
                <a:solidFill>
                  <a:srgbClr val="1E0684"/>
                </a:solidFill>
                <a:effectLst>
                  <a:outerShdw blurRad="50800" dist="38100" dir="2700000" algn="tl" rotWithShape="0">
                    <a:prstClr val="black">
                      <a:alpha val="40000"/>
                    </a:prstClr>
                  </a:outerShdw>
                </a:effectLst>
              </a:rPr>
              <a:t>random</a:t>
            </a:r>
            <a:r>
              <a:rPr lang="en-US" sz="1900" b="1" dirty="0">
                <a:solidFill>
                  <a:srgbClr val="1E0684"/>
                </a:solidFill>
                <a:effectLst>
                  <a:outerShdw blurRad="50800" dist="38100" dir="2700000" algn="tl" rotWithShape="0">
                    <a:prstClr val="black">
                      <a:alpha val="40000"/>
                    </a:prstClr>
                  </a:outerShdw>
                </a:effectLst>
              </a:rPr>
              <a:t> mutation and natural selection.</a:t>
            </a:r>
            <a:endParaRPr lang="en-US" sz="1900" b="1" dirty="0">
              <a:solidFill>
                <a:srgbClr val="3333CC"/>
              </a:solidFill>
              <a:effectLst>
                <a:outerShdw blurRad="50800" dist="38100" dir="2700000" algn="tl" rotWithShape="0">
                  <a:prstClr val="black">
                    <a:alpha val="40000"/>
                  </a:prstClr>
                </a:outerShdw>
              </a:effectLst>
            </a:endParaRPr>
          </a:p>
          <a:p>
            <a:pPr marL="274320" indent="-274320" algn="just">
              <a:lnSpc>
                <a:spcPct val="100000"/>
              </a:lnSpc>
              <a:spcBef>
                <a:spcPts val="0"/>
              </a:spcBef>
              <a:spcAft>
                <a:spcPts val="1600"/>
              </a:spcAft>
              <a:buClr>
                <a:srgbClr val="003054"/>
              </a:buClr>
              <a:buSzPct val="120000"/>
              <a:buFont typeface="Wingdings" pitchFamily="2" charset="2"/>
              <a:buChar char="§"/>
            </a:pPr>
            <a:r>
              <a:rPr lang="en-US" sz="1900" b="1" dirty="0">
                <a:solidFill>
                  <a:srgbClr val="1E0684"/>
                </a:solidFill>
                <a:effectLst>
                  <a:outerShdw blurRad="38100" dist="38100" dir="2700000" algn="tl">
                    <a:srgbClr val="000000">
                      <a:alpha val="43137"/>
                    </a:srgbClr>
                  </a:outerShdw>
                </a:effectLst>
              </a:rPr>
              <a:t>Many scientists – some of them atheistic – are skeptical of claims for the ability of </a:t>
            </a:r>
            <a:r>
              <a:rPr lang="en-US" sz="1900" b="1" i="1" dirty="0">
                <a:solidFill>
                  <a:srgbClr val="1E0684"/>
                </a:solidFill>
                <a:effectLst>
                  <a:outerShdw blurRad="38100" dist="38100" dir="2700000" algn="tl">
                    <a:srgbClr val="000000">
                      <a:alpha val="43137"/>
                    </a:srgbClr>
                  </a:outerShdw>
                </a:effectLst>
              </a:rPr>
              <a:t>random</a:t>
            </a:r>
            <a:r>
              <a:rPr lang="en-US" sz="1900" b="1" dirty="0">
                <a:solidFill>
                  <a:srgbClr val="1E0684"/>
                </a:solidFill>
                <a:effectLst>
                  <a:outerShdw blurRad="38100" dist="38100" dir="2700000" algn="tl">
                    <a:srgbClr val="000000">
                      <a:alpha val="43137"/>
                    </a:srgbClr>
                  </a:outerShdw>
                </a:effectLst>
              </a:rPr>
              <a:t> mutations and </a:t>
            </a:r>
            <a:r>
              <a:rPr lang="en-US" sz="1900" b="1" i="1" dirty="0">
                <a:solidFill>
                  <a:srgbClr val="1E0684"/>
                </a:solidFill>
                <a:effectLst>
                  <a:outerShdw blurRad="38100" dist="38100" dir="2700000" algn="tl">
                    <a:srgbClr val="000000">
                      <a:alpha val="43137"/>
                    </a:srgbClr>
                  </a:outerShdw>
                </a:effectLst>
              </a:rPr>
              <a:t>natural</a:t>
            </a:r>
            <a:r>
              <a:rPr lang="en-US" sz="1900" b="1" dirty="0">
                <a:solidFill>
                  <a:srgbClr val="1E0684"/>
                </a:solidFill>
                <a:effectLst>
                  <a:outerShdw blurRad="38100" dist="38100" dir="2700000" algn="tl">
                    <a:srgbClr val="000000">
                      <a:alpha val="43137"/>
                    </a:srgbClr>
                  </a:outerShdw>
                </a:effectLst>
              </a:rPr>
              <a:t> selection to account for the complexity of life.</a:t>
            </a:r>
          </a:p>
          <a:p>
            <a:pPr marL="274320" indent="-274320" algn="just">
              <a:lnSpc>
                <a:spcPct val="100000"/>
              </a:lnSpc>
              <a:spcBef>
                <a:spcPts val="0"/>
              </a:spcBef>
              <a:spcAft>
                <a:spcPts val="1600"/>
              </a:spcAft>
              <a:buClr>
                <a:srgbClr val="003054"/>
              </a:buClr>
              <a:buSzPct val="120000"/>
              <a:buFont typeface="Wingdings" pitchFamily="2" charset="2"/>
              <a:buChar char="§"/>
            </a:pPr>
            <a:r>
              <a:rPr lang="en-US" sz="1900" b="1" dirty="0" err="1">
                <a:solidFill>
                  <a:srgbClr val="1E0684"/>
                </a:solidFill>
                <a:effectLst>
                  <a:outerShdw blurRad="38100" dist="38100" dir="2700000" algn="tl">
                    <a:srgbClr val="000000">
                      <a:alpha val="43137"/>
                    </a:srgbClr>
                  </a:outerShdw>
                </a:effectLst>
              </a:rPr>
              <a:t>Hazrat</a:t>
            </a:r>
            <a:r>
              <a:rPr lang="en-US" sz="1900" b="1" dirty="0">
                <a:solidFill>
                  <a:srgbClr val="1E0684"/>
                </a:solidFill>
                <a:effectLst>
                  <a:outerShdw blurRad="38100" dist="38100" dir="2700000" algn="tl">
                    <a:srgbClr val="000000">
                      <a:alpha val="43137"/>
                    </a:srgbClr>
                  </a:outerShdw>
                </a:effectLst>
              </a:rPr>
              <a:t> Mirza Ghulam Ahmad</a:t>
            </a:r>
            <a:r>
              <a:rPr lang="en-US" sz="1900" b="1" baseline="30000" dirty="0">
                <a:solidFill>
                  <a:srgbClr val="1E0684"/>
                </a:solidFill>
                <a:effectLst>
                  <a:outerShdw blurRad="38100" dist="38100" dir="2700000" algn="tl">
                    <a:srgbClr val="000000">
                      <a:alpha val="43137"/>
                    </a:srgbClr>
                  </a:outerShdw>
                </a:effectLst>
              </a:rPr>
              <a:t>AS</a:t>
            </a:r>
            <a:r>
              <a:rPr lang="en-US" sz="1900" b="1" dirty="0">
                <a:solidFill>
                  <a:srgbClr val="1E0684"/>
                </a:solidFill>
                <a:effectLst>
                  <a:outerShdw blurRad="38100" dist="38100" dir="2700000" algn="tl">
                    <a:srgbClr val="000000">
                      <a:alpha val="43137"/>
                    </a:srgbClr>
                  </a:outerShdw>
                </a:effectLst>
              </a:rPr>
              <a:t> and </a:t>
            </a:r>
            <a:r>
              <a:rPr lang="en-US" sz="1900" b="1">
                <a:solidFill>
                  <a:srgbClr val="1E0684"/>
                </a:solidFill>
                <a:effectLst>
                  <a:outerShdw blurRad="38100" dist="38100" dir="2700000" algn="tl">
                    <a:srgbClr val="000000">
                      <a:alpha val="43137"/>
                    </a:srgbClr>
                  </a:outerShdw>
                </a:effectLst>
              </a:rPr>
              <a:t>Hazrat</a:t>
            </a:r>
            <a:r>
              <a:rPr lang="en-US" sz="1900" b="1" dirty="0">
                <a:solidFill>
                  <a:srgbClr val="1E0684"/>
                </a:solidFill>
                <a:effectLst>
                  <a:outerShdw blurRad="38100" dist="38100" dir="2700000" algn="tl">
                    <a:srgbClr val="000000">
                      <a:alpha val="43137"/>
                    </a:srgbClr>
                  </a:outerShdw>
                </a:effectLst>
              </a:rPr>
              <a:t> Mirza Tahir Ahmad</a:t>
            </a:r>
            <a:r>
              <a:rPr lang="en-US" sz="1900" b="1" baseline="30000" dirty="0">
                <a:solidFill>
                  <a:srgbClr val="1E0684"/>
                </a:solidFill>
                <a:effectLst>
                  <a:outerShdw blurRad="38100" dist="38100" dir="2700000" algn="tl">
                    <a:srgbClr val="000000">
                      <a:alpha val="43137"/>
                    </a:srgbClr>
                  </a:outerShdw>
                </a:effectLst>
              </a:rPr>
              <a:t>RZ</a:t>
            </a:r>
            <a:r>
              <a:rPr lang="en-US" sz="1900" b="1" dirty="0">
                <a:solidFill>
                  <a:srgbClr val="1E0684"/>
                </a:solidFill>
                <a:effectLst>
                  <a:outerShdw blurRad="38100" dist="38100" dir="2700000" algn="tl">
                    <a:srgbClr val="000000">
                      <a:alpha val="43137"/>
                    </a:srgbClr>
                  </a:outerShdw>
                </a:effectLst>
              </a:rPr>
              <a:t> believed in the fact of evolution but they had deep skepticism towards the claim that undirected random process was responsible for the evolution of all living things.</a:t>
            </a:r>
          </a:p>
          <a:p>
            <a:pPr marL="274320" indent="-274320" algn="just">
              <a:lnSpc>
                <a:spcPct val="100000"/>
              </a:lnSpc>
              <a:spcBef>
                <a:spcPts val="0"/>
              </a:spcBef>
              <a:spcAft>
                <a:spcPts val="1600"/>
              </a:spcAft>
              <a:buClr>
                <a:srgbClr val="003054"/>
              </a:buClr>
              <a:buSzPct val="120000"/>
              <a:buFont typeface="Wingdings" pitchFamily="2" charset="2"/>
              <a:buChar char="§"/>
            </a:pPr>
            <a:r>
              <a:rPr lang="en-US" sz="1900" b="1" dirty="0">
                <a:effectLst>
                  <a:outerShdw blurRad="38100" dist="38100" dir="2700000" algn="tl">
                    <a:srgbClr val="000000">
                      <a:alpha val="43137"/>
                    </a:srgbClr>
                  </a:outerShdw>
                </a:effectLst>
              </a:rPr>
              <a:t>“</a:t>
            </a:r>
            <a:r>
              <a:rPr lang="en-US" sz="1900" b="1" dirty="0">
                <a:solidFill>
                  <a:srgbClr val="1E0684"/>
                </a:solidFill>
                <a:effectLst>
                  <a:outerShdw blurRad="38100" dist="38100" dir="2700000" algn="tl">
                    <a:srgbClr val="000000">
                      <a:alpha val="43137"/>
                    </a:srgbClr>
                  </a:outerShdw>
                </a:effectLst>
              </a:rPr>
              <a:t>At every step of creation, choices that had to be made were made not by the blind hand of natural selection but by the will of God.”  </a:t>
            </a:r>
            <a:r>
              <a:rPr lang="en-US" sz="1900" b="1" dirty="0">
                <a:solidFill>
                  <a:srgbClr val="3333CC"/>
                </a:solidFill>
                <a:effectLst>
                  <a:outerShdw blurRad="38100" dist="38100" dir="2700000" algn="tl">
                    <a:srgbClr val="000000">
                      <a:alpha val="43137"/>
                    </a:srgbClr>
                  </a:outerShdw>
                </a:effectLst>
              </a:rPr>
              <a:t>[</a:t>
            </a:r>
            <a:r>
              <a:rPr lang="en-US" sz="1900" b="1" dirty="0" err="1">
                <a:solidFill>
                  <a:srgbClr val="3333CC"/>
                </a:solidFill>
                <a:effectLst>
                  <a:outerShdw blurRad="38100" dist="38100" dir="2700000" algn="tl">
                    <a:srgbClr val="000000">
                      <a:alpha val="43137"/>
                    </a:srgbClr>
                  </a:outerShdw>
                </a:effectLst>
              </a:rPr>
              <a:t>Hazrat</a:t>
            </a:r>
            <a:r>
              <a:rPr lang="en-US" sz="1900" b="1" dirty="0">
                <a:solidFill>
                  <a:srgbClr val="3333CC"/>
                </a:solidFill>
                <a:effectLst>
                  <a:outerShdw blurRad="38100" dist="38100" dir="2700000" algn="tl">
                    <a:srgbClr val="000000">
                      <a:alpha val="43137"/>
                    </a:srgbClr>
                  </a:outerShdw>
                </a:effectLst>
              </a:rPr>
              <a:t> Mirza Tahir Ahmad</a:t>
            </a:r>
            <a:r>
              <a:rPr lang="en-US" sz="1900" b="1" baseline="30000" dirty="0">
                <a:solidFill>
                  <a:srgbClr val="3333CC"/>
                </a:solidFill>
                <a:effectLst>
                  <a:outerShdw blurRad="38100" dist="38100" dir="2700000" algn="tl">
                    <a:srgbClr val="000000">
                      <a:alpha val="43137"/>
                    </a:srgbClr>
                  </a:outerShdw>
                </a:effectLst>
              </a:rPr>
              <a:t>RZ</a:t>
            </a:r>
            <a:r>
              <a:rPr lang="en-US" sz="1900" b="1" dirty="0">
                <a:solidFill>
                  <a:srgbClr val="3333CC"/>
                </a:solidFill>
                <a:effectLst>
                  <a:outerShdw blurRad="38100" dist="38100" dir="2700000" algn="tl">
                    <a:srgbClr val="000000">
                      <a:alpha val="43137"/>
                    </a:srgbClr>
                  </a:outerShdw>
                </a:effectLst>
              </a:rPr>
              <a:t>, ‘RRKT’]</a:t>
            </a:r>
          </a:p>
        </p:txBody>
      </p:sp>
      <p:sp>
        <p:nvSpPr>
          <p:cNvPr id="6" name="Slide Number Placeholder 5"/>
          <p:cNvSpPr>
            <a:spLocks noGrp="1"/>
          </p:cNvSpPr>
          <p:nvPr>
            <p:ph type="sldNum" sz="quarter" idx="12"/>
          </p:nvPr>
        </p:nvSpPr>
        <p:spPr>
          <a:xfrm>
            <a:off x="11650260" y="6356431"/>
            <a:ext cx="457200" cy="457200"/>
          </a:xfrm>
        </p:spPr>
        <p:txBody>
          <a:bodyPr/>
          <a:lstStyle/>
          <a:p>
            <a:pPr>
              <a:defRPr/>
            </a:pPr>
            <a:fld id="{E0CF7EFA-AA34-474B-A31D-DD2EBEC53348}" type="slidenum">
              <a:rPr lang="en-US" sz="1100" b="1" smtClean="0">
                <a:solidFill>
                  <a:srgbClr val="1E0684"/>
                </a:solidFill>
              </a:rPr>
              <a:pPr>
                <a:defRPr/>
              </a:pPr>
              <a:t>22</a:t>
            </a:fld>
            <a:endParaRPr lang="en-US" sz="1100" b="1" dirty="0">
              <a:solidFill>
                <a:srgbClr val="1E0684"/>
              </a:solidFill>
            </a:endParaRP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b="8439"/>
          <a:stretch/>
        </p:blipFill>
        <p:spPr>
          <a:xfrm>
            <a:off x="10473" y="1935635"/>
            <a:ext cx="849497" cy="1199452"/>
          </a:xfrm>
          <a:prstGeom prst="rect">
            <a:avLst/>
          </a:prstGeom>
        </p:spPr>
      </p:pic>
      <p:pic>
        <p:nvPicPr>
          <p:cNvPr id="7" name="Picture 6" descr="RRKT_Cover.jpg"/>
          <p:cNvPicPr>
            <a:picLocks noChangeAspect="1"/>
          </p:cNvPicPr>
          <p:nvPr/>
        </p:nvPicPr>
        <p:blipFill>
          <a:blip r:embed="rId4" cstate="print"/>
          <a:stretch>
            <a:fillRect/>
          </a:stretch>
        </p:blipFill>
        <p:spPr>
          <a:xfrm>
            <a:off x="10474" y="4687451"/>
            <a:ext cx="992458" cy="144099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3251">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88362" y="353028"/>
            <a:ext cx="6019800" cy="685800"/>
          </a:xfrm>
        </p:spPr>
        <p:txBody>
          <a:bodyPr>
            <a:no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Miracle of Creation</a:t>
            </a:r>
          </a:p>
        </p:txBody>
      </p:sp>
      <p:sp>
        <p:nvSpPr>
          <p:cNvPr id="53251" name="Rectangle 3"/>
          <p:cNvSpPr>
            <a:spLocks noGrp="1" noChangeArrowheads="1"/>
          </p:cNvSpPr>
          <p:nvPr>
            <p:ph type="body" idx="1"/>
          </p:nvPr>
        </p:nvSpPr>
        <p:spPr>
          <a:xfrm>
            <a:off x="1180618" y="1192192"/>
            <a:ext cx="10127848" cy="5208608"/>
          </a:xfrm>
        </p:spPr>
        <p:txBody>
          <a:bodyPr>
            <a:normAutofit fontScale="92500" lnSpcReduction="10000"/>
          </a:bodyPr>
          <a:lstStyle/>
          <a:p>
            <a:pPr marL="0" indent="0" algn="just">
              <a:lnSpc>
                <a:spcPct val="110000"/>
              </a:lnSpc>
              <a:spcBef>
                <a:spcPts val="0"/>
              </a:spcBef>
              <a:spcAft>
                <a:spcPts val="4200"/>
              </a:spcAft>
              <a:buClr>
                <a:srgbClr val="002060"/>
              </a:buClr>
              <a:buSzPct val="130000"/>
              <a:buNone/>
            </a:pPr>
            <a:r>
              <a:rPr lang="en-US" sz="3400" b="1">
                <a:solidFill>
                  <a:srgbClr val="1E0684"/>
                </a:solidFill>
                <a:effectLst>
                  <a:outerShdw blurRad="38100" dist="38100" dir="2700000" algn="tl">
                    <a:srgbClr val="000000">
                      <a:alpha val="43137"/>
                    </a:srgbClr>
                  </a:outerShdw>
                </a:effectLst>
                <a:latin typeface="Monotype Corsiva" pitchFamily="66" charset="0"/>
                <a:cs typeface="Arial" pitchFamily="34" charset="0"/>
              </a:rPr>
              <a:t>He </a:t>
            </a:r>
            <a:r>
              <a:rPr lang="en-US" sz="3400" b="1" dirty="0">
                <a:solidFill>
                  <a:srgbClr val="1E0684"/>
                </a:solidFill>
                <a:effectLst>
                  <a:outerShdw blurRad="38100" dist="38100" dir="2700000" algn="tl">
                    <a:srgbClr val="000000">
                      <a:alpha val="43137"/>
                    </a:srgbClr>
                  </a:outerShdw>
                </a:effectLst>
                <a:latin typeface="Monotype Corsiva" pitchFamily="66" charset="0"/>
                <a:cs typeface="Arial" pitchFamily="34" charset="0"/>
              </a:rPr>
              <a:t>has created seven heavens in harmony. No incongruity can you see in the creation of the Gracious God. Then look again: Do you see any flaw? Look again, and yet again, your sight will  return to you overwhelmed and exhausted.</a:t>
            </a:r>
            <a:r>
              <a:rPr lang="en-US" sz="3400" b="1" dirty="0">
                <a:solidFill>
                  <a:srgbClr val="3333CC"/>
                </a:solidFill>
                <a:effectLst>
                  <a:outerShdw blurRad="38100" dist="38100" dir="2700000" algn="tl">
                    <a:srgbClr val="000000">
                      <a:alpha val="43137"/>
                    </a:srgbClr>
                  </a:outerShdw>
                </a:effectLst>
                <a:latin typeface="Monotype Corsiva" pitchFamily="66" charset="0"/>
                <a:cs typeface="Arial" pitchFamily="34" charset="0"/>
              </a:rPr>
              <a:t> </a:t>
            </a:r>
            <a:r>
              <a:rPr lang="en-US" sz="2200" b="1" dirty="0">
                <a:solidFill>
                  <a:srgbClr val="1E0684"/>
                </a:solidFill>
                <a:effectLst>
                  <a:outerShdw blurRad="38100" dist="38100" dir="2700000" algn="tl">
                    <a:srgbClr val="000000">
                      <a:alpha val="43137"/>
                    </a:srgbClr>
                  </a:outerShdw>
                </a:effectLst>
                <a:latin typeface="Arial" pitchFamily="34" charset="0"/>
                <a:cs typeface="Arial" pitchFamily="34" charset="0"/>
              </a:rPr>
              <a:t>[67:4-5]</a:t>
            </a:r>
          </a:p>
          <a:p>
            <a:pPr marL="182880" indent="-182880" algn="just">
              <a:lnSpc>
                <a:spcPct val="110000"/>
              </a:lnSpc>
              <a:spcBef>
                <a:spcPts val="0"/>
              </a:spcBef>
              <a:buClr>
                <a:srgbClr val="003054"/>
              </a:buClr>
              <a:buSzPct val="120000"/>
              <a:buNone/>
            </a:pPr>
            <a:r>
              <a:rPr lang="en-US" sz="2500" b="1" dirty="0">
                <a:solidFill>
                  <a:srgbClr val="1E0684"/>
                </a:solidFill>
                <a:effectLst>
                  <a:outerShdw blurRad="50800" dist="38100" dir="2700000" algn="tl" rotWithShape="0">
                    <a:prstClr val="black">
                      <a:alpha val="40000"/>
                    </a:prstClr>
                  </a:outerShdw>
                </a:effectLst>
                <a:latin typeface="Arial" pitchFamily="34" charset="0"/>
                <a:cs typeface="Arial" pitchFamily="34" charset="0"/>
              </a:rPr>
              <a:t>“</a:t>
            </a:r>
            <a:r>
              <a:rPr lang="en-US" sz="2500" b="1" dirty="0">
                <a:solidFill>
                  <a:srgbClr val="1E0684"/>
                </a:solidFill>
                <a:effectLst>
                  <a:outerShdw blurRad="50800" dist="38100" dir="2700000" algn="tl" rotWithShape="0">
                    <a:prstClr val="black">
                      <a:alpha val="40000"/>
                    </a:prstClr>
                  </a:outerShdw>
                </a:effectLst>
                <a:cs typeface="Arial" pitchFamily="34" charset="0"/>
              </a:rPr>
              <a:t>If we could magnify a cell thousand million times and were to enter the cell, we would find ourselves in a world of supreme technology and bewildering complexity. It is the sheer universality of perfection, the fact that wherever we look, to whatever depth we look, we see an elegance and ingenuity of an absolutely transcending quality, which completely goes against the idea of chance.”</a:t>
            </a:r>
            <a:r>
              <a:rPr lang="en-US" sz="2500" b="1" dirty="0">
                <a:solidFill>
                  <a:schemeClr val="bg1">
                    <a:lumMod val="25000"/>
                  </a:schemeClr>
                </a:solidFill>
                <a:effectLst>
                  <a:outerShdw blurRad="50800" dist="38100" dir="2700000" algn="tl" rotWithShape="0">
                    <a:prstClr val="black">
                      <a:alpha val="40000"/>
                    </a:prstClr>
                  </a:outerShdw>
                </a:effectLst>
                <a:latin typeface="Arial" pitchFamily="34" charset="0"/>
                <a:cs typeface="Arial" pitchFamily="34" charset="0"/>
              </a:rPr>
              <a:t> </a:t>
            </a:r>
          </a:p>
          <a:p>
            <a:pPr marL="0" indent="0" algn="r">
              <a:spcBef>
                <a:spcPts val="0"/>
              </a:spcBef>
              <a:buClr>
                <a:srgbClr val="003054"/>
              </a:buClr>
              <a:buSzPct val="120000"/>
              <a:buNone/>
            </a:pPr>
            <a:r>
              <a:rPr lang="en-US" sz="2200" b="1" dirty="0">
                <a:solidFill>
                  <a:srgbClr val="3333CC"/>
                </a:solidFill>
                <a:effectLst>
                  <a:outerShdw blurRad="50800" dist="38100" dir="2700000" algn="tl" rotWithShape="0">
                    <a:prstClr val="black">
                      <a:alpha val="40000"/>
                    </a:prstClr>
                  </a:outerShdw>
                </a:effectLst>
                <a:latin typeface="Arial" pitchFamily="34" charset="0"/>
                <a:cs typeface="Arial" pitchFamily="34" charset="0"/>
              </a:rPr>
              <a:t>Michael Denton, </a:t>
            </a:r>
            <a:r>
              <a:rPr lang="en-US" sz="2200" b="1" i="1" dirty="0">
                <a:solidFill>
                  <a:srgbClr val="3333CC"/>
                </a:solidFill>
                <a:effectLst>
                  <a:outerShdw blurRad="50800" dist="38100" dir="2700000" algn="tl" rotWithShape="0">
                    <a:prstClr val="black">
                      <a:alpha val="40000"/>
                    </a:prstClr>
                  </a:outerShdw>
                </a:effectLst>
                <a:latin typeface="Arial" pitchFamily="34" charset="0"/>
                <a:cs typeface="Arial" pitchFamily="34" charset="0"/>
              </a:rPr>
              <a:t>‘Evolution: A Theory in Crisis’</a:t>
            </a:r>
            <a:endParaRPr lang="en-US" sz="2200" b="1" dirty="0">
              <a:solidFill>
                <a:srgbClr val="3333CC"/>
              </a:solidFill>
              <a:effectLst>
                <a:outerShdw blurRad="50800" dist="38100" dir="2700000" algn="tl" rotWithShape="0">
                  <a:prstClr val="black">
                    <a:alpha val="40000"/>
                  </a:prstClr>
                </a:outerShdw>
              </a:effectLst>
            </a:endParaRPr>
          </a:p>
        </p:txBody>
      </p:sp>
      <p:sp>
        <p:nvSpPr>
          <p:cNvPr id="6" name="Slide Number Placeholder 5"/>
          <p:cNvSpPr>
            <a:spLocks noGrp="1"/>
          </p:cNvSpPr>
          <p:nvPr>
            <p:ph type="sldNum" sz="quarter" idx="12"/>
          </p:nvPr>
        </p:nvSpPr>
        <p:spPr>
          <a:xfrm>
            <a:off x="11669411" y="6400800"/>
            <a:ext cx="457200" cy="457200"/>
          </a:xfrm>
        </p:spPr>
        <p:txBody>
          <a:bodyPr/>
          <a:lstStyle/>
          <a:p>
            <a:pPr>
              <a:defRPr/>
            </a:pPr>
            <a:fld id="{E0CF7EFA-AA34-474B-A31D-DD2EBEC53348}" type="slidenum">
              <a:rPr lang="en-US" sz="1100" b="1" smtClean="0">
                <a:solidFill>
                  <a:schemeClr val="tx1"/>
                </a:solidFill>
              </a:rPr>
              <a:pPr>
                <a:defRPr/>
              </a:pPr>
              <a:t>23</a:t>
            </a:fld>
            <a:endParaRPr lang="en-US" sz="1100" b="1" dirty="0">
              <a:solidFill>
                <a:schemeClr val="tx1"/>
              </a:solidFill>
            </a:endParaRPr>
          </a:p>
        </p:txBody>
      </p:sp>
      <p:pic>
        <p:nvPicPr>
          <p:cNvPr id="5"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149997" y="0"/>
            <a:ext cx="1038828" cy="1038828"/>
          </a:xfrm>
          <a:prstGeom prst="rect">
            <a:avLst/>
          </a:prstGeom>
          <a:noFill/>
          <a:ln w="9525">
            <a:noFill/>
            <a:miter lim="800000"/>
            <a:headEnd/>
            <a:tailEnd/>
          </a:ln>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4606724"/>
            <a:ext cx="1189550" cy="179407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251">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50430" y="98262"/>
            <a:ext cx="5901784" cy="838200"/>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Much Ado About Nothing?</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099020" y="936462"/>
            <a:ext cx="9805200" cy="5355734"/>
          </a:xfrm>
        </p:spPr>
        <p:txBody>
          <a:bodyPr>
            <a:noAutofit/>
          </a:bodyPr>
          <a:lstStyle/>
          <a:p>
            <a:pPr marL="274320" lvl="1" indent="-274320" algn="just">
              <a:lnSpc>
                <a:spcPct val="100000"/>
              </a:lnSpc>
              <a:spcBef>
                <a:spcPts val="0"/>
              </a:spcBef>
              <a:spcAft>
                <a:spcPts val="2200"/>
              </a:spcAft>
              <a:buClr>
                <a:srgbClr val="003054"/>
              </a:buClr>
              <a:buSzPct val="100000"/>
              <a:buFont typeface="Wingdings" panose="05000000000000000000" pitchFamily="2" charset="2"/>
              <a:buChar char="§"/>
            </a:pPr>
            <a:r>
              <a:rPr lang="en-US" sz="2100" b="1" dirty="0">
                <a:solidFill>
                  <a:srgbClr val="1E0684"/>
                </a:solidFill>
                <a:effectLst>
                  <a:outerShdw blurRad="50800" dist="38100" dir="2700000" algn="tl" rotWithShape="0">
                    <a:prstClr val="black">
                      <a:alpha val="40000"/>
                    </a:prstClr>
                  </a:outerShdw>
                </a:effectLst>
              </a:rPr>
              <a:t>Many atheistic physicists think that the universe came out of nothing without requiring any external agent.</a:t>
            </a:r>
          </a:p>
          <a:p>
            <a:pPr marL="274320" lvl="1" indent="-274320" algn="just">
              <a:lnSpc>
                <a:spcPct val="100000"/>
              </a:lnSpc>
              <a:spcBef>
                <a:spcPts val="0"/>
              </a:spcBef>
              <a:spcAft>
                <a:spcPts val="2200"/>
              </a:spcAft>
              <a:buClr>
                <a:srgbClr val="003054"/>
              </a:buClr>
              <a:buSzPct val="100000"/>
              <a:buFont typeface="Wingdings" panose="05000000000000000000" pitchFamily="2" charset="2"/>
              <a:buChar char="§"/>
            </a:pPr>
            <a:r>
              <a:rPr lang="en-US" sz="2100" b="1" dirty="0">
                <a:solidFill>
                  <a:srgbClr val="1E0684"/>
                </a:solidFill>
                <a:effectLst>
                  <a:outerShdw blurRad="50800" dist="38100" dir="2700000" algn="tl" rotWithShape="0">
                    <a:prstClr val="black">
                      <a:alpha val="40000"/>
                    </a:prstClr>
                  </a:outerShdw>
                </a:effectLst>
              </a:rPr>
              <a:t>Lawrence Krauss: “I then describe how it is possible that space and time themselves could have arisen from no space and time. … One can nevertheless question whether that is nothing, because the transition is mediated by some physical laws. … One of the modern answers is that even the law themselves may be random, coming into existence along with the universe that may arise.”</a:t>
            </a:r>
            <a:r>
              <a:rPr lang="en-US" sz="2100" b="1" dirty="0">
                <a:solidFill>
                  <a:srgbClr val="3333CC"/>
                </a:solidFill>
                <a:effectLst>
                  <a:outerShdw blurRad="50800" dist="38100" dir="2700000" algn="tl" rotWithShape="0">
                    <a:prstClr val="black">
                      <a:alpha val="40000"/>
                    </a:prstClr>
                  </a:outerShdw>
                </a:effectLst>
              </a:rPr>
              <a:t>  [‘</a:t>
            </a:r>
            <a:r>
              <a:rPr lang="en-US" sz="2100" b="1" i="1" dirty="0">
                <a:solidFill>
                  <a:srgbClr val="3333CC"/>
                </a:solidFill>
                <a:effectLst>
                  <a:outerShdw blurRad="50800" dist="38100" dir="2700000" algn="tl" rotWithShape="0">
                    <a:prstClr val="black">
                      <a:alpha val="40000"/>
                    </a:prstClr>
                  </a:outerShdw>
                </a:effectLst>
              </a:rPr>
              <a:t>A Universe from Nothing</a:t>
            </a:r>
            <a:r>
              <a:rPr lang="en-US" sz="2100" b="1" dirty="0">
                <a:solidFill>
                  <a:srgbClr val="3333CC"/>
                </a:solidFill>
                <a:effectLst>
                  <a:outerShdw blurRad="50800" dist="38100" dir="2700000" algn="tl" rotWithShape="0">
                    <a:prstClr val="black">
                      <a:alpha val="40000"/>
                    </a:prstClr>
                  </a:outerShdw>
                </a:effectLst>
              </a:rPr>
              <a:t>’]</a:t>
            </a:r>
          </a:p>
          <a:p>
            <a:pPr marL="274320" indent="-274320" algn="just">
              <a:lnSpc>
                <a:spcPct val="100000"/>
              </a:lnSpc>
              <a:spcBef>
                <a:spcPts val="0"/>
              </a:spcBef>
              <a:spcAft>
                <a:spcPts val="2200"/>
              </a:spcAft>
              <a:buClr>
                <a:srgbClr val="003054"/>
              </a:buClr>
              <a:buSzPct val="110000"/>
              <a:buFont typeface="Wingdings" pitchFamily="2" charset="2"/>
              <a:buChar char="§"/>
            </a:pPr>
            <a:r>
              <a:rPr lang="en-US" sz="2100" b="1" dirty="0">
                <a:solidFill>
                  <a:srgbClr val="1E0684"/>
                </a:solidFill>
                <a:effectLst>
                  <a:outerShdw blurRad="50800" dist="38100" dir="2700000" algn="tl" rotWithShape="0">
                    <a:prstClr val="black">
                      <a:alpha val="40000"/>
                    </a:prstClr>
                  </a:outerShdw>
                </a:effectLst>
              </a:rPr>
              <a:t>There is no theoretical or experimental support for Krauss’s assertions. </a:t>
            </a:r>
          </a:p>
          <a:p>
            <a:pPr marL="274320" indent="-274320" algn="just">
              <a:lnSpc>
                <a:spcPct val="100000"/>
              </a:lnSpc>
              <a:spcBef>
                <a:spcPts val="0"/>
              </a:spcBef>
              <a:spcAft>
                <a:spcPts val="2200"/>
              </a:spcAft>
              <a:buClr>
                <a:srgbClr val="003054"/>
              </a:buClr>
              <a:buSzPct val="110000"/>
              <a:buFont typeface="Wingdings" pitchFamily="2" charset="2"/>
              <a:buChar char="§"/>
            </a:pPr>
            <a:r>
              <a:rPr lang="en-US" sz="2100" b="1" dirty="0">
                <a:solidFill>
                  <a:srgbClr val="1E0684"/>
                </a:solidFill>
                <a:effectLst>
                  <a:outerShdw blurRad="38100" dist="38100" dir="2700000" algn="tl">
                    <a:srgbClr val="000000">
                      <a:alpha val="43137"/>
                    </a:srgbClr>
                  </a:outerShdw>
                </a:effectLst>
              </a:rPr>
              <a:t>Who wrote the majestic equations? No one can explain how the laws of physics came into existence. </a:t>
            </a:r>
          </a:p>
          <a:p>
            <a:pPr marL="274320" indent="-274320" algn="just">
              <a:lnSpc>
                <a:spcPct val="100000"/>
              </a:lnSpc>
              <a:spcBef>
                <a:spcPts val="0"/>
              </a:spcBef>
              <a:spcAft>
                <a:spcPts val="1800"/>
              </a:spcAft>
              <a:buClr>
                <a:srgbClr val="003054"/>
              </a:buClr>
              <a:buSzPct val="110000"/>
              <a:buFont typeface="Wingdings" pitchFamily="2" charset="2"/>
              <a:buChar char="§"/>
            </a:pPr>
            <a:r>
              <a:rPr lang="en-US" sz="2100" b="1" dirty="0">
                <a:solidFill>
                  <a:srgbClr val="1E0684"/>
                </a:solidFill>
                <a:effectLst>
                  <a:outerShdw blurRad="38100" dist="38100" dir="2700000" algn="tl">
                    <a:srgbClr val="000000">
                      <a:alpha val="43137"/>
                    </a:srgbClr>
                  </a:outerShdw>
                </a:effectLst>
              </a:rPr>
              <a:t>How can the universe operate without a sustainer? No one can explain why the fundamental particles obey the laws of physics. </a:t>
            </a:r>
            <a:endParaRPr lang="en-US" sz="2100" b="1" dirty="0">
              <a:solidFill>
                <a:srgbClr val="1E0684"/>
              </a:solidFill>
              <a:effectLst>
                <a:outerShdw blurRad="50800" dist="38100" dir="2700000" algn="tl" rotWithShape="0">
                  <a:prstClr val="black">
                    <a:alpha val="40000"/>
                  </a:prstClr>
                </a:outerShdw>
              </a:effectLst>
            </a:endParaRPr>
          </a:p>
        </p:txBody>
      </p:sp>
      <p:sp>
        <p:nvSpPr>
          <p:cNvPr id="6" name="Slide Number Placeholder 5"/>
          <p:cNvSpPr>
            <a:spLocks noGrp="1"/>
          </p:cNvSpPr>
          <p:nvPr>
            <p:ph type="sldNum" sz="quarter" idx="12"/>
          </p:nvPr>
        </p:nvSpPr>
        <p:spPr>
          <a:xfrm>
            <a:off x="11731625" y="6400800"/>
            <a:ext cx="457200" cy="457200"/>
          </a:xfrm>
        </p:spPr>
        <p:txBody>
          <a:bodyPr/>
          <a:lstStyle/>
          <a:p>
            <a:pPr>
              <a:defRPr/>
            </a:pPr>
            <a:fld id="{E0CF7EFA-AA34-474B-A31D-DD2EBEC53348}" type="slidenum">
              <a:rPr lang="en-US" sz="1100" b="1" smtClean="0">
                <a:solidFill>
                  <a:schemeClr val="tx1"/>
                </a:solidFill>
              </a:rPr>
              <a:pPr>
                <a:defRPr/>
              </a:pPr>
              <a:t>24</a:t>
            </a:fld>
            <a:endParaRPr lang="en-US" sz="1100" b="1" dirty="0">
              <a:solidFill>
                <a:schemeClr val="tx1"/>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65398" y="1898929"/>
            <a:ext cx="1123427" cy="1709831"/>
          </a:xfrm>
          <a:prstGeom prst="rect">
            <a:avLst/>
          </a:prstGeom>
        </p:spPr>
      </p:pic>
    </p:spTree>
    <p:extLst>
      <p:ext uri="{BB962C8B-B14F-4D97-AF65-F5344CB8AC3E}">
        <p14:creationId xmlns:p14="http://schemas.microsoft.com/office/powerpoint/2010/main" val="22891816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41954" y="112006"/>
            <a:ext cx="5806541" cy="698353"/>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Fine-Tuning of the Universe</a:t>
            </a:r>
            <a:endParaRPr lang="en-US" sz="40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141954" y="876623"/>
            <a:ext cx="10155621" cy="5446118"/>
          </a:xfrm>
        </p:spPr>
        <p:txBody>
          <a:bodyPr>
            <a:noAutofit/>
          </a:bodyPr>
          <a:lstStyle/>
          <a:p>
            <a:pPr marL="320040" indent="-320040" algn="just">
              <a:lnSpc>
                <a:spcPct val="100000"/>
              </a:lnSpc>
              <a:spcBef>
                <a:spcPts val="0"/>
              </a:spcBef>
              <a:spcAft>
                <a:spcPts val="1900"/>
              </a:spcAft>
              <a:buClr>
                <a:srgbClr val="002060"/>
              </a:buClr>
              <a:buSzPct val="110000"/>
              <a:buFont typeface="Wingdings" panose="05000000000000000000" pitchFamily="2" charset="2"/>
              <a:buChar char="§"/>
            </a:pPr>
            <a:r>
              <a:rPr lang="en-US" sz="2100" b="1" dirty="0">
                <a:solidFill>
                  <a:srgbClr val="1E0684"/>
                </a:solidFill>
                <a:effectLst>
                  <a:outerShdw blurRad="50800" dist="38100" dir="2700000" algn="tl" rotWithShape="0">
                    <a:prstClr val="black">
                      <a:alpha val="40000"/>
                    </a:prstClr>
                  </a:outerShdw>
                </a:effectLst>
              </a:rPr>
              <a:t>The universe and its physical properties are perfectly balanced and fine-tuned.</a:t>
            </a:r>
          </a:p>
          <a:p>
            <a:pPr marL="320040" indent="-320040" algn="just">
              <a:lnSpc>
                <a:spcPct val="100000"/>
              </a:lnSpc>
              <a:spcBef>
                <a:spcPts val="0"/>
              </a:spcBef>
              <a:spcAft>
                <a:spcPts val="1900"/>
              </a:spcAft>
              <a:buClr>
                <a:srgbClr val="002060"/>
              </a:buClr>
              <a:buSzPct val="110000"/>
              <a:buFont typeface="Wingdings" panose="05000000000000000000" pitchFamily="2" charset="2"/>
              <a:buChar char="§"/>
            </a:pPr>
            <a:r>
              <a:rPr lang="en-US" sz="2100" b="1" dirty="0">
                <a:solidFill>
                  <a:srgbClr val="1E0684"/>
                </a:solidFill>
                <a:effectLst>
                  <a:outerShdw blurRad="50800" dist="38100" dir="2700000" algn="tl" rotWithShape="0">
                    <a:prstClr val="black">
                      <a:alpha val="40000"/>
                    </a:prstClr>
                  </a:outerShdw>
                </a:effectLst>
              </a:rPr>
              <a:t>Many of the basic features of the universe are determined by the values of its six fundamental constants, as described by </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Martin Rees, astrophysicist and Astronomer Royale</a:t>
            </a:r>
            <a:r>
              <a:rPr lang="en-US" sz="2100" b="1" dirty="0">
                <a:solidFill>
                  <a:srgbClr val="1E0684"/>
                </a:solidFill>
                <a:effectLst>
                  <a:outerShdw blurRad="50800" dist="38100" dir="2700000" algn="tl" rotWithShape="0">
                    <a:prstClr val="black">
                      <a:alpha val="40000"/>
                    </a:prstClr>
                  </a:outerShdw>
                </a:effectLst>
              </a:rPr>
              <a:t>. </a:t>
            </a:r>
          </a:p>
          <a:p>
            <a:pPr marL="320040" indent="-320040" algn="just">
              <a:lnSpc>
                <a:spcPct val="100000"/>
              </a:lnSpc>
              <a:spcBef>
                <a:spcPts val="0"/>
              </a:spcBef>
              <a:spcAft>
                <a:spcPts val="1900"/>
              </a:spcAft>
              <a:buClr>
                <a:srgbClr val="002060"/>
              </a:buClr>
              <a:buSzPct val="110000"/>
              <a:buFont typeface="Wingdings" panose="05000000000000000000" pitchFamily="2" charset="2"/>
              <a:buChar char="§"/>
            </a:pPr>
            <a:r>
              <a:rPr lang="en-US" sz="2100" b="1" dirty="0">
                <a:solidFill>
                  <a:srgbClr val="1E0684"/>
                </a:solidFill>
                <a:effectLst>
                  <a:outerShdw blurRad="50800" dist="38100" dir="2700000" algn="tl" rotWithShape="0">
                    <a:prstClr val="black">
                      <a:alpha val="40000"/>
                    </a:prstClr>
                  </a:outerShdw>
                </a:effectLst>
              </a:rPr>
              <a:t>According Stephen Hawking, if one second after the Big Bang the rate of expansion – determined by the </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cosmological constant (</a:t>
            </a:r>
            <a:r>
              <a:rPr lang="el-GR" sz="2100" b="1" dirty="0">
                <a:solidFill>
                  <a:srgbClr val="1E0684"/>
                </a:solidFill>
                <a:effectLst>
                  <a:outerShdw blurRad="50800" dist="38100" dir="2700000" algn="tl" rotWithShape="0">
                    <a:prstClr val="black">
                      <a:alpha val="40000"/>
                    </a:prstClr>
                  </a:outerShdw>
                </a:effectLst>
                <a:cs typeface="Arial" panose="020B0604020202020204" pitchFamily="34" charset="0"/>
              </a:rPr>
              <a:t>λ</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 </a:t>
            </a:r>
            <a:r>
              <a:rPr lang="en-US" sz="2100" b="1" dirty="0">
                <a:solidFill>
                  <a:srgbClr val="1E0684"/>
                </a:solidFill>
                <a:effectLst>
                  <a:outerShdw blurRad="50800" dist="38100" dir="2700000" algn="tl" rotWithShape="0">
                    <a:prstClr val="black">
                      <a:alpha val="40000"/>
                    </a:prstClr>
                  </a:outerShdw>
                </a:effectLst>
              </a:rPr>
              <a:t>= 2.90</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x10</a:t>
            </a:r>
            <a:r>
              <a:rPr lang="en-US" sz="2100" b="1" baseline="30000" dirty="0">
                <a:solidFill>
                  <a:srgbClr val="1E0684"/>
                </a:solidFill>
                <a:effectLst>
                  <a:outerShdw blurRad="50800" dist="38100" dir="2700000" algn="tl" rotWithShape="0">
                    <a:prstClr val="black">
                      <a:alpha val="40000"/>
                    </a:prstClr>
                  </a:outerShdw>
                </a:effectLst>
                <a:cs typeface="Arial" panose="020B0604020202020204" pitchFamily="34" charset="0"/>
              </a:rPr>
              <a:t>–122</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 – was smaller by even 10</a:t>
            </a:r>
            <a:r>
              <a:rPr lang="en-US" sz="2100" b="1" baseline="30000" dirty="0">
                <a:solidFill>
                  <a:srgbClr val="1E0684"/>
                </a:solidFill>
                <a:effectLst>
                  <a:outerShdw blurRad="50800" dist="38100" dir="2700000" algn="tl" rotWithShape="0">
                    <a:prstClr val="black">
                      <a:alpha val="40000"/>
                    </a:prstClr>
                  </a:outerShdw>
                </a:effectLst>
                <a:cs typeface="Arial" panose="020B0604020202020204" pitchFamily="34" charset="0"/>
              </a:rPr>
              <a:t>–</a:t>
            </a:r>
            <a:r>
              <a:rPr lang="en-US" sz="2100" b="1" baseline="30000" dirty="0">
                <a:solidFill>
                  <a:srgbClr val="1E0684"/>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17</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 the universe would have re-collapsed. If the rate of expansion was slightly higher, the galaxies would not be able to form and there would be no earth.</a:t>
            </a:r>
            <a:endParaRPr lang="en-US" sz="2100" b="1" dirty="0">
              <a:solidFill>
                <a:srgbClr val="1E0684"/>
              </a:solidFill>
              <a:effectLst>
                <a:outerShdw blurRad="50800" dist="38100" dir="2700000" algn="tl" rotWithShape="0">
                  <a:prstClr val="black">
                    <a:alpha val="40000"/>
                  </a:prstClr>
                </a:outerShdw>
              </a:effectLst>
            </a:endParaRPr>
          </a:p>
          <a:p>
            <a:pPr marL="320040" indent="-320040" algn="just">
              <a:lnSpc>
                <a:spcPct val="100000"/>
              </a:lnSpc>
              <a:spcBef>
                <a:spcPts val="0"/>
              </a:spcBef>
              <a:spcAft>
                <a:spcPts val="1900"/>
              </a:spcAft>
              <a:buClr>
                <a:srgbClr val="002060"/>
              </a:buClr>
              <a:buSzPct val="110000"/>
              <a:buFont typeface="Wingdings" panose="05000000000000000000" pitchFamily="2" charset="2"/>
              <a:buChar char="§"/>
            </a:pPr>
            <a:r>
              <a:rPr lang="en-US" sz="2100" b="1" dirty="0">
                <a:solidFill>
                  <a:srgbClr val="1E0684"/>
                </a:solidFill>
                <a:effectLst>
                  <a:outerShdw blurRad="50800" dist="38100" dir="2700000" algn="tl" rotWithShape="0">
                    <a:prstClr val="black">
                      <a:alpha val="40000"/>
                    </a:prstClr>
                  </a:outerShdw>
                </a:effectLst>
              </a:rPr>
              <a:t>Nuclear efficiency (</a:t>
            </a:r>
            <a:r>
              <a:rPr lang="el-GR" sz="2100" b="1" dirty="0">
                <a:solidFill>
                  <a:srgbClr val="1E0684"/>
                </a:solidFill>
                <a:effectLst>
                  <a:outerShdw blurRad="50800" dist="38100" dir="2700000" algn="tl" rotWithShape="0">
                    <a:prstClr val="black">
                      <a:alpha val="40000"/>
                    </a:prstClr>
                  </a:outerShdw>
                </a:effectLst>
                <a:cs typeface="Arial" panose="020B0604020202020204" pitchFamily="34" charset="0"/>
              </a:rPr>
              <a:t>ε</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 = 0.007) determines the strength of the </a:t>
            </a:r>
            <a:r>
              <a:rPr lang="en-US" sz="2100" b="1" dirty="0">
                <a:solidFill>
                  <a:srgbClr val="1E0684"/>
                </a:solidFill>
                <a:effectLst>
                  <a:outerShdw blurRad="50800" dist="38100" dir="2700000" algn="tl" rotWithShape="0">
                    <a:prstClr val="black">
                      <a:alpha val="40000"/>
                    </a:prstClr>
                  </a:outerShdw>
                </a:effectLst>
              </a:rPr>
              <a:t>binding force between neutrons and protons. If its value </a:t>
            </a: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was 0.006, only hydrogen would be able to form – no helium, no nuclear fuel, no stars, no life. If it was 0.008, then all hydrogen would be quickly used up after the Big Bang – no hydrogen, no water, no life.</a:t>
            </a:r>
          </a:p>
          <a:p>
            <a:pPr marL="320040" indent="-320040" algn="just">
              <a:lnSpc>
                <a:spcPct val="100000"/>
              </a:lnSpc>
              <a:spcBef>
                <a:spcPts val="0"/>
              </a:spcBef>
              <a:spcAft>
                <a:spcPts val="1600"/>
              </a:spcAft>
              <a:buClr>
                <a:srgbClr val="002060"/>
              </a:buClr>
              <a:buSzPct val="110000"/>
              <a:buFont typeface="Wingdings" panose="05000000000000000000" pitchFamily="2" charset="2"/>
              <a:buChar char="§"/>
            </a:pPr>
            <a:r>
              <a:rPr lang="en-US" sz="2100" b="1" dirty="0">
                <a:solidFill>
                  <a:srgbClr val="1E0684"/>
                </a:solidFill>
                <a:effectLst>
                  <a:outerShdw blurRad="50800" dist="38100" dir="2700000" algn="tl" rotWithShape="0">
                    <a:prstClr val="black">
                      <a:alpha val="40000"/>
                    </a:prstClr>
                  </a:outerShdw>
                </a:effectLst>
                <a:cs typeface="Arial" panose="020B0604020202020204" pitchFamily="34" charset="0"/>
              </a:rPr>
              <a:t>Both Stephen Hawking and Martin Rees were atheists.</a:t>
            </a:r>
            <a:endParaRPr lang="en-US" sz="2100" b="1" dirty="0">
              <a:solidFill>
                <a:srgbClr val="1E0684"/>
              </a:solidFill>
              <a:effectLst>
                <a:outerShdw blurRad="50800" dist="38100" dir="2700000" algn="tl" rotWithShape="0">
                  <a:prstClr val="black">
                    <a:alpha val="40000"/>
                  </a:prstClr>
                </a:outerShdw>
              </a:effectLst>
            </a:endParaRPr>
          </a:p>
        </p:txBody>
      </p:sp>
      <p:sp>
        <p:nvSpPr>
          <p:cNvPr id="6" name="Slide Number Placeholder 5"/>
          <p:cNvSpPr>
            <a:spLocks noGrp="1"/>
          </p:cNvSpPr>
          <p:nvPr>
            <p:ph type="sldNum" sz="quarter" idx="12"/>
          </p:nvPr>
        </p:nvSpPr>
        <p:spPr>
          <a:xfrm>
            <a:off x="11636568" y="6322741"/>
            <a:ext cx="457200" cy="457200"/>
          </a:xfrm>
        </p:spPr>
        <p:txBody>
          <a:bodyPr/>
          <a:lstStyle/>
          <a:p>
            <a:pPr>
              <a:defRPr/>
            </a:pPr>
            <a:fld id="{E0CF7EFA-AA34-474B-A31D-DD2EBEC53348}" type="slidenum">
              <a:rPr lang="en-US" b="1" smtClean="0">
                <a:solidFill>
                  <a:schemeClr val="tx1">
                    <a:lumMod val="95000"/>
                    <a:lumOff val="5000"/>
                  </a:schemeClr>
                </a:solidFill>
              </a:rPr>
              <a:pPr>
                <a:defRPr/>
              </a:pPr>
              <a:t>25</a:t>
            </a:fld>
            <a:endParaRPr lang="en-US" b="1" dirty="0">
              <a:solidFill>
                <a:schemeClr val="tx1">
                  <a:lumMod val="95000"/>
                  <a:lumOff val="5000"/>
                </a:schemeClr>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23326"/>
            <a:ext cx="1012163" cy="1557811"/>
          </a:xfrm>
          <a:prstGeom prst="rect">
            <a:avLst/>
          </a:prstGeom>
        </p:spPr>
      </p:pic>
    </p:spTree>
    <p:extLst>
      <p:ext uri="{BB962C8B-B14F-4D97-AF65-F5344CB8AC3E}">
        <p14:creationId xmlns:p14="http://schemas.microsoft.com/office/powerpoint/2010/main" val="17597070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794030" y="314135"/>
            <a:ext cx="8072178" cy="698353"/>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Anthropic Principle and Multiverse</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162479" y="1377145"/>
            <a:ext cx="9867471" cy="4945596"/>
          </a:xfrm>
        </p:spPr>
        <p:txBody>
          <a:bodyPr>
            <a:noAutofit/>
          </a:bodyPr>
          <a:lstStyle/>
          <a:p>
            <a:pPr marL="320040" indent="-320040" algn="just">
              <a:lnSpc>
                <a:spcPct val="100000"/>
              </a:lnSpc>
              <a:spcBef>
                <a:spcPts val="0"/>
              </a:spcBef>
              <a:spcAft>
                <a:spcPts val="1600"/>
              </a:spcAft>
              <a:buClr>
                <a:srgbClr val="002060"/>
              </a:buClr>
              <a:buSzPct val="110000"/>
              <a:buFont typeface="Wingdings" panose="05000000000000000000" pitchFamily="2" charset="2"/>
              <a:buChar char="§"/>
            </a:pPr>
            <a:r>
              <a:rPr lang="en-US" sz="2000" b="1" dirty="0">
                <a:solidFill>
                  <a:srgbClr val="1E0684"/>
                </a:solidFill>
                <a:effectLst>
                  <a:outerShdw blurRad="50800" dist="38100" dir="2700000" algn="tl" rotWithShape="0">
                    <a:prstClr val="black">
                      <a:alpha val="40000"/>
                    </a:prstClr>
                  </a:outerShdw>
                </a:effectLst>
              </a:rPr>
              <a:t>The anthropic principle states that the universe must be conducive to conscious life. </a:t>
            </a:r>
          </a:p>
          <a:p>
            <a:pPr marL="320040" indent="-320040" algn="just">
              <a:lnSpc>
                <a:spcPct val="100000"/>
              </a:lnSpc>
              <a:spcBef>
                <a:spcPts val="0"/>
              </a:spcBef>
              <a:spcAft>
                <a:spcPts val="1600"/>
              </a:spcAft>
              <a:buClr>
                <a:srgbClr val="002060"/>
              </a:buClr>
              <a:buSzPct val="110000"/>
              <a:buFont typeface="Wingdings" panose="05000000000000000000" pitchFamily="2" charset="2"/>
              <a:buChar char="§"/>
            </a:pPr>
            <a:r>
              <a:rPr lang="en-US" sz="2000" b="1" dirty="0">
                <a:solidFill>
                  <a:srgbClr val="1E0684"/>
                </a:solidFill>
                <a:effectLst>
                  <a:outerShdw blurRad="50800" dist="38100" dir="2700000" algn="tl" rotWithShape="0">
                    <a:prstClr val="black">
                      <a:alpha val="40000"/>
                    </a:prstClr>
                  </a:outerShdw>
                </a:effectLst>
              </a:rPr>
              <a:t>In this principle, the theist sees a purposeful design by a highly intelligent creator, who created the universe so that conscious life could eventually emerge and glorify its creator.</a:t>
            </a:r>
          </a:p>
          <a:p>
            <a:pPr marL="320040" indent="-320040" algn="just">
              <a:lnSpc>
                <a:spcPct val="100000"/>
              </a:lnSpc>
              <a:spcBef>
                <a:spcPts val="0"/>
              </a:spcBef>
              <a:spcAft>
                <a:spcPts val="1600"/>
              </a:spcAft>
              <a:buClr>
                <a:srgbClr val="002060"/>
              </a:buClr>
              <a:buSzPct val="110000"/>
              <a:buFont typeface="Wingdings" panose="05000000000000000000" pitchFamily="2" charset="2"/>
              <a:buChar char="§"/>
            </a:pPr>
            <a:r>
              <a:rPr lang="en-US" sz="2000" b="1" dirty="0">
                <a:solidFill>
                  <a:srgbClr val="1E0684"/>
                </a:solidFill>
                <a:effectLst>
                  <a:outerShdw blurRad="50800" dist="38100" dir="2700000" algn="tl" rotWithShape="0">
                    <a:prstClr val="black">
                      <a:alpha val="40000"/>
                    </a:prstClr>
                  </a:outerShdw>
                </a:effectLst>
              </a:rPr>
              <a:t>The atheist counters that we should not be mystified by an elegant universe, because only in a universe capable of supporting intelligent life will there be living beings capable of observing it and pondering over it!</a:t>
            </a:r>
          </a:p>
          <a:p>
            <a:pPr marL="320040" indent="-320040" algn="just">
              <a:lnSpc>
                <a:spcPct val="100000"/>
              </a:lnSpc>
              <a:spcBef>
                <a:spcPts val="0"/>
              </a:spcBef>
              <a:spcAft>
                <a:spcPts val="1600"/>
              </a:spcAft>
              <a:buClr>
                <a:srgbClr val="002060"/>
              </a:buClr>
              <a:buSzPct val="110000"/>
              <a:buFont typeface="Wingdings" panose="05000000000000000000" pitchFamily="2" charset="2"/>
              <a:buChar char="§"/>
            </a:pPr>
            <a:r>
              <a:rPr lang="en-US" sz="2000" b="1" dirty="0">
                <a:solidFill>
                  <a:srgbClr val="1E0684"/>
                </a:solidFill>
                <a:effectLst>
                  <a:outerShdw blurRad="50800" dist="38100" dir="2700000" algn="tl" rotWithShape="0">
                    <a:prstClr val="black">
                      <a:alpha val="40000"/>
                    </a:prstClr>
                  </a:outerShdw>
                </a:effectLst>
              </a:rPr>
              <a:t>But the odds of such a universe appearing by chance is incredibly small.</a:t>
            </a:r>
          </a:p>
          <a:p>
            <a:pPr marL="320040" indent="-320040" algn="just">
              <a:lnSpc>
                <a:spcPct val="100000"/>
              </a:lnSpc>
              <a:spcBef>
                <a:spcPts val="0"/>
              </a:spcBef>
              <a:spcAft>
                <a:spcPts val="1600"/>
              </a:spcAft>
              <a:buClr>
                <a:srgbClr val="002060"/>
              </a:buClr>
              <a:buSzPct val="110000"/>
              <a:buFont typeface="Wingdings" panose="05000000000000000000" pitchFamily="2" charset="2"/>
              <a:buChar char="§"/>
            </a:pPr>
            <a:r>
              <a:rPr lang="en-US" sz="2000" b="1" dirty="0">
                <a:solidFill>
                  <a:srgbClr val="1E0684"/>
                </a:solidFill>
                <a:effectLst>
                  <a:outerShdw blurRad="50800" dist="38100" dir="2700000" algn="tl" rotWithShape="0">
                    <a:prstClr val="black">
                      <a:alpha val="40000"/>
                    </a:prstClr>
                  </a:outerShdw>
                </a:effectLst>
              </a:rPr>
              <a:t>This led many atheistic thinkers to speculate about infinitely many universes, called </a:t>
            </a:r>
            <a:r>
              <a:rPr lang="en-US" sz="2000" b="1" i="1" dirty="0">
                <a:solidFill>
                  <a:srgbClr val="1E0684"/>
                </a:solidFill>
                <a:effectLst>
                  <a:outerShdw blurRad="50800" dist="38100" dir="2700000" algn="tl" rotWithShape="0">
                    <a:prstClr val="black">
                      <a:alpha val="40000"/>
                    </a:prstClr>
                  </a:outerShdw>
                </a:effectLst>
              </a:rPr>
              <a:t>multiverse</a:t>
            </a:r>
            <a:r>
              <a:rPr lang="en-US" sz="2000" b="1" dirty="0">
                <a:solidFill>
                  <a:srgbClr val="1E0684"/>
                </a:solidFill>
                <a:effectLst>
                  <a:outerShdw blurRad="50800" dist="38100" dir="2700000" algn="tl" rotWithShape="0">
                    <a:prstClr val="black">
                      <a:alpha val="40000"/>
                    </a:prstClr>
                  </a:outerShdw>
                </a:effectLst>
              </a:rPr>
              <a:t>. This allows the uniqueness and fine-tuning to be dismissed by claiming that this happened in </a:t>
            </a:r>
            <a:r>
              <a:rPr lang="en-US" sz="2000" b="1" i="1" dirty="0">
                <a:solidFill>
                  <a:srgbClr val="1E0684"/>
                </a:solidFill>
                <a:effectLst>
                  <a:outerShdw blurRad="50800" dist="38100" dir="2700000" algn="tl" rotWithShape="0">
                    <a:prstClr val="black">
                      <a:alpha val="40000"/>
                    </a:prstClr>
                  </a:outerShdw>
                </a:effectLst>
              </a:rPr>
              <a:t>one</a:t>
            </a:r>
            <a:r>
              <a:rPr lang="en-US" sz="2000" b="1" dirty="0">
                <a:solidFill>
                  <a:srgbClr val="1E0684"/>
                </a:solidFill>
                <a:effectLst>
                  <a:outerShdw blurRad="50800" dist="38100" dir="2700000" algn="tl" rotWithShape="0">
                    <a:prstClr val="black">
                      <a:alpha val="40000"/>
                    </a:prstClr>
                  </a:outerShdw>
                </a:effectLst>
              </a:rPr>
              <a:t> among countless universes.</a:t>
            </a:r>
          </a:p>
          <a:p>
            <a:pPr marL="320040" indent="-320040" algn="just">
              <a:lnSpc>
                <a:spcPct val="100000"/>
              </a:lnSpc>
              <a:spcBef>
                <a:spcPts val="0"/>
              </a:spcBef>
              <a:spcAft>
                <a:spcPts val="2000"/>
              </a:spcAft>
              <a:buClr>
                <a:srgbClr val="002060"/>
              </a:buClr>
              <a:buSzPct val="110000"/>
              <a:buFont typeface="Wingdings" panose="05000000000000000000" pitchFamily="2" charset="2"/>
              <a:buChar char="§"/>
            </a:pPr>
            <a:r>
              <a:rPr lang="en-US" sz="2000" b="1" dirty="0">
                <a:solidFill>
                  <a:srgbClr val="1E0684"/>
                </a:solidFill>
                <a:effectLst>
                  <a:outerShdw blurRad="50800" dist="38100" dir="2700000" algn="tl" rotWithShape="0">
                    <a:prstClr val="black">
                      <a:alpha val="40000"/>
                    </a:prstClr>
                  </a:outerShdw>
                </a:effectLst>
              </a:rPr>
              <a:t>There is absolutely no theoretical or empirical evidence for this fantasy of multiverse.</a:t>
            </a:r>
          </a:p>
        </p:txBody>
      </p:sp>
      <p:sp>
        <p:nvSpPr>
          <p:cNvPr id="6" name="Slide Number Placeholder 5"/>
          <p:cNvSpPr>
            <a:spLocks noGrp="1"/>
          </p:cNvSpPr>
          <p:nvPr>
            <p:ph type="sldNum" sz="quarter" idx="12"/>
          </p:nvPr>
        </p:nvSpPr>
        <p:spPr>
          <a:xfrm>
            <a:off x="11636568" y="6322741"/>
            <a:ext cx="457200" cy="457200"/>
          </a:xfrm>
        </p:spPr>
        <p:txBody>
          <a:bodyPr/>
          <a:lstStyle/>
          <a:p>
            <a:pPr>
              <a:defRPr/>
            </a:pPr>
            <a:fld id="{E0CF7EFA-AA34-474B-A31D-DD2EBEC53348}" type="slidenum">
              <a:rPr lang="en-US" b="1" smtClean="0">
                <a:solidFill>
                  <a:schemeClr val="tx1">
                    <a:lumMod val="95000"/>
                    <a:lumOff val="5000"/>
                  </a:schemeClr>
                </a:solidFill>
              </a:rPr>
              <a:pPr>
                <a:defRPr/>
              </a:pPr>
              <a:t>26</a:t>
            </a:fld>
            <a:endParaRPr lang="en-US" b="1" dirty="0">
              <a:solidFill>
                <a:schemeClr val="tx1">
                  <a:lumMod val="95000"/>
                  <a:lumOff val="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9999" y="-32603"/>
            <a:ext cx="2028825" cy="1320551"/>
          </a:xfrm>
          <a:prstGeom prst="rect">
            <a:avLst/>
          </a:prstGeom>
        </p:spPr>
      </p:pic>
    </p:spTree>
    <p:extLst>
      <p:ext uri="{BB962C8B-B14F-4D97-AF65-F5344CB8AC3E}">
        <p14:creationId xmlns:p14="http://schemas.microsoft.com/office/powerpoint/2010/main" val="39015387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50429" y="98262"/>
            <a:ext cx="10433851" cy="838200"/>
          </a:xfrm>
        </p:spPr>
        <p:txBody>
          <a:bodyPr>
            <a:noAutofit/>
          </a:bodyPr>
          <a:lstStyle/>
          <a:p>
            <a:pPr eaLnBrk="1" hangingPunct="1">
              <a:defRPr/>
            </a:pPr>
            <a:r>
              <a:rPr lang="en-US" sz="2900" b="1" dirty="0">
                <a:solidFill>
                  <a:srgbClr val="86002D"/>
                </a:solidFill>
                <a:effectLst>
                  <a:outerShdw blurRad="50800" dist="38100" dir="2700000" algn="tl" rotWithShape="0">
                    <a:prstClr val="black">
                      <a:alpha val="40000"/>
                    </a:prstClr>
                  </a:outerShdw>
                </a:effectLst>
                <a:latin typeface="+mn-lt"/>
              </a:rPr>
              <a:t>A “Proof” for the Non-Existence of God – An Imaginary Dialogue</a:t>
            </a:r>
            <a:endParaRPr lang="en-US" sz="29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073093" y="936462"/>
            <a:ext cx="10111580" cy="5366366"/>
          </a:xfrm>
        </p:spPr>
        <p:txBody>
          <a:bodyPr>
            <a:noAutofit/>
          </a:bodyPr>
          <a:lstStyle/>
          <a:p>
            <a:pPr marL="274320" lvl="1" indent="-274320" algn="just">
              <a:lnSpc>
                <a:spcPct val="100000"/>
              </a:lnSpc>
              <a:spcBef>
                <a:spcPts val="0"/>
              </a:spcBef>
              <a:spcAft>
                <a:spcPts val="1700"/>
              </a:spcAft>
              <a:buClr>
                <a:srgbClr val="7E0000"/>
              </a:buClr>
              <a:buSzPct val="10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A. Hey theist, I can prove that God does not exist.</a:t>
            </a:r>
          </a:p>
          <a:p>
            <a:pPr marL="274320" lvl="1" indent="-274320" algn="just">
              <a:lnSpc>
                <a:spcPct val="100000"/>
              </a:lnSpc>
              <a:spcBef>
                <a:spcPts val="0"/>
              </a:spcBef>
              <a:spcAft>
                <a:spcPts val="1700"/>
              </a:spcAft>
              <a:buClr>
                <a:schemeClr val="accent6">
                  <a:lumMod val="75000"/>
                </a:schemeClr>
              </a:buClr>
              <a:buSzPct val="10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T.  Go ahead, my dear atheist; show me the proof.</a:t>
            </a:r>
          </a:p>
          <a:p>
            <a:pPr marL="274320" lvl="1" indent="-274320" algn="just">
              <a:lnSpc>
                <a:spcPct val="100000"/>
              </a:lnSpc>
              <a:spcBef>
                <a:spcPts val="0"/>
              </a:spcBef>
              <a:spcAft>
                <a:spcPts val="1700"/>
              </a:spcAft>
              <a:buClr>
                <a:srgbClr val="7E0000"/>
              </a:buClr>
              <a:buSzPct val="10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A. You believe God exists and you describe Him in superlative terms. You say He is the most marvelous, most powerful, most wise, etc., because He created this grand and elegant universe out of nothing. Correct?</a:t>
            </a:r>
          </a:p>
          <a:p>
            <a:pPr marL="274320" lvl="1" indent="-274320" algn="just">
              <a:lnSpc>
                <a:spcPct val="100000"/>
              </a:lnSpc>
              <a:spcBef>
                <a:spcPts val="0"/>
              </a:spcBef>
              <a:spcAft>
                <a:spcPts val="1700"/>
              </a:spcAft>
              <a:buClr>
                <a:schemeClr val="accent6">
                  <a:lumMod val="75000"/>
                </a:schemeClr>
              </a:buClr>
              <a:buSzPct val="10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T. Absolutely!</a:t>
            </a:r>
          </a:p>
          <a:p>
            <a:pPr marL="274320" lvl="1" indent="-274320" algn="just">
              <a:lnSpc>
                <a:spcPct val="100000"/>
              </a:lnSpc>
              <a:spcBef>
                <a:spcPts val="0"/>
              </a:spcBef>
              <a:spcAft>
                <a:spcPts val="1700"/>
              </a:spcAft>
              <a:buClr>
                <a:srgbClr val="7E0000"/>
              </a:buClr>
              <a:buSzPct val="10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A. But I can imagine a being more formidable and greater than than your God.</a:t>
            </a:r>
          </a:p>
          <a:p>
            <a:pPr marL="274320" lvl="1" indent="-274320" algn="just">
              <a:lnSpc>
                <a:spcPct val="100000"/>
              </a:lnSpc>
              <a:spcBef>
                <a:spcPts val="0"/>
              </a:spcBef>
              <a:spcAft>
                <a:spcPts val="1700"/>
              </a:spcAft>
              <a:buClr>
                <a:schemeClr val="accent6">
                  <a:lumMod val="75000"/>
                </a:schemeClr>
              </a:buClr>
              <a:buSzPct val="10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T. That is utterly impossible.</a:t>
            </a:r>
          </a:p>
          <a:p>
            <a:pPr marL="274320" lvl="1" indent="-274320" algn="just">
              <a:lnSpc>
                <a:spcPct val="100000"/>
              </a:lnSpc>
              <a:spcBef>
                <a:spcPts val="0"/>
              </a:spcBef>
              <a:spcAft>
                <a:spcPts val="2000"/>
              </a:spcAft>
              <a:buClr>
                <a:srgbClr val="7E0000"/>
              </a:buClr>
              <a:buSzPct val="10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A. It </a:t>
            </a:r>
            <a:r>
              <a:rPr lang="en-US" sz="2200" b="1" i="1" dirty="0">
                <a:solidFill>
                  <a:srgbClr val="1E0684"/>
                </a:solidFill>
                <a:effectLst>
                  <a:outerShdw blurRad="50800" dist="38100" dir="2700000" algn="tl" rotWithShape="0">
                    <a:prstClr val="black">
                      <a:alpha val="40000"/>
                    </a:prstClr>
                  </a:outerShdw>
                </a:effectLst>
              </a:rPr>
              <a:t>is</a:t>
            </a:r>
            <a:r>
              <a:rPr lang="en-US" sz="2200" b="1" dirty="0">
                <a:solidFill>
                  <a:srgbClr val="1E0684"/>
                </a:solidFill>
                <a:effectLst>
                  <a:outerShdw blurRad="50800" dist="38100" dir="2700000" algn="tl" rotWithShape="0">
                    <a:prstClr val="black">
                      <a:alpha val="40000"/>
                    </a:prstClr>
                  </a:outerShdw>
                </a:effectLst>
              </a:rPr>
              <a:t> possible. That being is more formidable and greater than your God, because it created this grand, elegant, and self-sustaining universe out of nothing </a:t>
            </a:r>
            <a:r>
              <a:rPr lang="en-US" sz="2200" b="1" i="1" dirty="0">
                <a:solidFill>
                  <a:srgbClr val="1E0684"/>
                </a:solidFill>
                <a:effectLst>
                  <a:outerShdw blurRad="50800" dist="38100" dir="2700000" algn="tl" rotWithShape="0">
                    <a:prstClr val="black">
                      <a:alpha val="40000"/>
                    </a:prstClr>
                  </a:outerShdw>
                </a:effectLst>
              </a:rPr>
              <a:t>without</a:t>
            </a:r>
            <a:r>
              <a:rPr lang="en-US" sz="2200" b="1" dirty="0">
                <a:solidFill>
                  <a:srgbClr val="1E0684"/>
                </a:solidFill>
                <a:effectLst>
                  <a:outerShdw blurRad="50800" dist="38100" dir="2700000" algn="tl" rotWithShape="0">
                    <a:prstClr val="black">
                      <a:alpha val="40000"/>
                    </a:prstClr>
                  </a:outerShdw>
                </a:effectLst>
              </a:rPr>
              <a:t> even existing. Your God is not needed – not even as an idea. Therefore, God does not exist!  Q.E.D.</a:t>
            </a:r>
          </a:p>
        </p:txBody>
      </p:sp>
      <p:sp>
        <p:nvSpPr>
          <p:cNvPr id="6" name="Slide Number Placeholder 5"/>
          <p:cNvSpPr>
            <a:spLocks noGrp="1"/>
          </p:cNvSpPr>
          <p:nvPr>
            <p:ph type="sldNum" sz="quarter" idx="12"/>
          </p:nvPr>
        </p:nvSpPr>
        <p:spPr>
          <a:xfrm>
            <a:off x="11731625" y="6400800"/>
            <a:ext cx="457200" cy="457200"/>
          </a:xfrm>
        </p:spPr>
        <p:txBody>
          <a:bodyPr/>
          <a:lstStyle/>
          <a:p>
            <a:pPr>
              <a:defRPr/>
            </a:pPr>
            <a:fld id="{E0CF7EFA-AA34-474B-A31D-DD2EBEC53348}" type="slidenum">
              <a:rPr lang="en-US" sz="1100" b="1" smtClean="0">
                <a:solidFill>
                  <a:schemeClr val="tx1"/>
                </a:solidFill>
              </a:rPr>
              <a:pPr>
                <a:defRPr/>
              </a:pPr>
              <a:t>27</a:t>
            </a:fld>
            <a:endParaRPr lang="en-US" sz="1100" b="1" dirty="0">
              <a:solidFill>
                <a:schemeClr val="tx1"/>
              </a:solidFill>
            </a:endParaRPr>
          </a:p>
        </p:txBody>
      </p:sp>
    </p:spTree>
    <p:extLst>
      <p:ext uri="{BB962C8B-B14F-4D97-AF65-F5344CB8AC3E}">
        <p14:creationId xmlns:p14="http://schemas.microsoft.com/office/powerpoint/2010/main" val="32930367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998107"/>
            <a:ext cx="9951998" cy="47930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Quranic Evidence</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28</a:t>
            </a:fld>
            <a:endParaRPr lang="en-US" sz="1100" b="1" dirty="0">
              <a:solidFill>
                <a:srgbClr val="003054"/>
              </a:solidFill>
            </a:endParaRPr>
          </a:p>
        </p:txBody>
      </p:sp>
    </p:spTree>
    <p:extLst>
      <p:ext uri="{BB962C8B-B14F-4D97-AF65-F5344CB8AC3E}">
        <p14:creationId xmlns:p14="http://schemas.microsoft.com/office/powerpoint/2010/main" val="2132130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37922" y="200628"/>
            <a:ext cx="6230979" cy="838200"/>
          </a:xfrm>
        </p:spPr>
        <p:txBody>
          <a:bodyPr>
            <a:noAutofit/>
          </a:bodyPr>
          <a:lstStyle/>
          <a:p>
            <a:pPr eaLnBrk="1" hangingPunct="1">
              <a:defRPr/>
            </a:pPr>
            <a:r>
              <a:rPr lang="en-US" sz="4000" b="1" dirty="0">
                <a:solidFill>
                  <a:srgbClr val="86002D"/>
                </a:solidFill>
                <a:effectLst>
                  <a:outerShdw blurRad="50800" dist="38100" dir="2700000" algn="tl" rotWithShape="0">
                    <a:prstClr val="black">
                      <a:alpha val="40000"/>
                    </a:prstClr>
                  </a:outerShdw>
                </a:effectLst>
                <a:latin typeface="+mn-lt"/>
              </a:rPr>
              <a:t>The Origin of the Universe</a:t>
            </a:r>
            <a:endParaRPr lang="en-US" sz="44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193029" y="1436036"/>
            <a:ext cx="9701290" cy="4875554"/>
          </a:xfrm>
        </p:spPr>
        <p:txBody>
          <a:bodyPr>
            <a:normAutofit/>
          </a:bodyPr>
          <a:lstStyle/>
          <a:p>
            <a:pPr marL="320040" indent="-320040" algn="just">
              <a:lnSpc>
                <a:spcPct val="100000"/>
              </a:lnSpc>
              <a:spcBef>
                <a:spcPts val="300"/>
              </a:spcBef>
              <a:spcAft>
                <a:spcPts val="3000"/>
              </a:spcAft>
              <a:buClr>
                <a:srgbClr val="002060"/>
              </a:buClr>
              <a:buSzPct val="90000"/>
              <a:buFont typeface="Wingdings" panose="05000000000000000000" pitchFamily="2" charset="2"/>
              <a:buChar char="§"/>
            </a:pPr>
            <a:r>
              <a:rPr lang="en-US" sz="3200" b="1" dirty="0">
                <a:solidFill>
                  <a:srgbClr val="1E0684"/>
                </a:solidFill>
                <a:effectLst>
                  <a:outerShdw blurRad="38100" dist="38100" dir="2700000" algn="tl">
                    <a:srgbClr val="000000">
                      <a:alpha val="43137"/>
                    </a:srgbClr>
                  </a:outerShdw>
                </a:effectLst>
                <a:latin typeface="Monotype Corsiva" panose="03010101010201010101" pitchFamily="66" charset="0"/>
              </a:rPr>
              <a:t>Do the unbelievers not see that the heavens and the earth were a closed-up mass, then we clove them asunder? And We made every living thing from water. Will  then they not believe? </a:t>
            </a:r>
            <a:r>
              <a:rPr lang="en-US" sz="2800" b="1" dirty="0">
                <a:solidFill>
                  <a:srgbClr val="1E0684"/>
                </a:solidFill>
                <a:effectLst>
                  <a:outerShdw blurRad="38100" dist="38100" dir="2700000" algn="tl">
                    <a:srgbClr val="000000">
                      <a:alpha val="43137"/>
                    </a:srgbClr>
                  </a:outerShdw>
                </a:effectLst>
              </a:rPr>
              <a:t>[21:31]</a:t>
            </a:r>
          </a:p>
          <a:p>
            <a:pPr marL="320040" indent="-320040" algn="just">
              <a:lnSpc>
                <a:spcPct val="100000"/>
              </a:lnSpc>
              <a:spcBef>
                <a:spcPts val="300"/>
              </a:spcBef>
              <a:spcAft>
                <a:spcPts val="3000"/>
              </a:spcAft>
              <a:buClr>
                <a:srgbClr val="002060"/>
              </a:buClr>
              <a:buSzPct val="90000"/>
              <a:buFont typeface="Wingdings" panose="05000000000000000000" pitchFamily="2" charset="2"/>
              <a:buChar char="§"/>
            </a:pPr>
            <a:r>
              <a:rPr lang="en-US" sz="3200" b="1" dirty="0">
                <a:solidFill>
                  <a:srgbClr val="1E0684"/>
                </a:solidFill>
                <a:effectLst>
                  <a:outerShdw blurRad="38100" dist="38100" dir="2700000" algn="tl">
                    <a:srgbClr val="000000">
                      <a:alpha val="43137"/>
                    </a:srgbClr>
                  </a:outerShdw>
                </a:effectLst>
                <a:latin typeface="Monotype Corsiva" panose="03010101010201010101" pitchFamily="66" charset="0"/>
              </a:rPr>
              <a:t>And the heavens We built with our own powers and indeed We go on expanding it. </a:t>
            </a:r>
            <a:r>
              <a:rPr lang="en-US" sz="2400" b="1" dirty="0">
                <a:solidFill>
                  <a:srgbClr val="1E0684"/>
                </a:solidFill>
                <a:effectLst>
                  <a:outerShdw blurRad="38100" dist="38100" dir="2700000" algn="tl">
                    <a:srgbClr val="000000">
                      <a:alpha val="43137"/>
                    </a:srgbClr>
                  </a:outerShdw>
                </a:effectLst>
              </a:rPr>
              <a:t>[51:48]</a:t>
            </a:r>
          </a:p>
          <a:p>
            <a:pPr marL="320040" indent="-320040" algn="just">
              <a:lnSpc>
                <a:spcPct val="100000"/>
              </a:lnSpc>
              <a:spcBef>
                <a:spcPts val="300"/>
              </a:spcBef>
              <a:spcAft>
                <a:spcPts val="2400"/>
              </a:spcAft>
              <a:buClr>
                <a:srgbClr val="002060"/>
              </a:buClr>
              <a:buSzPct val="90000"/>
              <a:buFont typeface="Wingdings" panose="05000000000000000000" pitchFamily="2" charset="2"/>
              <a:buChar char="§"/>
            </a:pPr>
            <a:r>
              <a:rPr lang="en-US" sz="2600" b="1" dirty="0">
                <a:solidFill>
                  <a:srgbClr val="1E0684"/>
                </a:solidFill>
                <a:effectLst>
                  <a:outerShdw blurRad="38100" dist="38100" dir="2700000" algn="tl">
                    <a:srgbClr val="000000">
                      <a:alpha val="43137"/>
                    </a:srgbClr>
                  </a:outerShdw>
                </a:effectLst>
              </a:rPr>
              <a:t>These verses describe the origin of life, the origin of the universe as a Big Bang and its expansion.</a:t>
            </a:r>
          </a:p>
        </p:txBody>
      </p:sp>
      <p:sp>
        <p:nvSpPr>
          <p:cNvPr id="6" name="Slide Number Placeholder 5"/>
          <p:cNvSpPr>
            <a:spLocks noGrp="1"/>
          </p:cNvSpPr>
          <p:nvPr>
            <p:ph type="sldNum" sz="quarter" idx="12"/>
          </p:nvPr>
        </p:nvSpPr>
        <p:spPr>
          <a:xfrm>
            <a:off x="11647720" y="6311590"/>
            <a:ext cx="457200" cy="457200"/>
          </a:xfrm>
        </p:spPr>
        <p:txBody>
          <a:bodyPr/>
          <a:lstStyle/>
          <a:p>
            <a:pPr>
              <a:defRPr/>
            </a:pPr>
            <a:fld id="{E0CF7EFA-AA34-474B-A31D-DD2EBEC53348}" type="slidenum">
              <a:rPr lang="en-US" smtClean="0">
                <a:solidFill>
                  <a:schemeClr val="tx1">
                    <a:lumMod val="95000"/>
                    <a:lumOff val="5000"/>
                  </a:schemeClr>
                </a:solidFill>
              </a:rPr>
              <a:pPr>
                <a:defRPr/>
              </a:pPr>
              <a:t>29</a:t>
            </a:fld>
            <a:endParaRPr lang="en-US" dirty="0">
              <a:solidFill>
                <a:schemeClr val="tx1">
                  <a:lumMod val="95000"/>
                  <a:lumOff val="5000"/>
                </a:schemeClr>
              </a:solidFill>
            </a:endParaRPr>
          </a:p>
        </p:txBody>
      </p:sp>
      <p:pic>
        <p:nvPicPr>
          <p:cNvPr id="5"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65397" y="0"/>
            <a:ext cx="1123428" cy="1123428"/>
          </a:xfrm>
          <a:prstGeom prst="rect">
            <a:avLst/>
          </a:prstGeom>
          <a:noFill/>
          <a:ln w="9525">
            <a:noFill/>
            <a:miter lim="800000"/>
            <a:headEnd/>
            <a:tailEnd/>
          </a:ln>
        </p:spPr>
      </p:pic>
    </p:spTree>
    <p:extLst>
      <p:ext uri="{BB962C8B-B14F-4D97-AF65-F5344CB8AC3E}">
        <p14:creationId xmlns:p14="http://schemas.microsoft.com/office/powerpoint/2010/main" val="18565261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050"/>
          <p:cNvSpPr>
            <a:spLocks noGrp="1" noChangeArrowheads="1"/>
          </p:cNvSpPr>
          <p:nvPr>
            <p:ph type="title"/>
          </p:nvPr>
        </p:nvSpPr>
        <p:spPr>
          <a:xfrm>
            <a:off x="1181515" y="378957"/>
            <a:ext cx="3851779" cy="854614"/>
          </a:xfrm>
        </p:spPr>
        <p:txBody>
          <a:bodyPr>
            <a:normAutofit/>
          </a:bodyPr>
          <a:lstStyle/>
          <a:p>
            <a:pPr eaLnBrk="1" hangingPunct="1">
              <a:spcAft>
                <a:spcPts val="900"/>
              </a:spcAft>
            </a:pPr>
            <a:r>
              <a:rPr lang="en-US" sz="3800" b="1" dirty="0">
                <a:solidFill>
                  <a:srgbClr val="7E0000"/>
                </a:solidFill>
                <a:effectLst>
                  <a:outerShdw blurRad="38100" dist="38100" dir="2700000" algn="tl">
                    <a:srgbClr val="000000">
                      <a:alpha val="43137"/>
                    </a:srgbClr>
                  </a:outerShdw>
                </a:effectLst>
                <a:latin typeface="+mn-lt"/>
              </a:rPr>
              <a:t>Terminology</a:t>
            </a:r>
          </a:p>
        </p:txBody>
      </p:sp>
      <p:sp>
        <p:nvSpPr>
          <p:cNvPr id="1633283" name="Rectangle 2051"/>
          <p:cNvSpPr>
            <a:spLocks noGrp="1" noChangeArrowheads="1"/>
          </p:cNvSpPr>
          <p:nvPr>
            <p:ph idx="1"/>
          </p:nvPr>
        </p:nvSpPr>
        <p:spPr>
          <a:xfrm>
            <a:off x="1181515" y="1340336"/>
            <a:ext cx="9757831" cy="4756876"/>
          </a:xfrm>
          <a:ln w="28575">
            <a:noFill/>
          </a:ln>
        </p:spPr>
        <p:txBody>
          <a:bodyPr>
            <a:noAutofit/>
          </a:bodyPr>
          <a:lstStyle/>
          <a:p>
            <a:pPr marL="0" indent="0" eaLnBrk="1" hangingPunct="1">
              <a:spcBef>
                <a:spcPts val="600"/>
              </a:spcBef>
              <a:buClrTx/>
              <a:buSzPct val="125000"/>
              <a:buNone/>
              <a:defRPr/>
            </a:pPr>
            <a:r>
              <a:rPr lang="en-US" sz="1600" b="1" dirty="0">
                <a:solidFill>
                  <a:srgbClr val="1E0684"/>
                </a:solidFill>
                <a:effectLst>
                  <a:outerShdw blurRad="38100" dist="38100" dir="2700000" algn="tl">
                    <a:srgbClr val="000000">
                      <a:alpha val="43137"/>
                    </a:srgbClr>
                  </a:outerShdw>
                </a:effectLst>
              </a:rPr>
              <a:t>      </a:t>
            </a:r>
          </a:p>
          <a:p>
            <a:pPr marL="365760" indent="-365760" eaLnBrk="1" hangingPunct="1">
              <a:lnSpc>
                <a:spcPct val="100000"/>
              </a:lnSpc>
              <a:spcBef>
                <a:spcPts val="0"/>
              </a:spcBef>
              <a:spcAft>
                <a:spcPts val="3000"/>
              </a:spcAft>
              <a:buClrTx/>
              <a:buSzPct val="125000"/>
              <a:defRPr/>
            </a:pPr>
            <a:r>
              <a:rPr lang="en-US" sz="2600" b="1" u="sng" dirty="0">
                <a:solidFill>
                  <a:srgbClr val="1E0684"/>
                </a:solidFill>
                <a:effectLst>
                  <a:outerShdw blurRad="38100" dist="38100" dir="2700000" algn="tl">
                    <a:srgbClr val="000000">
                      <a:alpha val="43137"/>
                    </a:srgbClr>
                  </a:outerShdw>
                </a:effectLst>
              </a:rPr>
              <a:t>Atheists</a:t>
            </a:r>
            <a:r>
              <a:rPr lang="en-US" sz="2600" b="1" dirty="0">
                <a:solidFill>
                  <a:srgbClr val="1E0684"/>
                </a:solidFill>
                <a:effectLst>
                  <a:outerShdw blurRad="38100" dist="38100" dir="2700000" algn="tl">
                    <a:srgbClr val="000000">
                      <a:alpha val="43137"/>
                    </a:srgbClr>
                  </a:outerShdw>
                </a:effectLst>
              </a:rPr>
              <a:t> believe that God does not exist.</a:t>
            </a:r>
          </a:p>
          <a:p>
            <a:pPr marL="365760" indent="-365760" eaLnBrk="1" hangingPunct="1">
              <a:lnSpc>
                <a:spcPct val="100000"/>
              </a:lnSpc>
              <a:spcBef>
                <a:spcPts val="0"/>
              </a:spcBef>
              <a:spcAft>
                <a:spcPts val="3000"/>
              </a:spcAft>
              <a:buClrTx/>
              <a:buSzPct val="125000"/>
              <a:defRPr/>
            </a:pPr>
            <a:r>
              <a:rPr lang="en-US" sz="2600" b="1" u="sng" dirty="0">
                <a:solidFill>
                  <a:srgbClr val="1E0684"/>
                </a:solidFill>
                <a:effectLst>
                  <a:outerShdw blurRad="38100" dist="38100" dir="2700000" algn="tl">
                    <a:srgbClr val="000000">
                      <a:alpha val="43137"/>
                    </a:srgbClr>
                  </a:outerShdw>
                </a:effectLst>
              </a:rPr>
              <a:t>Agnostics</a:t>
            </a:r>
            <a:r>
              <a:rPr lang="en-US" sz="2600" b="1" dirty="0">
                <a:solidFill>
                  <a:srgbClr val="1E0684"/>
                </a:solidFill>
                <a:effectLst>
                  <a:outerShdw blurRad="38100" dist="38100" dir="2700000" algn="tl">
                    <a:srgbClr val="000000">
                      <a:alpha val="43137"/>
                    </a:srgbClr>
                  </a:outerShdw>
                </a:effectLst>
              </a:rPr>
              <a:t> believe that we cannot know whether God exists or not. </a:t>
            </a:r>
          </a:p>
          <a:p>
            <a:pPr marL="365760" indent="-365760" eaLnBrk="1" hangingPunct="1">
              <a:lnSpc>
                <a:spcPct val="100000"/>
              </a:lnSpc>
              <a:spcBef>
                <a:spcPts val="0"/>
              </a:spcBef>
              <a:spcAft>
                <a:spcPts val="3000"/>
              </a:spcAft>
              <a:buClrTx/>
              <a:buSzPct val="125000"/>
              <a:defRPr/>
            </a:pPr>
            <a:r>
              <a:rPr lang="en-US" sz="2600" b="1" u="sng" dirty="0">
                <a:solidFill>
                  <a:srgbClr val="1E0684"/>
                </a:solidFill>
                <a:effectLst>
                  <a:outerShdw blurRad="38100" dist="38100" dir="2700000" algn="tl">
                    <a:srgbClr val="000000">
                      <a:alpha val="43137"/>
                    </a:srgbClr>
                  </a:outerShdw>
                </a:effectLst>
              </a:rPr>
              <a:t>Deists</a:t>
            </a:r>
            <a:r>
              <a:rPr lang="en-US" sz="2600" b="1" dirty="0">
                <a:solidFill>
                  <a:srgbClr val="1E0684"/>
                </a:solidFill>
                <a:effectLst>
                  <a:outerShdw blurRad="38100" dist="38100" dir="2700000" algn="tl">
                    <a:srgbClr val="000000">
                      <a:alpha val="43137"/>
                    </a:srgbClr>
                  </a:outerShdw>
                </a:effectLst>
              </a:rPr>
              <a:t> believe in a non-personal God and reject religion.</a:t>
            </a:r>
          </a:p>
          <a:p>
            <a:pPr marL="365760" indent="-365760" eaLnBrk="1" hangingPunct="1">
              <a:lnSpc>
                <a:spcPct val="100000"/>
              </a:lnSpc>
              <a:spcBef>
                <a:spcPts val="0"/>
              </a:spcBef>
              <a:spcAft>
                <a:spcPts val="3000"/>
              </a:spcAft>
              <a:buClrTx/>
              <a:buSzPct val="125000"/>
              <a:defRPr/>
            </a:pPr>
            <a:r>
              <a:rPr lang="en-US" sz="2600" b="1" u="sng" dirty="0">
                <a:solidFill>
                  <a:srgbClr val="1E0684"/>
                </a:solidFill>
                <a:effectLst>
                  <a:outerShdw blurRad="38100" dist="38100" dir="2700000" algn="tl">
                    <a:srgbClr val="000000">
                      <a:alpha val="43137"/>
                    </a:srgbClr>
                  </a:outerShdw>
                </a:effectLst>
              </a:rPr>
              <a:t>Theists</a:t>
            </a:r>
            <a:r>
              <a:rPr lang="en-US" sz="2600" b="1" dirty="0">
                <a:solidFill>
                  <a:srgbClr val="1E0684"/>
                </a:solidFill>
                <a:effectLst>
                  <a:outerShdw blurRad="38100" dist="38100" dir="2700000" algn="tl">
                    <a:srgbClr val="000000">
                      <a:alpha val="43137"/>
                    </a:srgbClr>
                  </a:outerShdw>
                </a:effectLst>
              </a:rPr>
              <a:t> believe in God and religion.</a:t>
            </a:r>
          </a:p>
          <a:p>
            <a:pPr marL="365760" indent="-365760" eaLnBrk="1" hangingPunct="1">
              <a:lnSpc>
                <a:spcPct val="100000"/>
              </a:lnSpc>
              <a:spcBef>
                <a:spcPts val="0"/>
              </a:spcBef>
              <a:spcAft>
                <a:spcPts val="2700"/>
              </a:spcAft>
              <a:buClrTx/>
              <a:buSzPct val="125000"/>
              <a:defRPr/>
            </a:pPr>
            <a:r>
              <a:rPr lang="en-US" sz="2600" b="1" u="sng" dirty="0">
                <a:solidFill>
                  <a:srgbClr val="1E0684"/>
                </a:solidFill>
                <a:effectLst>
                  <a:outerShdw blurRad="38100" dist="38100" dir="2700000" algn="tl">
                    <a:srgbClr val="000000">
                      <a:alpha val="43137"/>
                    </a:srgbClr>
                  </a:outerShdw>
                </a:effectLst>
              </a:rPr>
              <a:t>Heavens</a:t>
            </a:r>
            <a:r>
              <a:rPr lang="en-US" sz="2600" b="1" dirty="0">
                <a:solidFill>
                  <a:srgbClr val="1E0684"/>
                </a:solidFill>
                <a:effectLst>
                  <a:outerShdw blurRad="38100" dist="38100" dir="2700000" algn="tl">
                    <a:srgbClr val="000000">
                      <a:alpha val="43137"/>
                    </a:srgbClr>
                  </a:outerShdw>
                </a:effectLst>
              </a:rPr>
              <a:t> refers to the expanse of space surrounding the earth.</a:t>
            </a:r>
          </a:p>
        </p:txBody>
      </p:sp>
      <p:sp>
        <p:nvSpPr>
          <p:cNvPr id="5" name="TextBox 4"/>
          <p:cNvSpPr txBox="1"/>
          <p:nvPr/>
        </p:nvSpPr>
        <p:spPr>
          <a:xfrm>
            <a:off x="11748422" y="6310744"/>
            <a:ext cx="451294"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3</a:t>
            </a:fld>
            <a:endParaRPr lang="en-US" sz="1100" b="1" dirty="0">
              <a:solidFill>
                <a:srgbClr val="003054"/>
              </a:solidFill>
            </a:endParaRPr>
          </a:p>
        </p:txBody>
      </p:sp>
      <p:pic>
        <p:nvPicPr>
          <p:cNvPr id="3" name="Picture 2"/>
          <p:cNvPicPr>
            <a:picLocks noChangeAspect="1"/>
          </p:cNvPicPr>
          <p:nvPr/>
        </p:nvPicPr>
        <p:blipFill rotWithShape="1">
          <a:blip r:embed="rId3">
            <a:clrChange>
              <a:clrFrom>
                <a:srgbClr val="FFFFFF"/>
              </a:clrFrom>
              <a:clrTo>
                <a:srgbClr val="FFFFFF">
                  <a:alpha val="0"/>
                </a:srgbClr>
              </a:clrTo>
            </a:clrChange>
            <a:duotone>
              <a:prstClr val="black"/>
              <a:schemeClr val="tx2">
                <a:lumMod val="40000"/>
                <a:lumOff val="60000"/>
                <a:tint val="45000"/>
                <a:satMod val="400000"/>
              </a:schemeClr>
            </a:duotone>
            <a:extLst>
              <a:ext uri="{28A0092B-C50C-407E-A947-70E740481C1C}">
                <a14:useLocalDpi xmlns:a14="http://schemas.microsoft.com/office/drawing/2010/main" val="0"/>
              </a:ext>
            </a:extLst>
          </a:blip>
          <a:srcRect t="16423" b="22937"/>
          <a:stretch/>
        </p:blipFill>
        <p:spPr>
          <a:xfrm>
            <a:off x="10426138" y="66906"/>
            <a:ext cx="1773577" cy="1059899"/>
          </a:xfrm>
          <a:prstGeom prst="rect">
            <a:avLst/>
          </a:prstGeom>
        </p:spPr>
      </p:pic>
    </p:spTree>
    <p:extLst>
      <p:ext uri="{BB962C8B-B14F-4D97-AF65-F5344CB8AC3E}">
        <p14:creationId xmlns:p14="http://schemas.microsoft.com/office/powerpoint/2010/main" val="8290438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32926" y="112007"/>
            <a:ext cx="7979580" cy="838200"/>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Scientific Facts in the Quran</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209723" y="997444"/>
            <a:ext cx="8918433" cy="5380063"/>
          </a:xfrm>
        </p:spPr>
        <p:txBody>
          <a:bodyPr>
            <a:noAutofit/>
          </a:bodyPr>
          <a:lstStyle/>
          <a:p>
            <a:pPr marL="320040"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The Quran makes profound and accurate statements about scientific facts discovered only in the last two centuries.  </a:t>
            </a:r>
          </a:p>
          <a:p>
            <a:pPr marL="320040"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Planetary motions along independent orbits </a:t>
            </a:r>
          </a:p>
          <a:p>
            <a:pPr marL="320040"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Different types of light emanating from the sun and the moon</a:t>
            </a:r>
          </a:p>
          <a:p>
            <a:pPr marL="320040"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Origin of the universe as envisioned in the Big Bang</a:t>
            </a:r>
          </a:p>
          <a:p>
            <a:pPr marL="320040"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Expansion of the universe</a:t>
            </a:r>
          </a:p>
          <a:p>
            <a:pPr marL="320040" lvl="1"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Creation of living things from water</a:t>
            </a:r>
          </a:p>
          <a:p>
            <a:pPr marL="320040" lvl="1"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Embryonic development</a:t>
            </a:r>
          </a:p>
          <a:p>
            <a:pPr marL="320040" lvl="1" indent="-320040" algn="just">
              <a:lnSpc>
                <a:spcPct val="100000"/>
              </a:lnSpc>
              <a:spcBef>
                <a:spcPts val="0"/>
              </a:spcBef>
              <a:spcAft>
                <a:spcPts val="17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Sexual reproduction</a:t>
            </a:r>
          </a:p>
          <a:p>
            <a:pPr marL="320040" lvl="1" indent="-320040" algn="just">
              <a:lnSpc>
                <a:spcPct val="100000"/>
              </a:lnSpc>
              <a:spcBef>
                <a:spcPts val="0"/>
              </a:spcBef>
              <a:spcAft>
                <a:spcPts val="6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Evolution of man in planned and progressive stages</a:t>
            </a:r>
          </a:p>
        </p:txBody>
      </p:sp>
      <p:sp>
        <p:nvSpPr>
          <p:cNvPr id="6" name="Slide Number Placeholder 5"/>
          <p:cNvSpPr>
            <a:spLocks noGrp="1"/>
          </p:cNvSpPr>
          <p:nvPr>
            <p:ph type="sldNum" sz="quarter" idx="12"/>
          </p:nvPr>
        </p:nvSpPr>
        <p:spPr>
          <a:xfrm>
            <a:off x="11636568" y="6322741"/>
            <a:ext cx="457200" cy="457200"/>
          </a:xfrm>
        </p:spPr>
        <p:txBody>
          <a:bodyPr/>
          <a:lstStyle/>
          <a:p>
            <a:pPr>
              <a:defRPr/>
            </a:pPr>
            <a:fld id="{E0CF7EFA-AA34-474B-A31D-DD2EBEC53348}" type="slidenum">
              <a:rPr lang="en-US" b="1" smtClean="0">
                <a:solidFill>
                  <a:schemeClr val="tx1">
                    <a:lumMod val="95000"/>
                    <a:lumOff val="5000"/>
                  </a:schemeClr>
                </a:solidFill>
              </a:rPr>
              <a:pPr>
                <a:defRPr/>
              </a:pPr>
              <a:t>30</a:t>
            </a:fld>
            <a:endParaRPr lang="en-US" b="1" dirty="0">
              <a:solidFill>
                <a:schemeClr val="tx1">
                  <a:lumMod val="95000"/>
                  <a:lumOff val="5000"/>
                </a:schemeClr>
              </a:solidFill>
            </a:endParaRPr>
          </a:p>
        </p:txBody>
      </p:sp>
      <p:pic>
        <p:nvPicPr>
          <p:cNvPr id="5" name="Picture 4" descr="RRKT_Cover.jpg"/>
          <p:cNvPicPr>
            <a:picLocks noChangeAspect="1"/>
          </p:cNvPicPr>
          <p:nvPr/>
        </p:nvPicPr>
        <p:blipFill>
          <a:blip r:embed="rId3" cstate="print"/>
          <a:stretch>
            <a:fillRect/>
          </a:stretch>
        </p:blipFill>
        <p:spPr>
          <a:xfrm>
            <a:off x="11343806" y="1"/>
            <a:ext cx="845018" cy="1226916"/>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325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32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32926" y="112007"/>
            <a:ext cx="7979580" cy="838200"/>
          </a:xfrm>
        </p:spPr>
        <p:txBody>
          <a:bodyPr>
            <a:noAutofit/>
          </a:bodyPr>
          <a:lstStyle/>
          <a:p>
            <a:pPr eaLnBrk="1" hangingPunct="1">
              <a:defRPr/>
            </a:pPr>
            <a:r>
              <a:rPr lang="en-US" sz="3200" b="1" dirty="0">
                <a:solidFill>
                  <a:srgbClr val="86002D"/>
                </a:solidFill>
                <a:effectLst>
                  <a:outerShdw blurRad="50800" dist="38100" dir="2700000" algn="tl" rotWithShape="0">
                    <a:prstClr val="black">
                      <a:alpha val="40000"/>
                    </a:prstClr>
                  </a:outerShdw>
                </a:effectLst>
                <a:latin typeface="+mn-lt"/>
              </a:rPr>
              <a:t>Knowledge</a:t>
            </a:r>
            <a:r>
              <a:rPr lang="en-US" sz="3600" b="1" dirty="0">
                <a:solidFill>
                  <a:srgbClr val="86002D"/>
                </a:solidFill>
                <a:effectLst>
                  <a:outerShdw blurRad="50800" dist="38100" dir="2700000" algn="tl" rotWithShape="0">
                    <a:prstClr val="black">
                      <a:alpha val="40000"/>
                    </a:prstClr>
                  </a:outerShdw>
                </a:effectLst>
                <a:latin typeface="+mn-lt"/>
              </a:rPr>
              <a:t> of the Future in the Quran</a:t>
            </a:r>
            <a:endParaRPr lang="en-US" sz="36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037098" y="1045040"/>
            <a:ext cx="9692634" cy="5380063"/>
          </a:xfrm>
        </p:spPr>
        <p:txBody>
          <a:bodyPr>
            <a:noAutofit/>
          </a:bodyPr>
          <a:lstStyle/>
          <a:p>
            <a:pPr marL="320040" indent="-320040" algn="just">
              <a:lnSpc>
                <a:spcPct val="100000"/>
              </a:lnSpc>
              <a:spcBef>
                <a:spcPts val="0"/>
              </a:spcBef>
              <a:spcAft>
                <a:spcPts val="6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The Quran declared that the body of the Pharaoh, who was drowned at the Red sea, would be preserved. </a:t>
            </a:r>
          </a:p>
          <a:p>
            <a:pPr lvl="1" algn="just">
              <a:lnSpc>
                <a:spcPct val="100000"/>
              </a:lnSpc>
              <a:spcBef>
                <a:spcPts val="0"/>
              </a:spcBef>
              <a:spcAft>
                <a:spcPts val="1400"/>
              </a:spcAft>
              <a:buClr>
                <a:srgbClr val="7E0000"/>
              </a:buClr>
              <a:buSzPct val="130000"/>
            </a:pPr>
            <a:r>
              <a:rPr lang="en-US" sz="2200" b="1" dirty="0">
                <a:solidFill>
                  <a:srgbClr val="1E0684"/>
                </a:solidFill>
                <a:effectLst>
                  <a:outerShdw blurRad="50800" dist="38100" dir="2700000" algn="tl" rotWithShape="0">
                    <a:prstClr val="black">
                      <a:alpha val="40000"/>
                    </a:prstClr>
                  </a:outerShdw>
                </a:effectLst>
              </a:rPr>
              <a:t>His mummified body can be seen in a museum in Cairo, Egypt.</a:t>
            </a:r>
          </a:p>
          <a:p>
            <a:pPr marL="320040" indent="-320040" algn="just">
              <a:lnSpc>
                <a:spcPct val="100000"/>
              </a:lnSpc>
              <a:spcBef>
                <a:spcPts val="0"/>
              </a:spcBef>
              <a:spcAft>
                <a:spcPts val="6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The Quran foretold that Jewish people would be gathered in the Holy land after their dispersion. </a:t>
            </a:r>
          </a:p>
          <a:p>
            <a:pPr lvl="1" algn="just">
              <a:lnSpc>
                <a:spcPct val="100000"/>
              </a:lnSpc>
              <a:spcBef>
                <a:spcPts val="0"/>
              </a:spcBef>
              <a:spcAft>
                <a:spcPts val="1400"/>
              </a:spcAft>
              <a:buClr>
                <a:srgbClr val="7E0000"/>
              </a:buClr>
              <a:buSzPct val="130000"/>
            </a:pPr>
            <a:r>
              <a:rPr lang="en-US" sz="2200" b="1" dirty="0">
                <a:solidFill>
                  <a:srgbClr val="1E0684"/>
                </a:solidFill>
                <a:effectLst>
                  <a:outerShdw blurRad="50800" dist="38100" dir="2700000" algn="tl" rotWithShape="0">
                    <a:prstClr val="black">
                      <a:alpha val="40000"/>
                    </a:prstClr>
                  </a:outerShdw>
                </a:effectLst>
              </a:rPr>
              <a:t>This came true in the creation of the state of Israel in 1948.</a:t>
            </a:r>
          </a:p>
          <a:p>
            <a:pPr marL="320040" indent="-320040" algn="just">
              <a:lnSpc>
                <a:spcPct val="100000"/>
              </a:lnSpc>
              <a:spcBef>
                <a:spcPts val="0"/>
              </a:spcBef>
              <a:spcAft>
                <a:spcPts val="6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It predicts bringing together of wild animals. </a:t>
            </a:r>
          </a:p>
          <a:p>
            <a:pPr lvl="1" algn="just">
              <a:lnSpc>
                <a:spcPct val="100000"/>
              </a:lnSpc>
              <a:spcBef>
                <a:spcPts val="0"/>
              </a:spcBef>
              <a:spcAft>
                <a:spcPts val="1400"/>
              </a:spcAft>
              <a:buClr>
                <a:srgbClr val="7E0000"/>
              </a:buClr>
              <a:buSzPct val="130000"/>
            </a:pPr>
            <a:r>
              <a:rPr lang="en-US" sz="2200" b="1" dirty="0">
                <a:solidFill>
                  <a:srgbClr val="1E0684"/>
                </a:solidFill>
                <a:effectLst>
                  <a:outerShdw blurRad="50800" dist="38100" dir="2700000" algn="tl" rotWithShape="0">
                    <a:prstClr val="black">
                      <a:alpha val="40000"/>
                    </a:prstClr>
                  </a:outerShdw>
                </a:effectLst>
              </a:rPr>
              <a:t>We see that in modern-day zoological gardens.</a:t>
            </a:r>
          </a:p>
          <a:p>
            <a:pPr marL="320040" indent="-320040" algn="just">
              <a:lnSpc>
                <a:spcPct val="100000"/>
              </a:lnSpc>
              <a:spcBef>
                <a:spcPts val="0"/>
              </a:spcBef>
              <a:spcAft>
                <a:spcPts val="6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It prophesies merging of two seas and removing of barriers. </a:t>
            </a:r>
          </a:p>
          <a:p>
            <a:pPr lvl="1" algn="just">
              <a:lnSpc>
                <a:spcPct val="100000"/>
              </a:lnSpc>
              <a:spcBef>
                <a:spcPts val="0"/>
              </a:spcBef>
              <a:spcAft>
                <a:spcPts val="1400"/>
              </a:spcAft>
              <a:buClr>
                <a:srgbClr val="7E0000"/>
              </a:buClr>
              <a:buSzPct val="130000"/>
            </a:pPr>
            <a:r>
              <a:rPr lang="en-US" sz="2200" b="1" dirty="0">
                <a:solidFill>
                  <a:srgbClr val="1E0684"/>
                </a:solidFill>
                <a:effectLst>
                  <a:outerShdw blurRad="50800" dist="38100" dir="2700000" algn="tl" rotWithShape="0">
                    <a:prstClr val="black">
                      <a:alpha val="40000"/>
                    </a:prstClr>
                  </a:outerShdw>
                </a:effectLst>
              </a:rPr>
              <a:t>Construction of Suez and Panama canals in the 19</a:t>
            </a:r>
            <a:r>
              <a:rPr lang="en-US" sz="2200" b="1" baseline="30000" dirty="0">
                <a:solidFill>
                  <a:srgbClr val="1E0684"/>
                </a:solidFill>
                <a:effectLst>
                  <a:outerShdw blurRad="50800" dist="38100" dir="2700000" algn="tl" rotWithShape="0">
                    <a:prstClr val="black">
                      <a:alpha val="40000"/>
                    </a:prstClr>
                  </a:outerShdw>
                </a:effectLst>
              </a:rPr>
              <a:t>th</a:t>
            </a:r>
            <a:r>
              <a:rPr lang="en-US" sz="2200" b="1" dirty="0">
                <a:solidFill>
                  <a:srgbClr val="1E0684"/>
                </a:solidFill>
                <a:effectLst>
                  <a:outerShdw blurRad="50800" dist="38100" dir="2700000" algn="tl" rotWithShape="0">
                    <a:prstClr val="black">
                      <a:alpha val="40000"/>
                    </a:prstClr>
                  </a:outerShdw>
                </a:effectLst>
              </a:rPr>
              <a:t> and 20</a:t>
            </a:r>
            <a:r>
              <a:rPr lang="en-US" sz="2200" b="1" baseline="30000" dirty="0">
                <a:solidFill>
                  <a:srgbClr val="1E0684"/>
                </a:solidFill>
                <a:effectLst>
                  <a:outerShdw blurRad="50800" dist="38100" dir="2700000" algn="tl" rotWithShape="0">
                    <a:prstClr val="black">
                      <a:alpha val="40000"/>
                    </a:prstClr>
                  </a:outerShdw>
                </a:effectLst>
              </a:rPr>
              <a:t>th</a:t>
            </a:r>
            <a:r>
              <a:rPr lang="en-US" sz="2200" b="1" dirty="0">
                <a:solidFill>
                  <a:srgbClr val="1E0684"/>
                </a:solidFill>
                <a:effectLst>
                  <a:outerShdw blurRad="50800" dist="38100" dir="2700000" algn="tl" rotWithShape="0">
                    <a:prstClr val="black">
                      <a:alpha val="40000"/>
                    </a:prstClr>
                  </a:outerShdw>
                </a:effectLst>
              </a:rPr>
              <a:t> centuries. </a:t>
            </a:r>
          </a:p>
          <a:p>
            <a:pPr marL="320040" lvl="1" indent="-320040" algn="just">
              <a:lnSpc>
                <a:spcPct val="100000"/>
              </a:lnSpc>
              <a:spcBef>
                <a:spcPts val="0"/>
              </a:spcBef>
              <a:spcAft>
                <a:spcPts val="600"/>
              </a:spcAft>
              <a:buClr>
                <a:srgbClr val="002060"/>
              </a:buClr>
              <a:buSzPct val="110000"/>
              <a:buFont typeface="Wingdings" panose="05000000000000000000" pitchFamily="2" charset="2"/>
              <a:buChar char="§"/>
            </a:pPr>
            <a:r>
              <a:rPr lang="en-US" sz="2200" b="1" dirty="0">
                <a:solidFill>
                  <a:srgbClr val="1E0684"/>
                </a:solidFill>
                <a:effectLst>
                  <a:outerShdw blurRad="50800" dist="38100" dir="2700000" algn="tl" rotWithShape="0">
                    <a:prstClr val="black">
                      <a:alpha val="40000"/>
                    </a:prstClr>
                  </a:outerShdw>
                </a:effectLst>
              </a:rPr>
              <a:t>It predicted pervasive use of books and printed material. </a:t>
            </a:r>
          </a:p>
          <a:p>
            <a:pPr marL="685800" lvl="2" indent="-228600" algn="just">
              <a:lnSpc>
                <a:spcPct val="100000"/>
              </a:lnSpc>
              <a:spcBef>
                <a:spcPts val="0"/>
              </a:spcBef>
              <a:spcAft>
                <a:spcPts val="600"/>
              </a:spcAft>
              <a:buClr>
                <a:srgbClr val="7E0000"/>
              </a:buClr>
              <a:buSzPct val="130000"/>
            </a:pPr>
            <a:r>
              <a:rPr lang="en-US" sz="2200" b="1" dirty="0">
                <a:solidFill>
                  <a:srgbClr val="1E0684"/>
                </a:solidFill>
                <a:effectLst>
                  <a:outerShdw blurRad="50800" dist="38100" dir="2700000" algn="tl" rotWithShape="0">
                    <a:prstClr val="black">
                      <a:alpha val="40000"/>
                    </a:prstClr>
                  </a:outerShdw>
                </a:effectLst>
              </a:rPr>
              <a:t>These are everywhere today.</a:t>
            </a:r>
          </a:p>
        </p:txBody>
      </p:sp>
      <p:sp>
        <p:nvSpPr>
          <p:cNvPr id="6" name="Slide Number Placeholder 5"/>
          <p:cNvSpPr>
            <a:spLocks noGrp="1"/>
          </p:cNvSpPr>
          <p:nvPr>
            <p:ph type="sldNum" sz="quarter" idx="12"/>
          </p:nvPr>
        </p:nvSpPr>
        <p:spPr>
          <a:xfrm>
            <a:off x="11636568" y="6322741"/>
            <a:ext cx="457200" cy="457200"/>
          </a:xfrm>
        </p:spPr>
        <p:txBody>
          <a:bodyPr/>
          <a:lstStyle/>
          <a:p>
            <a:pPr>
              <a:defRPr/>
            </a:pPr>
            <a:fld id="{E0CF7EFA-AA34-474B-A31D-DD2EBEC53348}" type="slidenum">
              <a:rPr lang="en-US" b="1" smtClean="0">
                <a:solidFill>
                  <a:schemeClr val="tx1">
                    <a:lumMod val="95000"/>
                    <a:lumOff val="5000"/>
                  </a:schemeClr>
                </a:solidFill>
              </a:rPr>
              <a:pPr>
                <a:defRPr/>
              </a:pPr>
              <a:t>31</a:t>
            </a:fld>
            <a:endParaRPr lang="en-US" b="1" dirty="0">
              <a:solidFill>
                <a:schemeClr val="tx1">
                  <a:lumMod val="95000"/>
                  <a:lumOff val="5000"/>
                </a:schemeClr>
              </a:solidFill>
            </a:endParaRPr>
          </a:p>
        </p:txBody>
      </p:sp>
      <p:pic>
        <p:nvPicPr>
          <p:cNvPr id="5" name="Picture 4" descr="RRKT_Cover.jpg"/>
          <p:cNvPicPr>
            <a:picLocks noChangeAspect="1"/>
          </p:cNvPicPr>
          <p:nvPr/>
        </p:nvPicPr>
        <p:blipFill>
          <a:blip r:embed="rId3" cstate="print"/>
          <a:stretch>
            <a:fillRect/>
          </a:stretch>
        </p:blipFill>
        <p:spPr>
          <a:xfrm>
            <a:off x="11351778" y="0"/>
            <a:ext cx="837045" cy="1215342"/>
          </a:xfrm>
          <a:prstGeom prst="rect">
            <a:avLst/>
          </a:prstGeom>
        </p:spPr>
      </p:pic>
    </p:spTree>
    <p:extLst>
      <p:ext uri="{BB962C8B-B14F-4D97-AF65-F5344CB8AC3E}">
        <p14:creationId xmlns:p14="http://schemas.microsoft.com/office/powerpoint/2010/main" val="13306919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325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325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325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875053" y="169880"/>
            <a:ext cx="7086600" cy="838200"/>
          </a:xfrm>
        </p:spPr>
        <p:txBody>
          <a:bodyPr>
            <a:noAutofit/>
          </a:bodyPr>
          <a:lstStyle/>
          <a:p>
            <a:pPr eaLnBrk="1" hangingPunct="1">
              <a:defRPr/>
            </a:pPr>
            <a:r>
              <a:rPr lang="en-US" sz="3400" b="1" dirty="0">
                <a:solidFill>
                  <a:srgbClr val="86002D"/>
                </a:solidFill>
                <a:effectLst>
                  <a:outerShdw blurRad="50800" dist="38100" dir="2700000" algn="tl" rotWithShape="0">
                    <a:prstClr val="black">
                      <a:alpha val="40000"/>
                    </a:prstClr>
                  </a:outerShdw>
                </a:effectLst>
                <a:latin typeface="+mn-lt"/>
              </a:rPr>
              <a:t>Premise and Inference</a:t>
            </a:r>
            <a:endParaRPr lang="en-US" sz="34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245305" y="1105973"/>
            <a:ext cx="9836352" cy="5056191"/>
          </a:xfrm>
        </p:spPr>
        <p:txBody>
          <a:bodyPr>
            <a:normAutofit/>
          </a:bodyPr>
          <a:lstStyle/>
          <a:p>
            <a:pPr marL="320040" indent="-320040">
              <a:lnSpc>
                <a:spcPct val="100000"/>
              </a:lnSpc>
              <a:spcBef>
                <a:spcPts val="0"/>
              </a:spcBef>
              <a:spcAft>
                <a:spcPts val="2000"/>
              </a:spcAft>
              <a:buClr>
                <a:srgbClr val="002060"/>
              </a:buClr>
              <a:buSzPct val="110000"/>
              <a:buFont typeface="Wingdings" panose="05000000000000000000" pitchFamily="2" charset="2"/>
              <a:buChar char="§"/>
            </a:pPr>
            <a:r>
              <a:rPr lang="en-US" sz="2300" b="1" dirty="0">
                <a:solidFill>
                  <a:srgbClr val="1E0684"/>
                </a:solidFill>
                <a:effectLst>
                  <a:outerShdw blurRad="50800" dist="38100" dir="2700000" algn="tl" rotWithShape="0">
                    <a:prstClr val="black">
                      <a:alpha val="40000"/>
                    </a:prstClr>
                  </a:outerShdw>
                </a:effectLst>
              </a:rPr>
              <a:t>The Quran was revealed in the 7</a:t>
            </a:r>
            <a:r>
              <a:rPr lang="en-US" sz="2300" b="1" baseline="30000" dirty="0">
                <a:solidFill>
                  <a:srgbClr val="1E0684"/>
                </a:solidFill>
                <a:effectLst>
                  <a:outerShdw blurRad="50800" dist="38100" dir="2700000" algn="tl" rotWithShape="0">
                    <a:prstClr val="black">
                      <a:alpha val="40000"/>
                    </a:prstClr>
                  </a:outerShdw>
                </a:effectLst>
              </a:rPr>
              <a:t>th</a:t>
            </a:r>
            <a:r>
              <a:rPr lang="en-US" sz="2300" b="1" dirty="0">
                <a:solidFill>
                  <a:srgbClr val="1E0684"/>
                </a:solidFill>
                <a:effectLst>
                  <a:outerShdw blurRad="50800" dist="38100" dir="2700000" algn="tl" rotWithShape="0">
                    <a:prstClr val="black">
                      <a:alpha val="40000"/>
                    </a:prstClr>
                  </a:outerShdw>
                </a:effectLst>
              </a:rPr>
              <a:t> century.</a:t>
            </a:r>
          </a:p>
          <a:p>
            <a:pPr marL="320040" indent="-320040">
              <a:lnSpc>
                <a:spcPct val="100000"/>
              </a:lnSpc>
              <a:spcBef>
                <a:spcPts val="0"/>
              </a:spcBef>
              <a:spcAft>
                <a:spcPts val="2000"/>
              </a:spcAft>
              <a:buClr>
                <a:srgbClr val="002060"/>
              </a:buClr>
              <a:buSzPct val="110000"/>
              <a:buFont typeface="Wingdings" panose="05000000000000000000" pitchFamily="2" charset="2"/>
              <a:buChar char="§"/>
            </a:pPr>
            <a:r>
              <a:rPr lang="en-US" sz="2300" b="1" dirty="0">
                <a:solidFill>
                  <a:srgbClr val="1E0684"/>
                </a:solidFill>
                <a:effectLst>
                  <a:outerShdw blurRad="50800" dist="38100" dir="2700000" algn="tl" rotWithShape="0">
                    <a:prstClr val="black">
                      <a:alpha val="40000"/>
                    </a:prstClr>
                  </a:outerShdw>
                </a:effectLst>
              </a:rPr>
              <a:t>At the time, the human knowledge of  science was  quite rudimentary.</a:t>
            </a:r>
          </a:p>
          <a:p>
            <a:pPr marL="320040" indent="-320040">
              <a:lnSpc>
                <a:spcPct val="100000"/>
              </a:lnSpc>
              <a:spcBef>
                <a:spcPts val="0"/>
              </a:spcBef>
              <a:spcAft>
                <a:spcPts val="2000"/>
              </a:spcAft>
              <a:buClr>
                <a:srgbClr val="002060"/>
              </a:buClr>
              <a:buSzPct val="110000"/>
              <a:buFont typeface="Wingdings" panose="05000000000000000000" pitchFamily="2" charset="2"/>
              <a:buChar char="§"/>
            </a:pPr>
            <a:r>
              <a:rPr lang="en-US" sz="2300" b="1" dirty="0">
                <a:solidFill>
                  <a:srgbClr val="1E0684"/>
                </a:solidFill>
                <a:effectLst>
                  <a:outerShdw blurRad="50800" dist="38100" dir="2700000" algn="tl" rotWithShape="0">
                    <a:prstClr val="black">
                      <a:alpha val="40000"/>
                    </a:prstClr>
                  </a:outerShdw>
                </a:effectLst>
              </a:rPr>
              <a:t>The Quranic text has suffered no change in the ensuing 15 centuries.</a:t>
            </a:r>
          </a:p>
          <a:p>
            <a:pPr marL="320040" indent="-320040">
              <a:lnSpc>
                <a:spcPct val="100000"/>
              </a:lnSpc>
              <a:spcBef>
                <a:spcPts val="0"/>
              </a:spcBef>
              <a:spcAft>
                <a:spcPts val="2000"/>
              </a:spcAft>
              <a:buClr>
                <a:srgbClr val="002060"/>
              </a:buClr>
              <a:buSzPct val="110000"/>
              <a:buFont typeface="Wingdings" panose="05000000000000000000" pitchFamily="2" charset="2"/>
              <a:buChar char="§"/>
            </a:pPr>
            <a:r>
              <a:rPr lang="en-US" sz="2300" b="1" dirty="0">
                <a:solidFill>
                  <a:srgbClr val="1E0684"/>
                </a:solidFill>
                <a:effectLst>
                  <a:outerShdw blurRad="50800" dist="38100" dir="2700000" algn="tl" rotWithShape="0">
                    <a:prstClr val="black">
                      <a:alpha val="40000"/>
                    </a:prstClr>
                  </a:outerShdw>
                </a:effectLst>
              </a:rPr>
              <a:t>Many predications made in the Quran have come true.</a:t>
            </a:r>
          </a:p>
          <a:p>
            <a:pPr marL="320040" indent="-320040">
              <a:lnSpc>
                <a:spcPct val="100000"/>
              </a:lnSpc>
              <a:spcBef>
                <a:spcPts val="0"/>
              </a:spcBef>
              <a:spcAft>
                <a:spcPts val="2000"/>
              </a:spcAft>
              <a:buClr>
                <a:srgbClr val="002060"/>
              </a:buClr>
              <a:buSzPct val="110000"/>
              <a:buFont typeface="Wingdings" panose="05000000000000000000" pitchFamily="2" charset="2"/>
              <a:buChar char="§"/>
            </a:pPr>
            <a:r>
              <a:rPr lang="en-US" sz="2300" b="1" dirty="0">
                <a:solidFill>
                  <a:srgbClr val="1E0684"/>
                </a:solidFill>
                <a:effectLst>
                  <a:outerShdw blurRad="50800" dist="38100" dir="2700000" algn="tl" rotWithShape="0">
                    <a:prstClr val="black">
                      <a:alpha val="40000"/>
                    </a:prstClr>
                  </a:outerShdw>
                </a:effectLst>
              </a:rPr>
              <a:t>The Quran contains facts about biology and cosmology, which were discovered in the modern times. </a:t>
            </a:r>
          </a:p>
          <a:p>
            <a:pPr marL="320040" indent="-320040">
              <a:lnSpc>
                <a:spcPct val="100000"/>
              </a:lnSpc>
              <a:spcBef>
                <a:spcPts val="0"/>
              </a:spcBef>
              <a:spcAft>
                <a:spcPts val="2000"/>
              </a:spcAft>
              <a:buClr>
                <a:srgbClr val="002060"/>
              </a:buClr>
              <a:buSzPct val="110000"/>
              <a:buFont typeface="Wingdings" panose="05000000000000000000" pitchFamily="2" charset="2"/>
              <a:buChar char="§"/>
            </a:pPr>
            <a:r>
              <a:rPr lang="en-US" sz="2300" b="1" dirty="0">
                <a:solidFill>
                  <a:srgbClr val="1E0684"/>
                </a:solidFill>
                <a:effectLst>
                  <a:outerShdw blurRad="50800" dist="38100" dir="2700000" algn="tl" rotWithShape="0">
                    <a:prstClr val="black">
                      <a:alpha val="40000"/>
                    </a:prstClr>
                  </a:outerShdw>
                </a:effectLst>
              </a:rPr>
              <a:t>These scientific theories cannot change.</a:t>
            </a:r>
          </a:p>
          <a:p>
            <a:pPr marL="320040" lvl="1" indent="-320040">
              <a:lnSpc>
                <a:spcPct val="100000"/>
              </a:lnSpc>
              <a:spcBef>
                <a:spcPts val="0"/>
              </a:spcBef>
              <a:spcAft>
                <a:spcPts val="2000"/>
              </a:spcAft>
              <a:buClr>
                <a:srgbClr val="002060"/>
              </a:buClr>
              <a:buSzPct val="110000"/>
              <a:buFont typeface="Wingdings" panose="05000000000000000000" pitchFamily="2" charset="2"/>
              <a:buChar char="§"/>
            </a:pPr>
            <a:r>
              <a:rPr lang="en-US" sz="2300" b="1" dirty="0">
                <a:solidFill>
                  <a:srgbClr val="1E0684"/>
                </a:solidFill>
                <a:effectLst>
                  <a:outerShdw blurRad="50800" dist="38100" dir="2700000" algn="tl" rotWithShape="0">
                    <a:prstClr val="black">
                      <a:alpha val="40000"/>
                    </a:prstClr>
                  </a:outerShdw>
                </a:effectLst>
              </a:rPr>
              <a:t>These Quranic verses are not being misinterpreted.</a:t>
            </a:r>
          </a:p>
          <a:p>
            <a:pPr marL="320040" lvl="1" indent="-320040">
              <a:lnSpc>
                <a:spcPct val="110000"/>
              </a:lnSpc>
              <a:spcBef>
                <a:spcPts val="0"/>
              </a:spcBef>
              <a:spcAft>
                <a:spcPts val="900"/>
              </a:spcAft>
              <a:buClr>
                <a:srgbClr val="002060"/>
              </a:buClr>
              <a:buSzPct val="110000"/>
              <a:buFont typeface="Wingdings" panose="05000000000000000000" pitchFamily="2" charset="2"/>
              <a:buChar char="§"/>
            </a:pPr>
            <a:r>
              <a:rPr lang="en-US" sz="2300" b="1" i="1" dirty="0">
                <a:solidFill>
                  <a:srgbClr val="1E0684"/>
                </a:solidFill>
                <a:effectLst>
                  <a:outerShdw blurRad="50800" dist="38100" dir="2700000" algn="tl" rotWithShape="0">
                    <a:prstClr val="black">
                      <a:alpha val="40000"/>
                    </a:prstClr>
                  </a:outerShdw>
                </a:effectLst>
              </a:rPr>
              <a:t>Inference: </a:t>
            </a:r>
            <a:r>
              <a:rPr lang="en-US" sz="2300" b="1" dirty="0">
                <a:solidFill>
                  <a:srgbClr val="1E0684"/>
                </a:solidFill>
                <a:effectLst>
                  <a:outerShdw blurRad="50800" dist="38100" dir="2700000" algn="tl" rotWithShape="0">
                    <a:prstClr val="black">
                      <a:alpha val="40000"/>
                    </a:prstClr>
                  </a:outerShdw>
                </a:effectLst>
              </a:rPr>
              <a:t>The Quran has divine origin and thus God exists.</a:t>
            </a:r>
          </a:p>
        </p:txBody>
      </p:sp>
      <p:sp>
        <p:nvSpPr>
          <p:cNvPr id="6" name="Slide Number Placeholder 5"/>
          <p:cNvSpPr>
            <a:spLocks noGrp="1"/>
          </p:cNvSpPr>
          <p:nvPr>
            <p:ph type="sldNum" sz="quarter" idx="12"/>
          </p:nvPr>
        </p:nvSpPr>
        <p:spPr>
          <a:xfrm>
            <a:off x="11636568" y="6322741"/>
            <a:ext cx="457200" cy="457200"/>
          </a:xfrm>
        </p:spPr>
        <p:txBody>
          <a:bodyPr/>
          <a:lstStyle/>
          <a:p>
            <a:pPr>
              <a:defRPr/>
            </a:pPr>
            <a:fld id="{E0CF7EFA-AA34-474B-A31D-DD2EBEC53348}" type="slidenum">
              <a:rPr lang="en-US" smtClean="0">
                <a:solidFill>
                  <a:schemeClr val="accent5">
                    <a:lumMod val="50000"/>
                  </a:schemeClr>
                </a:solidFill>
              </a:rPr>
              <a:pPr>
                <a:defRPr/>
              </a:pPr>
              <a:t>32</a:t>
            </a:fld>
            <a:endParaRPr lang="en-US" dirty="0">
              <a:solidFill>
                <a:schemeClr val="accent5">
                  <a:lumMod val="50000"/>
                </a:schemeClr>
              </a:solidFill>
            </a:endParaRPr>
          </a:p>
        </p:txBody>
      </p:sp>
    </p:spTree>
    <p:extLst>
      <p:ext uri="{BB962C8B-B14F-4D97-AF65-F5344CB8AC3E}">
        <p14:creationId xmlns:p14="http://schemas.microsoft.com/office/powerpoint/2010/main" val="8207802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iterate type="lt">
                                    <p:tmAbs val="0"/>
                                  </p:iterate>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8" presetClass="emph" presetSubtype="0" fill="hold" nodeType="clickEffect">
                                  <p:stCondLst>
                                    <p:cond delay="0"/>
                                  </p:stCondLst>
                                  <p:iterate type="lt">
                                    <p:tmPct val="4000"/>
                                  </p:iterate>
                                  <p:childTnLst>
                                    <p:set>
                                      <p:cBhvr override="childStyle">
                                        <p:cTn id="18" dur="500" fill="hold"/>
                                        <p:tgtEl>
                                          <p:spTgt spid="53251">
                                            <p:txEl>
                                              <p:pRg st="2" end="2"/>
                                            </p:txEl>
                                          </p:spTgt>
                                        </p:tgtEl>
                                        <p:attrNameLst>
                                          <p:attrName>style.textDecorationUnderline</p:attrName>
                                        </p:attrNameLst>
                                      </p:cBhvr>
                                      <p:to>
                                        <p:strVal val="tru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iterate type="lt">
                                    <p:tmAbs val="0"/>
                                  </p:iterate>
                                  <p:childTnLst>
                                    <p:set>
                                      <p:cBhvr>
                                        <p:cTn id="34"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9" presetClass="emph" presetSubtype="0" fill="hold" nodeType="clickEffect">
                                  <p:stCondLst>
                                    <p:cond delay="0"/>
                                  </p:stCondLst>
                                  <p:iterate type="lt">
                                    <p:tmPct val="0"/>
                                  </p:iterate>
                                  <p:childTnLst>
                                    <p:animClr clrSpc="rgb" dir="cw">
                                      <p:cBhvr override="childStyle">
                                        <p:cTn id="38" dur="500" fill="hold"/>
                                        <p:tgtEl>
                                          <p:spTgt spid="53251">
                                            <p:txEl>
                                              <p:pRg st="6" end="6"/>
                                            </p:txEl>
                                          </p:spTgt>
                                        </p:tgtEl>
                                        <p:attrNameLst>
                                          <p:attrName>style.color</p:attrName>
                                        </p:attrNameLst>
                                      </p:cBhvr>
                                      <p:to>
                                        <a:schemeClr val="accent2"/>
                                      </p:to>
                                    </p:animClr>
                                    <p:animClr clrSpc="rgb" dir="cw">
                                      <p:cBhvr>
                                        <p:cTn id="39" dur="500" fill="hold"/>
                                        <p:tgtEl>
                                          <p:spTgt spid="53251">
                                            <p:txEl>
                                              <p:pRg st="6" end="6"/>
                                            </p:txEl>
                                          </p:spTgt>
                                        </p:tgtEl>
                                        <p:attrNameLst>
                                          <p:attrName>fillcolor</p:attrName>
                                        </p:attrNameLst>
                                      </p:cBhvr>
                                      <p:to>
                                        <a:schemeClr val="accent2"/>
                                      </p:to>
                                    </p:animClr>
                                    <p:set>
                                      <p:cBhvr>
                                        <p:cTn id="40" dur="500" fill="hold"/>
                                        <p:tgtEl>
                                          <p:spTgt spid="53251">
                                            <p:txEl>
                                              <p:pRg st="6" end="6"/>
                                            </p:txEl>
                                          </p:spTgt>
                                        </p:tgtEl>
                                        <p:attrNameLst>
                                          <p:attrName>fill.type</p:attrName>
                                        </p:attrNameLst>
                                      </p:cBhvr>
                                      <p:to>
                                        <p:strVal val="solid"/>
                                      </p:to>
                                    </p:set>
                                    <p:set>
                                      <p:cBhvr>
                                        <p:cTn id="41" dur="500" fill="hold"/>
                                        <p:tgtEl>
                                          <p:spTgt spid="53251">
                                            <p:txEl>
                                              <p:pRg st="6" end="6"/>
                                            </p:txEl>
                                          </p:spTgt>
                                        </p:tgtEl>
                                        <p:attrNameLst>
                                          <p:attrName>fill.on</p:attrName>
                                        </p:attrNameLst>
                                      </p:cBhvr>
                                      <p:to>
                                        <p:strVal val="true"/>
                                      </p:to>
                                    </p:set>
                                  </p:childTnLst>
                                </p:cTn>
                              </p:par>
                            </p:childTnLst>
                          </p:cTn>
                        </p:par>
                      </p:childTnLst>
                    </p:cTn>
                  </p:par>
                  <p:par>
                    <p:cTn id="42" fill="hold">
                      <p:stCondLst>
                        <p:cond delay="indefinite"/>
                      </p:stCondLst>
                      <p:childTnLst>
                        <p:par>
                          <p:cTn id="43" fill="hold">
                            <p:stCondLst>
                              <p:cond delay="0"/>
                            </p:stCondLst>
                            <p:childTnLst>
                              <p:par>
                                <p:cTn id="44" presetID="18" presetClass="emph" presetSubtype="0" fill="hold" nodeType="clickEffect">
                                  <p:stCondLst>
                                    <p:cond delay="0"/>
                                  </p:stCondLst>
                                  <p:iterate type="lt">
                                    <p:tmPct val="4000"/>
                                  </p:iterate>
                                  <p:childTnLst>
                                    <p:set>
                                      <p:cBhvr override="childStyle">
                                        <p:cTn id="45" dur="500" fill="hold"/>
                                        <p:tgtEl>
                                          <p:spTgt spid="53251">
                                            <p:txEl>
                                              <p:pRg st="6" end="6"/>
                                            </p:txEl>
                                          </p:spTgt>
                                        </p:tgtEl>
                                        <p:attrNameLst>
                                          <p:attrName>style.textDecorationUnderline</p:attrName>
                                        </p:attrNameLst>
                                      </p:cBhvr>
                                      <p:to>
                                        <p:strVal val="tru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532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34888" y="1099457"/>
            <a:ext cx="9951998" cy="4016829"/>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Reasons for Atheism</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33</a:t>
            </a:fld>
            <a:endParaRPr lang="en-US" sz="1100" b="1" dirty="0">
              <a:solidFill>
                <a:srgbClr val="003054"/>
              </a:solidFill>
            </a:endParaRPr>
          </a:p>
        </p:txBody>
      </p:sp>
    </p:spTree>
    <p:extLst>
      <p:ext uri="{BB962C8B-B14F-4D97-AF65-F5344CB8AC3E}">
        <p14:creationId xmlns:p14="http://schemas.microsoft.com/office/powerpoint/2010/main" val="21548264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954382" y="388611"/>
            <a:ext cx="5701062" cy="685800"/>
          </a:xfrm>
        </p:spPr>
        <p:txBody>
          <a:bodyPr>
            <a:noAutofit/>
          </a:bodyPr>
          <a:lstStyle/>
          <a:p>
            <a:pPr algn="l" eaLnBrk="1" hangingPunct="1">
              <a:defRPr/>
            </a:pPr>
            <a:r>
              <a:rPr lang="en-US" sz="3600" b="1" dirty="0">
                <a:ln w="0"/>
                <a:solidFill>
                  <a:srgbClr val="7E0000"/>
                </a:solidFill>
                <a:effectLst>
                  <a:outerShdw blurRad="38100" dist="38100" dir="2700000" algn="tl">
                    <a:srgbClr val="000000">
                      <a:alpha val="43137"/>
                    </a:srgbClr>
                  </a:outerShdw>
                </a:effectLst>
                <a:latin typeface="+mn-lt"/>
              </a:rPr>
              <a:t>Atheism and Agnosticism</a:t>
            </a:r>
          </a:p>
        </p:txBody>
      </p:sp>
      <p:sp>
        <p:nvSpPr>
          <p:cNvPr id="5127" name="Rectangle 7"/>
          <p:cNvSpPr>
            <a:spLocks noGrp="1" noChangeArrowheads="1"/>
          </p:cNvSpPr>
          <p:nvPr>
            <p:ph idx="1"/>
          </p:nvPr>
        </p:nvSpPr>
        <p:spPr>
          <a:xfrm>
            <a:off x="1210314" y="1410619"/>
            <a:ext cx="9999203" cy="4309958"/>
          </a:xfrm>
        </p:spPr>
        <p:txBody>
          <a:bodyPr>
            <a:noAutofit/>
          </a:bodyPr>
          <a:lstStyle/>
          <a:p>
            <a:pPr marL="274320" indent="-274320">
              <a:lnSpc>
                <a:spcPct val="100000"/>
              </a:lnSpc>
              <a:spcBef>
                <a:spcPts val="0"/>
              </a:spcBef>
              <a:spcAft>
                <a:spcPts val="1000"/>
              </a:spcAft>
              <a:buClr>
                <a:srgbClr val="86002D"/>
              </a:buClr>
              <a:buSzPct val="11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Western Europe is becoming increasingly atheistic. </a:t>
            </a:r>
          </a:p>
          <a:p>
            <a:pPr marL="891540" lvl="1" indent="-342900">
              <a:lnSpc>
                <a:spcPct val="100000"/>
              </a:lnSpc>
              <a:spcBef>
                <a:spcPts val="0"/>
              </a:spcBef>
              <a:spcAft>
                <a:spcPts val="2000"/>
              </a:spcAft>
              <a:buClr>
                <a:srgbClr val="002060"/>
              </a:buClr>
              <a:buSzPct val="109000"/>
              <a:buFont typeface="Wingdings" panose="05000000000000000000" pitchFamily="2" charset="2"/>
              <a:buChar char="§"/>
            </a:pPr>
            <a:r>
              <a:rPr lang="en-US" sz="2200" b="1" dirty="0">
                <a:solidFill>
                  <a:srgbClr val="1E0684"/>
                </a:solidFill>
                <a:effectLst>
                  <a:outerShdw blurRad="38100" dist="38100" dir="2700000" algn="tl">
                    <a:srgbClr val="000000">
                      <a:alpha val="43137"/>
                    </a:srgbClr>
                  </a:outerShdw>
                </a:effectLst>
                <a:cs typeface="Arial" pitchFamily="34" charset="0"/>
              </a:rPr>
              <a:t>In the U.K., 97% of the scientists who are Fellows of Royal Society do not believe in a personal God (agnostics or deists).</a:t>
            </a:r>
          </a:p>
          <a:p>
            <a:pPr marL="274320" indent="-274320">
              <a:lnSpc>
                <a:spcPct val="100000"/>
              </a:lnSpc>
              <a:spcBef>
                <a:spcPts val="0"/>
              </a:spcBef>
              <a:spcAft>
                <a:spcPts val="1000"/>
              </a:spcAft>
              <a:buClr>
                <a:srgbClr val="86002D"/>
              </a:buClr>
              <a:buSzPct val="11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The scientific establishment, most intellectuals, and many common people in the U.S. are avowedly atheistic. </a:t>
            </a:r>
          </a:p>
          <a:p>
            <a:pPr marL="891540" lvl="1" indent="-342900">
              <a:lnSpc>
                <a:spcPct val="100000"/>
              </a:lnSpc>
              <a:spcBef>
                <a:spcPts val="0"/>
              </a:spcBef>
              <a:spcAft>
                <a:spcPts val="1800"/>
              </a:spcAft>
              <a:buClr>
                <a:srgbClr val="002060"/>
              </a:buClr>
              <a:buSzPct val="109000"/>
              <a:buFont typeface="Wingdings" panose="05000000000000000000" pitchFamily="2" charset="2"/>
              <a:buChar char="§"/>
            </a:pPr>
            <a:r>
              <a:rPr lang="en-US" sz="2200" b="1" dirty="0">
                <a:solidFill>
                  <a:srgbClr val="1E0684"/>
                </a:solidFill>
                <a:effectLst>
                  <a:outerShdw blurRad="38100" dist="38100" dir="2700000" algn="tl">
                    <a:srgbClr val="000000">
                      <a:alpha val="43137"/>
                    </a:srgbClr>
                  </a:outerShdw>
                </a:effectLst>
                <a:cs typeface="Arial" pitchFamily="34" charset="0"/>
              </a:rPr>
              <a:t>In the U.S., 93% of the scientists who are members of the National Academy of Sciences do not believe in a personal God.</a:t>
            </a:r>
          </a:p>
          <a:p>
            <a:pPr marL="274320" indent="-274320">
              <a:lnSpc>
                <a:spcPct val="100000"/>
              </a:lnSpc>
              <a:spcBef>
                <a:spcPts val="0"/>
              </a:spcBef>
              <a:spcAft>
                <a:spcPts val="1800"/>
              </a:spcAft>
              <a:buClr>
                <a:srgbClr val="86002D"/>
              </a:buClr>
              <a:buSzPct val="11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Atheists and agnostics lie in our discomfort zone.</a:t>
            </a:r>
          </a:p>
        </p:txBody>
      </p:sp>
      <p:sp>
        <p:nvSpPr>
          <p:cNvPr id="5" name="Slide Number Placeholder 4"/>
          <p:cNvSpPr>
            <a:spLocks noGrp="1"/>
          </p:cNvSpPr>
          <p:nvPr>
            <p:ph type="sldNum" sz="quarter" idx="12"/>
          </p:nvPr>
        </p:nvSpPr>
        <p:spPr>
          <a:xfrm>
            <a:off x="11499273" y="6313613"/>
            <a:ext cx="533400" cy="457200"/>
          </a:xfrm>
        </p:spPr>
        <p:txBody>
          <a:bodyPr/>
          <a:lstStyle/>
          <a:p>
            <a:pPr>
              <a:defRPr/>
            </a:pPr>
            <a:fld id="{E0CF7EFA-AA34-474B-A31D-DD2EBEC53348}" type="slidenum">
              <a:rPr lang="en-US" sz="1100" b="1" smtClean="0">
                <a:solidFill>
                  <a:srgbClr val="003054"/>
                </a:solidFill>
              </a:rPr>
              <a:pPr>
                <a:defRPr/>
              </a:pPr>
              <a:t>34</a:t>
            </a:fld>
            <a:endParaRPr lang="en-US" sz="1100" b="1" dirty="0">
              <a:solidFill>
                <a:srgbClr val="003054"/>
              </a:solidFill>
            </a:endParaRPr>
          </a:p>
        </p:txBody>
      </p:sp>
    </p:spTree>
    <p:extLst>
      <p:ext uri="{BB962C8B-B14F-4D97-AF65-F5344CB8AC3E}">
        <p14:creationId xmlns:p14="http://schemas.microsoft.com/office/powerpoint/2010/main" val="21343545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085033" y="278762"/>
            <a:ext cx="5214925" cy="685800"/>
          </a:xfrm>
        </p:spPr>
        <p:txBody>
          <a:bodyPr>
            <a:noAutofit/>
          </a:bodyPr>
          <a:lstStyle/>
          <a:p>
            <a:pPr algn="l" eaLnBrk="1" hangingPunct="1">
              <a:defRPr/>
            </a:pPr>
            <a:r>
              <a:rPr lang="en-US" sz="3600" b="1" dirty="0">
                <a:ln w="0"/>
                <a:solidFill>
                  <a:srgbClr val="7E0000"/>
                </a:solidFill>
                <a:effectLst>
                  <a:outerShdw blurRad="38100" dist="38100" dir="2700000" algn="tl">
                    <a:srgbClr val="000000">
                      <a:alpha val="43137"/>
                    </a:srgbClr>
                  </a:outerShdw>
                </a:effectLst>
                <a:latin typeface="+mn-lt"/>
              </a:rPr>
              <a:t>Reasons</a:t>
            </a:r>
            <a:r>
              <a:rPr lang="en-US" sz="3400" b="1" dirty="0">
                <a:ln w="0"/>
                <a:solidFill>
                  <a:srgbClr val="7E0000"/>
                </a:solidFill>
                <a:effectLst>
                  <a:outerShdw blurRad="38100" dist="38100" dir="2700000" algn="tl">
                    <a:srgbClr val="000000">
                      <a:alpha val="43137"/>
                    </a:srgbClr>
                  </a:outerShdw>
                </a:effectLst>
                <a:latin typeface="+mn-lt"/>
              </a:rPr>
              <a:t> for Atheism</a:t>
            </a:r>
          </a:p>
        </p:txBody>
      </p:sp>
      <p:sp>
        <p:nvSpPr>
          <p:cNvPr id="5127" name="Rectangle 7"/>
          <p:cNvSpPr>
            <a:spLocks noGrp="1" noChangeArrowheads="1"/>
          </p:cNvSpPr>
          <p:nvPr>
            <p:ph idx="1"/>
          </p:nvPr>
        </p:nvSpPr>
        <p:spPr>
          <a:xfrm>
            <a:off x="1207697" y="1086327"/>
            <a:ext cx="9709347" cy="5082321"/>
          </a:xfrm>
        </p:spPr>
        <p:txBody>
          <a:bodyPr>
            <a:noAutofit/>
          </a:bodyPr>
          <a:lstStyle/>
          <a:p>
            <a:pPr marL="274320" indent="-274320" algn="just">
              <a:lnSpc>
                <a:spcPct val="100000"/>
              </a:lnSpc>
              <a:spcBef>
                <a:spcPts val="0"/>
              </a:spcBef>
              <a:spcAft>
                <a:spcPts val="21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Atheists do not reject the existence of God because of some scientific evidence. </a:t>
            </a:r>
          </a:p>
          <a:p>
            <a:pPr marL="274320" indent="-274320" algn="just">
              <a:lnSpc>
                <a:spcPct val="100000"/>
              </a:lnSpc>
              <a:spcBef>
                <a:spcPts val="0"/>
              </a:spcBef>
              <a:spcAft>
                <a:spcPts val="9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The primary reason for rejecting God and religion is religion itself.</a:t>
            </a:r>
          </a:p>
          <a:p>
            <a:pPr lvl="1" algn="just">
              <a:lnSpc>
                <a:spcPct val="100000"/>
              </a:lnSpc>
              <a:spcBef>
                <a:spcPts val="0"/>
              </a:spcBef>
              <a:spcAft>
                <a:spcPts val="1000"/>
              </a:spcAft>
              <a:buClr>
                <a:srgbClr val="7E0000"/>
              </a:buClr>
              <a:buSzPct val="110000"/>
            </a:pPr>
            <a:r>
              <a:rPr lang="en-US" sz="2200" b="1" dirty="0">
                <a:solidFill>
                  <a:srgbClr val="1E0684"/>
                </a:solidFill>
                <a:effectLst>
                  <a:outerShdw blurRad="38100" dist="38100" dir="2700000" algn="tl">
                    <a:srgbClr val="000000">
                      <a:alpha val="43137"/>
                    </a:srgbClr>
                  </a:outerShdw>
                </a:effectLst>
                <a:cs typeface="Arial" pitchFamily="34" charset="0"/>
              </a:rPr>
              <a:t>Free will under divine omniscience </a:t>
            </a:r>
          </a:p>
          <a:p>
            <a:pPr lvl="1" algn="just">
              <a:lnSpc>
                <a:spcPct val="100000"/>
              </a:lnSpc>
              <a:spcBef>
                <a:spcPts val="0"/>
              </a:spcBef>
              <a:spcAft>
                <a:spcPts val="1000"/>
              </a:spcAft>
              <a:buClr>
                <a:srgbClr val="7E0000"/>
              </a:buClr>
              <a:buSzPct val="110000"/>
            </a:pPr>
            <a:r>
              <a:rPr lang="en-US" sz="2200" b="1" dirty="0">
                <a:solidFill>
                  <a:srgbClr val="1E0684"/>
                </a:solidFill>
                <a:effectLst>
                  <a:outerShdw blurRad="38100" dist="38100" dir="2700000" algn="tl">
                    <a:srgbClr val="000000">
                      <a:alpha val="43137"/>
                    </a:srgbClr>
                  </a:outerShdw>
                </a:effectLst>
                <a:cs typeface="Arial" pitchFamily="34" charset="0"/>
              </a:rPr>
              <a:t>Creation of evil by a God of virtue </a:t>
            </a:r>
          </a:p>
          <a:p>
            <a:pPr lvl="1" algn="just">
              <a:lnSpc>
                <a:spcPct val="100000"/>
              </a:lnSpc>
              <a:spcBef>
                <a:spcPts val="0"/>
              </a:spcBef>
              <a:spcAft>
                <a:spcPts val="1000"/>
              </a:spcAft>
              <a:buClr>
                <a:srgbClr val="7E0000"/>
              </a:buClr>
              <a:buSzPct val="110000"/>
            </a:pPr>
            <a:r>
              <a:rPr lang="en-US" sz="2200" b="1" dirty="0">
                <a:solidFill>
                  <a:srgbClr val="1E0684"/>
                </a:solidFill>
                <a:effectLst>
                  <a:outerShdw blurRad="38100" dist="38100" dir="2700000" algn="tl">
                    <a:srgbClr val="000000">
                      <a:alpha val="43137"/>
                    </a:srgbClr>
                  </a:outerShdw>
                </a:effectLst>
                <a:cs typeface="Arial" pitchFamily="34" charset="0"/>
              </a:rPr>
              <a:t>Belief in the eternal damnation </a:t>
            </a:r>
          </a:p>
          <a:p>
            <a:pPr lvl="1" algn="just">
              <a:lnSpc>
                <a:spcPct val="100000"/>
              </a:lnSpc>
              <a:spcBef>
                <a:spcPts val="0"/>
              </a:spcBef>
              <a:spcAft>
                <a:spcPts val="1000"/>
              </a:spcAft>
              <a:buClr>
                <a:srgbClr val="7E0000"/>
              </a:buClr>
              <a:buSzPct val="110000"/>
            </a:pPr>
            <a:r>
              <a:rPr lang="en-US" sz="2200" b="1" dirty="0">
                <a:solidFill>
                  <a:srgbClr val="1E0684"/>
                </a:solidFill>
                <a:effectLst>
                  <a:outerShdw blurRad="38100" dist="38100" dir="2700000" algn="tl">
                    <a:srgbClr val="000000">
                      <a:alpha val="43137"/>
                    </a:srgbClr>
                  </a:outerShdw>
                </a:effectLst>
                <a:cs typeface="Arial" pitchFamily="34" charset="0"/>
              </a:rPr>
              <a:t>Human suffering under a Merciful and All-powerful God </a:t>
            </a:r>
          </a:p>
          <a:p>
            <a:pPr lvl="1" algn="just">
              <a:lnSpc>
                <a:spcPct val="100000"/>
              </a:lnSpc>
              <a:spcBef>
                <a:spcPts val="0"/>
              </a:spcBef>
              <a:spcAft>
                <a:spcPts val="2100"/>
              </a:spcAft>
              <a:buClr>
                <a:srgbClr val="7E0000"/>
              </a:buClr>
              <a:buSzPct val="110000"/>
            </a:pPr>
            <a:r>
              <a:rPr lang="en-US" sz="2200" b="1" dirty="0">
                <a:solidFill>
                  <a:srgbClr val="1E0684"/>
                </a:solidFill>
                <a:effectLst>
                  <a:outerShdw blurRad="38100" dist="38100" dir="2700000" algn="tl">
                    <a:srgbClr val="000000">
                      <a:alpha val="43137"/>
                    </a:srgbClr>
                  </a:outerShdw>
                </a:effectLst>
                <a:cs typeface="Arial" pitchFamily="34" charset="0"/>
              </a:rPr>
              <a:t>Folk tales, anachronistic laws, irrationality, intolerance, misogynism</a:t>
            </a:r>
          </a:p>
          <a:p>
            <a:pPr algn="just">
              <a:lnSpc>
                <a:spcPct val="100000"/>
              </a:lnSpc>
              <a:spcBef>
                <a:spcPts val="0"/>
              </a:spcBef>
              <a:spcAft>
                <a:spcPts val="18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The dogma and doctrines of the scriptures imply a God whose grandeur does not match up with the grandeur of the universe.</a:t>
            </a:r>
          </a:p>
        </p:txBody>
      </p:sp>
      <p:sp>
        <p:nvSpPr>
          <p:cNvPr id="5" name="Slide Number Placeholder 4"/>
          <p:cNvSpPr>
            <a:spLocks noGrp="1"/>
          </p:cNvSpPr>
          <p:nvPr>
            <p:ph type="sldNum" sz="quarter" idx="12"/>
          </p:nvPr>
        </p:nvSpPr>
        <p:spPr>
          <a:xfrm>
            <a:off x="11499273" y="6313613"/>
            <a:ext cx="533400" cy="457200"/>
          </a:xfrm>
        </p:spPr>
        <p:txBody>
          <a:bodyPr/>
          <a:lstStyle/>
          <a:p>
            <a:pPr>
              <a:defRPr/>
            </a:pPr>
            <a:fld id="{E0CF7EFA-AA34-474B-A31D-DD2EBEC53348}" type="slidenum">
              <a:rPr lang="en-US" sz="1100" b="1" smtClean="0">
                <a:solidFill>
                  <a:srgbClr val="003054"/>
                </a:solidFill>
              </a:rPr>
              <a:pPr>
                <a:defRPr/>
              </a:pPr>
              <a:t>35</a:t>
            </a:fld>
            <a:endParaRPr lang="en-US" sz="1100" b="1" dirty="0">
              <a:solidFill>
                <a:srgbClr val="003054"/>
              </a:solidFill>
            </a:endParaRPr>
          </a:p>
        </p:txBody>
      </p:sp>
    </p:spTree>
    <p:extLst>
      <p:ext uri="{BB962C8B-B14F-4D97-AF65-F5344CB8AC3E}">
        <p14:creationId xmlns:p14="http://schemas.microsoft.com/office/powerpoint/2010/main" val="14791279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154906" y="569919"/>
            <a:ext cx="6615462" cy="685800"/>
          </a:xfrm>
        </p:spPr>
        <p:txBody>
          <a:bodyPr>
            <a:noAutofit/>
          </a:bodyPr>
          <a:lstStyle/>
          <a:p>
            <a:pPr algn="l" eaLnBrk="1" hangingPunct="1">
              <a:defRPr/>
            </a:pPr>
            <a:r>
              <a:rPr lang="en-US" sz="3600" b="1" dirty="0">
                <a:ln w="0"/>
                <a:solidFill>
                  <a:srgbClr val="7E0000"/>
                </a:solidFill>
                <a:effectLst>
                  <a:outerShdw blurRad="38100" dist="38100" dir="2700000" algn="tl">
                    <a:srgbClr val="000000">
                      <a:alpha val="43137"/>
                    </a:srgbClr>
                  </a:outerShdw>
                </a:effectLst>
                <a:latin typeface="+mn-lt"/>
              </a:rPr>
              <a:t>Religion, Myth, Smoke and Mirror</a:t>
            </a:r>
          </a:p>
        </p:txBody>
      </p:sp>
      <p:sp>
        <p:nvSpPr>
          <p:cNvPr id="5127" name="Rectangle 7"/>
          <p:cNvSpPr>
            <a:spLocks noGrp="1" noChangeArrowheads="1"/>
          </p:cNvSpPr>
          <p:nvPr>
            <p:ph idx="1"/>
          </p:nvPr>
        </p:nvSpPr>
        <p:spPr>
          <a:xfrm>
            <a:off x="1154906" y="1637770"/>
            <a:ext cx="9979940" cy="4675844"/>
          </a:xfrm>
        </p:spPr>
        <p:txBody>
          <a:bodyPr>
            <a:noAutofit/>
          </a:bodyPr>
          <a:lstStyle/>
          <a:p>
            <a:pPr marL="0" indent="0" algn="just">
              <a:lnSpc>
                <a:spcPct val="100000"/>
              </a:lnSpc>
              <a:spcBef>
                <a:spcPts val="0"/>
              </a:spcBef>
              <a:spcAft>
                <a:spcPts val="1200"/>
              </a:spcAft>
              <a:buClr>
                <a:schemeClr val="accent5">
                  <a:lumMod val="75000"/>
                </a:schemeClr>
              </a:buClr>
              <a:buSzPct val="100000"/>
              <a:buNone/>
            </a:pPr>
            <a:r>
              <a:rPr lang="en-US" sz="2400" b="1" dirty="0">
                <a:solidFill>
                  <a:srgbClr val="1E0684"/>
                </a:solidFill>
                <a:effectLst>
                  <a:outerShdw blurRad="38100" dist="38100" dir="2700000" algn="tl">
                    <a:srgbClr val="000000">
                      <a:alpha val="43137"/>
                    </a:srgbClr>
                  </a:outerShdw>
                </a:effectLst>
                <a:cs typeface="Arial" pitchFamily="34" charset="0"/>
              </a:rPr>
              <a:t>“Christians, Muslims and people of all other faiths have heard from their priests, their imams, and their pundits that in the beginning there was only smoke and water, from which God created all the different kinds of things; that He created the earth and the heavens in 6 days comprising 24 hours each; that He made a figure out of clay and breathed into it to create Adam, from whose rib he created Eve about 7000 years ago. … People heard all these myths until it reached their ears that science had given lie to all such tales. …</a:t>
            </a:r>
          </a:p>
          <a:p>
            <a:pPr marL="0" indent="0" algn="just">
              <a:lnSpc>
                <a:spcPct val="100000"/>
              </a:lnSpc>
              <a:spcBef>
                <a:spcPts val="0"/>
              </a:spcBef>
              <a:buClr>
                <a:schemeClr val="accent5">
                  <a:lumMod val="75000"/>
                </a:schemeClr>
              </a:buClr>
              <a:buSzPct val="100000"/>
              <a:buNone/>
            </a:pPr>
            <a:r>
              <a:rPr lang="en-US" sz="2400" b="1" dirty="0">
                <a:solidFill>
                  <a:srgbClr val="1E0684"/>
                </a:solidFill>
                <a:effectLst>
                  <a:outerShdw blurRad="38100" dist="38100" dir="2700000" algn="tl">
                    <a:srgbClr val="000000">
                      <a:alpha val="43137"/>
                    </a:srgbClr>
                  </a:outerShdw>
                </a:effectLst>
                <a:cs typeface="Arial" pitchFamily="34" charset="0"/>
              </a:rPr>
              <a:t>“When the credibility of a religion is attacked, and one is unable to rise to the challenge, one is likely to be suspicious about the existence of God. … Such is the case of the modern man.”</a:t>
            </a:r>
            <a:endParaRPr lang="en-US" sz="2100" b="1" dirty="0">
              <a:solidFill>
                <a:srgbClr val="1E0684"/>
              </a:solidFill>
              <a:effectLst>
                <a:outerShdw blurRad="38100" dist="38100" dir="2700000" algn="tl">
                  <a:srgbClr val="000000">
                    <a:alpha val="43137"/>
                  </a:srgbClr>
                </a:outerShdw>
              </a:effectLst>
              <a:cs typeface="Arial" pitchFamily="34" charset="0"/>
            </a:endParaRPr>
          </a:p>
          <a:p>
            <a:pPr marL="0" indent="0" algn="r">
              <a:lnSpc>
                <a:spcPct val="100000"/>
              </a:lnSpc>
              <a:spcBef>
                <a:spcPts val="0"/>
              </a:spcBef>
              <a:buClr>
                <a:schemeClr val="accent5">
                  <a:lumMod val="75000"/>
                </a:schemeClr>
              </a:buClr>
              <a:buSzPct val="100000"/>
              <a:buNone/>
            </a:pPr>
            <a:r>
              <a:rPr lang="en-US" sz="2400" b="1" dirty="0">
                <a:solidFill>
                  <a:srgbClr val="3333CC"/>
                </a:solidFill>
                <a:effectLst>
                  <a:outerShdw blurRad="38100" dist="38100" dir="2700000" algn="tl">
                    <a:srgbClr val="000000">
                      <a:alpha val="43137"/>
                    </a:srgbClr>
                  </a:outerShdw>
                </a:effectLst>
                <a:cs typeface="Arial" pitchFamily="34" charset="0"/>
              </a:rPr>
              <a:t>Mirza Bashir Ahmad, ‘</a:t>
            </a:r>
            <a:r>
              <a:rPr lang="en-US" sz="2400" b="1" i="1" dirty="0">
                <a:solidFill>
                  <a:srgbClr val="3333CC"/>
                </a:solidFill>
                <a:effectLst>
                  <a:outerShdw blurRad="38100" dist="38100" dir="2700000" algn="tl">
                    <a:srgbClr val="000000">
                      <a:alpha val="43137"/>
                    </a:srgbClr>
                  </a:outerShdw>
                </a:effectLst>
                <a:cs typeface="Arial" pitchFamily="34" charset="0"/>
              </a:rPr>
              <a:t>Our God</a:t>
            </a:r>
            <a:r>
              <a:rPr lang="en-US" sz="2400" b="1" dirty="0">
                <a:solidFill>
                  <a:srgbClr val="3333CC"/>
                </a:solidFill>
                <a:effectLst>
                  <a:outerShdw blurRad="38100" dist="38100" dir="2700000" algn="tl">
                    <a:srgbClr val="000000">
                      <a:alpha val="43137"/>
                    </a:srgbClr>
                  </a:outerShdw>
                </a:effectLst>
                <a:cs typeface="Arial" pitchFamily="34" charset="0"/>
              </a:rPr>
              <a:t>’</a:t>
            </a:r>
            <a:endParaRPr lang="en-US" sz="2000" b="1" dirty="0">
              <a:solidFill>
                <a:srgbClr val="3333CC"/>
              </a:solidFill>
              <a:effectLst>
                <a:outerShdw blurRad="38100" dist="38100" dir="2700000" algn="tl">
                  <a:srgbClr val="000000">
                    <a:alpha val="43137"/>
                  </a:srgbClr>
                </a:outerShdw>
              </a:effectLst>
              <a:cs typeface="Arial" pitchFamily="34" charset="0"/>
            </a:endParaRPr>
          </a:p>
        </p:txBody>
      </p:sp>
      <p:sp>
        <p:nvSpPr>
          <p:cNvPr id="5" name="Slide Number Placeholder 4"/>
          <p:cNvSpPr>
            <a:spLocks noGrp="1"/>
          </p:cNvSpPr>
          <p:nvPr>
            <p:ph type="sldNum" sz="quarter" idx="12"/>
          </p:nvPr>
        </p:nvSpPr>
        <p:spPr>
          <a:xfrm>
            <a:off x="11499273" y="6313613"/>
            <a:ext cx="533400" cy="457200"/>
          </a:xfrm>
        </p:spPr>
        <p:txBody>
          <a:bodyPr/>
          <a:lstStyle/>
          <a:p>
            <a:pPr>
              <a:defRPr/>
            </a:pPr>
            <a:fld id="{E0CF7EFA-AA34-474B-A31D-DD2EBEC53348}" type="slidenum">
              <a:rPr lang="en-US" sz="1100" b="1" smtClean="0">
                <a:solidFill>
                  <a:srgbClr val="003054"/>
                </a:solidFill>
              </a:rPr>
              <a:pPr>
                <a:defRPr/>
              </a:pPr>
              <a:t>36</a:t>
            </a:fld>
            <a:endParaRPr lang="en-US" sz="1100" b="1" dirty="0">
              <a:solidFill>
                <a:srgbClr val="003054"/>
              </a:solidFill>
            </a:endParaRP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5522" t="1520" r="7530" b="18481"/>
          <a:stretch/>
        </p:blipFill>
        <p:spPr>
          <a:xfrm>
            <a:off x="11019099" y="1"/>
            <a:ext cx="1169726" cy="1455249"/>
          </a:xfrm>
          <a:prstGeom prst="rect">
            <a:avLst/>
          </a:prstGeom>
        </p:spPr>
      </p:pic>
    </p:spTree>
    <p:extLst>
      <p:ext uri="{BB962C8B-B14F-4D97-AF65-F5344CB8AC3E}">
        <p14:creationId xmlns:p14="http://schemas.microsoft.com/office/powerpoint/2010/main" val="28847440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34888" y="1099457"/>
            <a:ext cx="9951998" cy="4419600"/>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Epilogue</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37</a:t>
            </a:fld>
            <a:endParaRPr lang="en-US" sz="1100" b="1" dirty="0">
              <a:solidFill>
                <a:srgbClr val="003054"/>
              </a:solidFill>
            </a:endParaRPr>
          </a:p>
        </p:txBody>
      </p:sp>
    </p:spTree>
    <p:extLst>
      <p:ext uri="{BB962C8B-B14F-4D97-AF65-F5344CB8AC3E}">
        <p14:creationId xmlns:p14="http://schemas.microsoft.com/office/powerpoint/2010/main" val="42210650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898539" y="141484"/>
            <a:ext cx="5701062" cy="685800"/>
          </a:xfrm>
        </p:spPr>
        <p:txBody>
          <a:bodyPr>
            <a:noAutofit/>
          </a:bodyPr>
          <a:lstStyle/>
          <a:p>
            <a:pPr algn="l" eaLnBrk="1" hangingPunct="1">
              <a:defRPr/>
            </a:pPr>
            <a:r>
              <a:rPr lang="en-US" sz="3200" b="1" dirty="0">
                <a:ln w="0"/>
                <a:solidFill>
                  <a:srgbClr val="7E0000"/>
                </a:solidFill>
                <a:effectLst>
                  <a:outerShdw blurRad="38100" dist="38100" dir="2700000" algn="tl">
                    <a:srgbClr val="000000">
                      <a:alpha val="43137"/>
                    </a:srgbClr>
                  </a:outerShdw>
                </a:effectLst>
                <a:latin typeface="+mn-lt"/>
              </a:rPr>
              <a:t>Pascal’s Wager</a:t>
            </a:r>
          </a:p>
        </p:txBody>
      </p:sp>
      <p:sp>
        <p:nvSpPr>
          <p:cNvPr id="5127" name="Rectangle 7"/>
          <p:cNvSpPr>
            <a:spLocks noGrp="1" noChangeArrowheads="1"/>
          </p:cNvSpPr>
          <p:nvPr>
            <p:ph idx="1"/>
          </p:nvPr>
        </p:nvSpPr>
        <p:spPr>
          <a:xfrm>
            <a:off x="995423" y="908307"/>
            <a:ext cx="10255171" cy="5405306"/>
          </a:xfrm>
        </p:spPr>
        <p:txBody>
          <a:bodyPr>
            <a:noAutofit/>
          </a:bodyPr>
          <a:lstStyle/>
          <a:p>
            <a:pPr algn="just">
              <a:lnSpc>
                <a:spcPct val="100000"/>
              </a:lnSpc>
              <a:spcBef>
                <a:spcPts val="0"/>
              </a:spcBef>
              <a:spcAft>
                <a:spcPts val="900"/>
              </a:spcAft>
              <a:buClr>
                <a:srgbClr val="002060"/>
              </a:buClr>
              <a:buSzPct val="90000"/>
              <a:buFont typeface="Wingdings" panose="05000000000000000000" pitchFamily="2" charset="2"/>
              <a:buChar char="§"/>
            </a:pPr>
            <a:r>
              <a:rPr lang="en-US" sz="2200" b="1" dirty="0">
                <a:solidFill>
                  <a:srgbClr val="1E0684"/>
                </a:solidFill>
                <a:effectLst>
                  <a:outerShdw blurRad="38100" dist="38100" dir="2700000" algn="tl">
                    <a:srgbClr val="000000">
                      <a:alpha val="43137"/>
                    </a:srgbClr>
                  </a:outerShdw>
                </a:effectLst>
                <a:cs typeface="Arial" pitchFamily="34" charset="0"/>
              </a:rPr>
              <a:t>Blaise Pascal, a 17</a:t>
            </a:r>
            <a:r>
              <a:rPr lang="en-US" sz="2200" b="1" baseline="30000" dirty="0">
                <a:solidFill>
                  <a:srgbClr val="1E0684"/>
                </a:solidFill>
                <a:effectLst>
                  <a:outerShdw blurRad="38100" dist="38100" dir="2700000" algn="tl">
                    <a:srgbClr val="000000">
                      <a:alpha val="43137"/>
                    </a:srgbClr>
                  </a:outerShdw>
                </a:effectLst>
                <a:cs typeface="Arial" pitchFamily="34" charset="0"/>
              </a:rPr>
              <a:t>th</a:t>
            </a:r>
            <a:r>
              <a:rPr lang="en-US" sz="2200" b="1" dirty="0">
                <a:solidFill>
                  <a:srgbClr val="1E0684"/>
                </a:solidFill>
                <a:effectLst>
                  <a:outerShdw blurRad="38100" dist="38100" dir="2700000" algn="tl">
                    <a:srgbClr val="000000">
                      <a:alpha val="43137"/>
                    </a:srgbClr>
                  </a:outerShdw>
                </a:effectLst>
                <a:cs typeface="Arial" pitchFamily="34" charset="0"/>
              </a:rPr>
              <a:t> century philosopher, mathematician, and physicist, argued that a rational person should live </a:t>
            </a:r>
            <a:r>
              <a:rPr lang="en-US" sz="2200" b="1" i="1" dirty="0">
                <a:solidFill>
                  <a:srgbClr val="1E0684"/>
                </a:solidFill>
                <a:effectLst>
                  <a:outerShdw blurRad="38100" dist="38100" dir="2700000" algn="tl">
                    <a:srgbClr val="000000">
                      <a:alpha val="43137"/>
                    </a:srgbClr>
                  </a:outerShdw>
                </a:effectLst>
                <a:cs typeface="Arial" pitchFamily="34" charset="0"/>
              </a:rPr>
              <a:t>as though</a:t>
            </a:r>
            <a:r>
              <a:rPr lang="en-US" sz="2200" b="1" dirty="0">
                <a:solidFill>
                  <a:srgbClr val="1E0684"/>
                </a:solidFill>
                <a:effectLst>
                  <a:outerShdw blurRad="38100" dist="38100" dir="2700000" algn="tl">
                    <a:srgbClr val="000000">
                      <a:alpha val="43137"/>
                    </a:srgbClr>
                  </a:outerShdw>
                </a:effectLst>
                <a:cs typeface="Arial" pitchFamily="34" charset="0"/>
              </a:rPr>
              <a:t> God exists and should seek to believe in God.</a:t>
            </a:r>
          </a:p>
          <a:p>
            <a:pPr lvl="1" algn="just">
              <a:lnSpc>
                <a:spcPct val="100000"/>
              </a:lnSpc>
              <a:spcBef>
                <a:spcPts val="0"/>
              </a:spcBef>
              <a:spcAft>
                <a:spcPts val="1800"/>
              </a:spcAft>
              <a:buClr>
                <a:srgbClr val="7E0000"/>
              </a:buClr>
              <a:buSzPct val="90000"/>
              <a:buFont typeface="Wingdings" panose="05000000000000000000" pitchFamily="2" charset="2"/>
              <a:buChar char="§"/>
            </a:pPr>
            <a:r>
              <a:rPr lang="en-US" sz="2000" b="1" dirty="0">
                <a:solidFill>
                  <a:srgbClr val="1E0684"/>
                </a:solidFill>
                <a:effectLst>
                  <a:outerShdw blurRad="38100" dist="38100" dir="2700000" algn="tl">
                    <a:srgbClr val="000000">
                      <a:alpha val="43137"/>
                    </a:srgbClr>
                  </a:outerShdw>
                </a:effectLst>
                <a:cs typeface="Arial" pitchFamily="34" charset="0"/>
              </a:rPr>
              <a:t>Because if God does not exist, then he will suffer finite loss (i.e., renunciation of minor pleasures), whereas if God exists, then he stands to receive infinite gains (i.e., eternity in heaven) and will avoid infinite losses (i.e., eternity in Hell).</a:t>
            </a:r>
          </a:p>
          <a:p>
            <a:pPr algn="just">
              <a:lnSpc>
                <a:spcPct val="100000"/>
              </a:lnSpc>
              <a:spcBef>
                <a:spcPts val="0"/>
              </a:spcBef>
              <a:spcAft>
                <a:spcPts val="900"/>
              </a:spcAft>
              <a:buClr>
                <a:srgbClr val="002060"/>
              </a:buClr>
              <a:buSzPct val="90000"/>
              <a:buFont typeface="Wingdings" panose="05000000000000000000" pitchFamily="2" charset="2"/>
              <a:buChar char="§"/>
            </a:pPr>
            <a:r>
              <a:rPr lang="en-US" sz="2200" b="1" dirty="0">
                <a:solidFill>
                  <a:srgbClr val="1E0684"/>
                </a:solidFill>
                <a:effectLst>
                  <a:outerShdw blurRad="38100" dist="38100" dir="2700000" algn="tl">
                    <a:srgbClr val="000000">
                      <a:alpha val="43137"/>
                    </a:srgbClr>
                  </a:outerShdw>
                </a:effectLst>
                <a:cs typeface="Arial" pitchFamily="34" charset="0"/>
              </a:rPr>
              <a:t>Imam </a:t>
            </a:r>
            <a:r>
              <a:rPr lang="en-US" sz="2200" b="1" dirty="0" err="1">
                <a:solidFill>
                  <a:srgbClr val="1E0684"/>
                </a:solidFill>
                <a:effectLst>
                  <a:outerShdw blurRad="38100" dist="38100" dir="2700000" algn="tl">
                    <a:srgbClr val="000000">
                      <a:alpha val="43137"/>
                    </a:srgbClr>
                  </a:outerShdw>
                </a:effectLst>
                <a:cs typeface="Arial" pitchFamily="34" charset="0"/>
              </a:rPr>
              <a:t>Jafar</a:t>
            </a:r>
            <a:r>
              <a:rPr lang="en-US" sz="2200" b="1" dirty="0">
                <a:solidFill>
                  <a:srgbClr val="1E0684"/>
                </a:solidFill>
                <a:effectLst>
                  <a:outerShdw blurRad="38100" dist="38100" dir="2700000" algn="tl">
                    <a:srgbClr val="000000">
                      <a:alpha val="43137"/>
                    </a:srgbClr>
                  </a:outerShdw>
                </a:effectLst>
                <a:cs typeface="Arial" pitchFamily="34" charset="0"/>
              </a:rPr>
              <a:t> al-</a:t>
            </a:r>
            <a:r>
              <a:rPr lang="en-US" sz="2200" b="1" dirty="0" err="1">
                <a:solidFill>
                  <a:srgbClr val="1E0684"/>
                </a:solidFill>
                <a:effectLst>
                  <a:outerShdw blurRad="38100" dist="38100" dir="2700000" algn="tl">
                    <a:srgbClr val="000000">
                      <a:alpha val="43137"/>
                    </a:srgbClr>
                  </a:outerShdw>
                </a:effectLst>
                <a:cs typeface="Arial" pitchFamily="34" charset="0"/>
              </a:rPr>
              <a:t>Sadiq</a:t>
            </a:r>
            <a:r>
              <a:rPr lang="en-US" sz="2200" b="1" dirty="0">
                <a:solidFill>
                  <a:srgbClr val="1E0684"/>
                </a:solidFill>
                <a:effectLst>
                  <a:outerShdw blurRad="38100" dist="38100" dir="2700000" algn="tl">
                    <a:srgbClr val="000000">
                      <a:alpha val="43137"/>
                    </a:srgbClr>
                  </a:outerShdw>
                </a:effectLst>
                <a:cs typeface="Arial" pitchFamily="34" charset="0"/>
              </a:rPr>
              <a:t> in the 8</a:t>
            </a:r>
            <a:r>
              <a:rPr lang="en-US" sz="2200" b="1" baseline="30000" dirty="0">
                <a:solidFill>
                  <a:srgbClr val="1E0684"/>
                </a:solidFill>
                <a:effectLst>
                  <a:outerShdw blurRad="38100" dist="38100" dir="2700000" algn="tl">
                    <a:srgbClr val="000000">
                      <a:alpha val="43137"/>
                    </a:srgbClr>
                  </a:outerShdw>
                </a:effectLst>
                <a:cs typeface="Arial" pitchFamily="34" charset="0"/>
              </a:rPr>
              <a:t>th</a:t>
            </a:r>
            <a:r>
              <a:rPr lang="en-US" sz="2200" b="1" dirty="0">
                <a:solidFill>
                  <a:srgbClr val="1E0684"/>
                </a:solidFill>
                <a:effectLst>
                  <a:outerShdw blurRad="38100" dist="38100" dir="2700000" algn="tl">
                    <a:srgbClr val="000000">
                      <a:alpha val="43137"/>
                    </a:srgbClr>
                  </a:outerShdw>
                </a:effectLst>
                <a:cs typeface="Arial" pitchFamily="34" charset="0"/>
              </a:rPr>
              <a:t> century and Imam al-</a:t>
            </a:r>
            <a:r>
              <a:rPr lang="en-US" sz="2200" b="1" dirty="0" err="1">
                <a:solidFill>
                  <a:srgbClr val="1E0684"/>
                </a:solidFill>
                <a:effectLst>
                  <a:outerShdw blurRad="38100" dist="38100" dir="2700000" algn="tl">
                    <a:srgbClr val="000000">
                      <a:alpha val="43137"/>
                    </a:srgbClr>
                  </a:outerShdw>
                </a:effectLst>
                <a:cs typeface="Arial" pitchFamily="34" charset="0"/>
              </a:rPr>
              <a:t>Harmayn</a:t>
            </a:r>
            <a:r>
              <a:rPr lang="en-US" sz="2200" b="1" dirty="0">
                <a:solidFill>
                  <a:srgbClr val="1E0684"/>
                </a:solidFill>
                <a:effectLst>
                  <a:outerShdw blurRad="38100" dist="38100" dir="2700000" algn="tl">
                    <a:srgbClr val="000000">
                      <a:alpha val="43137"/>
                    </a:srgbClr>
                  </a:outerShdw>
                </a:effectLst>
                <a:cs typeface="Arial" pitchFamily="34" charset="0"/>
              </a:rPr>
              <a:t> al-</a:t>
            </a:r>
            <a:r>
              <a:rPr lang="en-US" sz="2200" b="1" dirty="0" err="1">
                <a:solidFill>
                  <a:srgbClr val="1E0684"/>
                </a:solidFill>
                <a:effectLst>
                  <a:outerShdw blurRad="38100" dist="38100" dir="2700000" algn="tl">
                    <a:srgbClr val="000000">
                      <a:alpha val="43137"/>
                    </a:srgbClr>
                  </a:outerShdw>
                </a:effectLst>
                <a:cs typeface="Arial" pitchFamily="34" charset="0"/>
              </a:rPr>
              <a:t>Juwayni</a:t>
            </a:r>
            <a:r>
              <a:rPr lang="en-US" sz="2200" b="1" dirty="0">
                <a:solidFill>
                  <a:srgbClr val="1E0684"/>
                </a:solidFill>
                <a:effectLst>
                  <a:outerShdw blurRad="38100" dist="38100" dir="2700000" algn="tl">
                    <a:srgbClr val="000000">
                      <a:alpha val="43137"/>
                    </a:srgbClr>
                  </a:outerShdw>
                </a:effectLst>
                <a:cs typeface="Arial" pitchFamily="34" charset="0"/>
              </a:rPr>
              <a:t> in the 11</a:t>
            </a:r>
            <a:r>
              <a:rPr lang="en-US" sz="2200" b="1" baseline="30000" dirty="0">
                <a:solidFill>
                  <a:srgbClr val="1E0684"/>
                </a:solidFill>
                <a:effectLst>
                  <a:outerShdw blurRad="38100" dist="38100" dir="2700000" algn="tl">
                    <a:srgbClr val="000000">
                      <a:alpha val="43137"/>
                    </a:srgbClr>
                  </a:outerShdw>
                </a:effectLst>
                <a:cs typeface="Arial" pitchFamily="34" charset="0"/>
              </a:rPr>
              <a:t>th</a:t>
            </a:r>
            <a:r>
              <a:rPr lang="en-US" sz="2200" b="1" dirty="0">
                <a:solidFill>
                  <a:srgbClr val="1E0684"/>
                </a:solidFill>
                <a:effectLst>
                  <a:outerShdw blurRad="38100" dist="38100" dir="2700000" algn="tl">
                    <a:srgbClr val="000000">
                      <a:alpha val="43137"/>
                    </a:srgbClr>
                  </a:outerShdw>
                </a:effectLst>
                <a:cs typeface="Arial" pitchFamily="34" charset="0"/>
              </a:rPr>
              <a:t> century presented a variation of the argument: </a:t>
            </a:r>
          </a:p>
          <a:p>
            <a:pPr lvl="1" algn="just">
              <a:lnSpc>
                <a:spcPct val="100000"/>
              </a:lnSpc>
              <a:spcBef>
                <a:spcPts val="0"/>
              </a:spcBef>
              <a:spcAft>
                <a:spcPts val="1800"/>
              </a:spcAft>
              <a:buClr>
                <a:srgbClr val="7E0000"/>
              </a:buClr>
              <a:buSzPct val="90000"/>
              <a:buFont typeface="Wingdings" panose="05000000000000000000" pitchFamily="2" charset="2"/>
              <a:buChar char="§"/>
            </a:pPr>
            <a:r>
              <a:rPr lang="en-US" sz="2000" b="1" dirty="0">
                <a:solidFill>
                  <a:srgbClr val="1E0684"/>
                </a:solidFill>
                <a:effectLst>
                  <a:outerShdw blurRad="38100" dist="38100" dir="2700000" algn="tl">
                    <a:srgbClr val="000000">
                      <a:alpha val="43137"/>
                    </a:srgbClr>
                  </a:outerShdw>
                </a:effectLst>
                <a:cs typeface="Arial" pitchFamily="34" charset="0"/>
              </a:rPr>
              <a:t>If what you, the atheist, say is correct, then both you and I will be fine. But if what I say is correct, then I will prosper and you will be devastated.</a:t>
            </a:r>
          </a:p>
          <a:p>
            <a:pPr>
              <a:lnSpc>
                <a:spcPct val="100000"/>
              </a:lnSpc>
              <a:spcBef>
                <a:spcPts val="0"/>
              </a:spcBef>
              <a:spcAft>
                <a:spcPts val="900"/>
              </a:spcAft>
              <a:buClr>
                <a:srgbClr val="002060"/>
              </a:buClr>
              <a:buSzPct val="90000"/>
              <a:buFont typeface="Wingdings" panose="05000000000000000000" pitchFamily="2" charset="2"/>
              <a:buChar char="§"/>
            </a:pPr>
            <a:r>
              <a:rPr lang="en-US" sz="2200" b="1" dirty="0">
                <a:solidFill>
                  <a:srgbClr val="1E0684"/>
                </a:solidFill>
                <a:effectLst>
                  <a:outerShdw blurRad="38100" dist="38100" dir="2700000" algn="tl">
                    <a:srgbClr val="000000">
                      <a:alpha val="43137"/>
                    </a:srgbClr>
                  </a:outerShdw>
                </a:effectLst>
                <a:cs typeface="Arial" pitchFamily="34" charset="0"/>
              </a:rPr>
              <a:t>These are deeply flawed arguments, because:</a:t>
            </a:r>
          </a:p>
          <a:p>
            <a:pPr lvl="1">
              <a:lnSpc>
                <a:spcPct val="100000"/>
              </a:lnSpc>
              <a:spcBef>
                <a:spcPts val="0"/>
              </a:spcBef>
              <a:spcAft>
                <a:spcPts val="1000"/>
              </a:spcAft>
              <a:buClr>
                <a:srgbClr val="7E0000"/>
              </a:buClr>
              <a:buSzPct val="95000"/>
              <a:buFont typeface="Wingdings" panose="05000000000000000000" pitchFamily="2" charset="2"/>
              <a:buChar char="§"/>
            </a:pPr>
            <a:r>
              <a:rPr lang="en-US" sz="2000" b="1" dirty="0">
                <a:solidFill>
                  <a:srgbClr val="1E0684"/>
                </a:solidFill>
                <a:effectLst>
                  <a:outerShdw blurRad="38100" dist="38100" dir="2700000" algn="tl">
                    <a:srgbClr val="000000">
                      <a:alpha val="43137"/>
                    </a:srgbClr>
                  </a:outerShdw>
                </a:effectLst>
                <a:cs typeface="Arial" pitchFamily="34" charset="0"/>
              </a:rPr>
              <a:t>A pretense of belief without real conviction cannot deceive God.</a:t>
            </a:r>
          </a:p>
          <a:p>
            <a:pPr lvl="1">
              <a:lnSpc>
                <a:spcPct val="100000"/>
              </a:lnSpc>
              <a:spcBef>
                <a:spcPts val="0"/>
              </a:spcBef>
              <a:spcAft>
                <a:spcPts val="1000"/>
              </a:spcAft>
              <a:buClr>
                <a:srgbClr val="7E0000"/>
              </a:buClr>
              <a:buSzPct val="95000"/>
              <a:buFont typeface="Wingdings" panose="05000000000000000000" pitchFamily="2" charset="2"/>
              <a:buChar char="§"/>
            </a:pPr>
            <a:r>
              <a:rPr lang="en-US" sz="2000" b="1" dirty="0">
                <a:solidFill>
                  <a:srgbClr val="1E0684"/>
                </a:solidFill>
                <a:effectLst>
                  <a:outerShdw blurRad="38100" dist="38100" dir="2700000" algn="tl">
                    <a:srgbClr val="000000">
                      <a:alpha val="43137"/>
                    </a:srgbClr>
                  </a:outerShdw>
                </a:effectLst>
                <a:cs typeface="Arial" pitchFamily="34" charset="0"/>
              </a:rPr>
              <a:t>Belief in God with a wrong religion cannot guarantee salvation.</a:t>
            </a:r>
          </a:p>
          <a:p>
            <a:pPr lvl="1">
              <a:lnSpc>
                <a:spcPct val="100000"/>
              </a:lnSpc>
              <a:spcBef>
                <a:spcPts val="0"/>
              </a:spcBef>
              <a:spcAft>
                <a:spcPts val="1000"/>
              </a:spcAft>
              <a:buClr>
                <a:srgbClr val="7E0000"/>
              </a:buClr>
              <a:buSzPct val="95000"/>
              <a:buFont typeface="Wingdings" panose="05000000000000000000" pitchFamily="2" charset="2"/>
              <a:buChar char="§"/>
            </a:pPr>
            <a:r>
              <a:rPr lang="en-US" sz="2000" b="1" dirty="0">
                <a:solidFill>
                  <a:srgbClr val="1E0684"/>
                </a:solidFill>
                <a:effectLst>
                  <a:outerShdw blurRad="38100" dist="38100" dir="2700000" algn="tl">
                    <a:srgbClr val="000000">
                      <a:alpha val="43137"/>
                    </a:srgbClr>
                  </a:outerShdw>
                </a:effectLst>
                <a:cs typeface="Arial" pitchFamily="34" charset="0"/>
              </a:rPr>
              <a:t>Mere belief in the right religion is not sufficient.</a:t>
            </a:r>
          </a:p>
        </p:txBody>
      </p:sp>
      <p:sp>
        <p:nvSpPr>
          <p:cNvPr id="5" name="Slide Number Placeholder 4"/>
          <p:cNvSpPr>
            <a:spLocks noGrp="1"/>
          </p:cNvSpPr>
          <p:nvPr>
            <p:ph type="sldNum" sz="quarter" idx="12"/>
          </p:nvPr>
        </p:nvSpPr>
        <p:spPr>
          <a:xfrm>
            <a:off x="11499273" y="6313613"/>
            <a:ext cx="533400" cy="457200"/>
          </a:xfrm>
        </p:spPr>
        <p:txBody>
          <a:bodyPr/>
          <a:lstStyle/>
          <a:p>
            <a:pPr>
              <a:defRPr/>
            </a:pPr>
            <a:fld id="{E0CF7EFA-AA34-474B-A31D-DD2EBEC53348}" type="slidenum">
              <a:rPr lang="en-US" sz="1100" b="1" smtClean="0">
                <a:solidFill>
                  <a:srgbClr val="003054"/>
                </a:solidFill>
              </a:rPr>
              <a:pPr>
                <a:defRPr/>
              </a:pPr>
              <a:t>38</a:t>
            </a:fld>
            <a:endParaRPr lang="en-US" sz="1100" b="1" dirty="0">
              <a:solidFill>
                <a:srgbClr val="003054"/>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154906" y="378008"/>
            <a:ext cx="4688333" cy="685800"/>
          </a:xfrm>
        </p:spPr>
        <p:txBody>
          <a:bodyPr>
            <a:noAutofit/>
          </a:bodyPr>
          <a:lstStyle/>
          <a:p>
            <a:pPr algn="l" eaLnBrk="1" hangingPunct="1">
              <a:defRPr/>
            </a:pPr>
            <a:r>
              <a:rPr lang="en-US" sz="3600" b="1" dirty="0">
                <a:ln w="0"/>
                <a:solidFill>
                  <a:srgbClr val="7E0000"/>
                </a:solidFill>
                <a:effectLst>
                  <a:outerShdw blurRad="38100" dist="38100" dir="2700000" algn="tl">
                    <a:srgbClr val="000000">
                      <a:alpha val="43137"/>
                    </a:srgbClr>
                  </a:outerShdw>
                </a:effectLst>
                <a:latin typeface="+mn-lt"/>
              </a:rPr>
              <a:t>Conclusion</a:t>
            </a:r>
          </a:p>
        </p:txBody>
      </p:sp>
      <p:sp>
        <p:nvSpPr>
          <p:cNvPr id="5127" name="Rectangle 7"/>
          <p:cNvSpPr>
            <a:spLocks noGrp="1" noChangeArrowheads="1"/>
          </p:cNvSpPr>
          <p:nvPr>
            <p:ph idx="1"/>
          </p:nvPr>
        </p:nvSpPr>
        <p:spPr>
          <a:xfrm>
            <a:off x="1355629" y="1285909"/>
            <a:ext cx="9527962" cy="4803165"/>
          </a:xfrm>
        </p:spPr>
        <p:txBody>
          <a:bodyPr>
            <a:noAutofit/>
          </a:bodyPr>
          <a:lstStyle/>
          <a:p>
            <a:pPr algn="just">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The burden of proof is on the claimant.</a:t>
            </a:r>
          </a:p>
          <a:p>
            <a:pPr algn="just">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The rational approach is fundamental to determining this question.</a:t>
            </a:r>
          </a:p>
          <a:p>
            <a:pPr algn="just">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The logical and scientific methods are indispensable in this quest.</a:t>
            </a:r>
          </a:p>
          <a:p>
            <a:pPr algn="just">
              <a:lnSpc>
                <a:spcPct val="100000"/>
              </a:lnSpc>
              <a:spcBef>
                <a:spcPts val="0"/>
              </a:spcBef>
              <a:spcAft>
                <a:spcPts val="30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By using these methods,  we  can show with a reasonable degree of positive certainty that a supreme creator of the universe – God – exists.</a:t>
            </a:r>
          </a:p>
          <a:p>
            <a:pPr algn="just">
              <a:lnSpc>
                <a:spcPct val="100000"/>
              </a:lnSpc>
              <a:spcBef>
                <a:spcPts val="0"/>
              </a:spcBef>
              <a:spcAft>
                <a:spcPts val="1200"/>
              </a:spcAft>
              <a:buClr>
                <a:srgbClr val="002060"/>
              </a:buClr>
              <a:buSzPct val="100000"/>
              <a:buFont typeface="Wingdings" panose="05000000000000000000" pitchFamily="2" charset="2"/>
              <a:buChar char="§"/>
            </a:pPr>
            <a:r>
              <a:rPr lang="en-US" sz="2400" b="1" dirty="0">
                <a:solidFill>
                  <a:srgbClr val="1E0684"/>
                </a:solidFill>
                <a:effectLst>
                  <a:outerShdw blurRad="38100" dist="38100" dir="2700000" algn="tl">
                    <a:srgbClr val="000000">
                      <a:alpha val="43137"/>
                    </a:srgbClr>
                  </a:outerShdw>
                </a:effectLst>
                <a:cs typeface="Arial" pitchFamily="34" charset="0"/>
              </a:rPr>
              <a:t>According to the </a:t>
            </a:r>
            <a:r>
              <a:rPr lang="en-US" sz="2400" b="1" dirty="0" err="1">
                <a:solidFill>
                  <a:srgbClr val="1E0684"/>
                </a:solidFill>
                <a:effectLst>
                  <a:outerShdw blurRad="38100" dist="38100" dir="2700000" algn="tl">
                    <a:srgbClr val="000000">
                      <a:alpha val="43137"/>
                    </a:srgbClr>
                  </a:outerShdw>
                </a:effectLst>
                <a:cs typeface="Arial" pitchFamily="34" charset="0"/>
              </a:rPr>
              <a:t>Hazrat</a:t>
            </a:r>
            <a:r>
              <a:rPr lang="en-US" sz="2400" b="1" dirty="0">
                <a:solidFill>
                  <a:srgbClr val="1E0684"/>
                </a:solidFill>
                <a:effectLst>
                  <a:outerShdw blurRad="38100" dist="38100" dir="2700000" algn="tl">
                    <a:srgbClr val="000000">
                      <a:alpha val="43137"/>
                    </a:srgbClr>
                  </a:outerShdw>
                </a:effectLst>
                <a:cs typeface="Arial" pitchFamily="34" charset="0"/>
              </a:rPr>
              <a:t> Mirza Ghulam Ahmad</a:t>
            </a:r>
            <a:r>
              <a:rPr lang="en-US" sz="2400" b="1" baseline="30000" dirty="0">
                <a:solidFill>
                  <a:srgbClr val="1E0684"/>
                </a:solidFill>
                <a:effectLst>
                  <a:outerShdw blurRad="38100" dist="38100" dir="2700000" algn="tl">
                    <a:srgbClr val="000000">
                      <a:alpha val="43137"/>
                    </a:srgbClr>
                  </a:outerShdw>
                </a:effectLst>
                <a:cs typeface="Arial" pitchFamily="34" charset="0"/>
              </a:rPr>
              <a:t>AS</a:t>
            </a:r>
            <a:r>
              <a:rPr lang="en-US" sz="2400" b="1" dirty="0">
                <a:solidFill>
                  <a:srgbClr val="1E0684"/>
                </a:solidFill>
                <a:effectLst>
                  <a:outerShdw blurRad="38100" dist="38100" dir="2700000" algn="tl">
                    <a:srgbClr val="000000">
                      <a:alpha val="43137"/>
                    </a:srgbClr>
                  </a:outerShdw>
                </a:effectLst>
                <a:cs typeface="Arial" pitchFamily="34" charset="0"/>
              </a:rPr>
              <a:t>, a personal experience of God leads a person to absolute certainty.</a:t>
            </a:r>
          </a:p>
        </p:txBody>
      </p:sp>
      <p:sp>
        <p:nvSpPr>
          <p:cNvPr id="5" name="Slide Number Placeholder 4"/>
          <p:cNvSpPr>
            <a:spLocks noGrp="1"/>
          </p:cNvSpPr>
          <p:nvPr>
            <p:ph type="sldNum" sz="quarter" idx="12"/>
          </p:nvPr>
        </p:nvSpPr>
        <p:spPr>
          <a:xfrm>
            <a:off x="11499273" y="6313613"/>
            <a:ext cx="533400" cy="457200"/>
          </a:xfrm>
        </p:spPr>
        <p:txBody>
          <a:bodyPr/>
          <a:lstStyle/>
          <a:p>
            <a:pPr>
              <a:defRPr/>
            </a:pPr>
            <a:fld id="{E0CF7EFA-AA34-474B-A31D-DD2EBEC53348}" type="slidenum">
              <a:rPr lang="en-US" sz="1100" b="1" smtClean="0">
                <a:solidFill>
                  <a:srgbClr val="003054"/>
                </a:solidFill>
              </a:rPr>
              <a:pPr>
                <a:defRPr/>
              </a:pPr>
              <a:t>39</a:t>
            </a:fld>
            <a:endParaRPr lang="en-US" sz="1100" b="1" dirty="0">
              <a:solidFill>
                <a:srgbClr val="003054"/>
              </a:solidFill>
            </a:endParaRPr>
          </a:p>
        </p:txBody>
      </p:sp>
    </p:spTree>
    <p:extLst>
      <p:ext uri="{BB962C8B-B14F-4D97-AF65-F5344CB8AC3E}">
        <p14:creationId xmlns:p14="http://schemas.microsoft.com/office/powerpoint/2010/main" val="12363734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39622"/>
            <a:ext cx="9951998" cy="4325008"/>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Quranic Claims</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4</a:t>
            </a:fld>
            <a:endParaRPr lang="en-US" sz="1100" b="1" dirty="0">
              <a:solidFill>
                <a:srgbClr val="003054"/>
              </a:solidFill>
            </a:endParaRPr>
          </a:p>
        </p:txBody>
      </p:sp>
    </p:spTree>
    <p:extLst>
      <p:ext uri="{BB962C8B-B14F-4D97-AF65-F5344CB8AC3E}">
        <p14:creationId xmlns:p14="http://schemas.microsoft.com/office/powerpoint/2010/main" val="32665525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5362190" y="2982590"/>
            <a:ext cx="2132890" cy="1569660"/>
          </a:xfrm>
          <a:prstGeom prst="rect">
            <a:avLst/>
          </a:prstGeom>
          <a:noFill/>
        </p:spPr>
        <p:txBody>
          <a:bodyPr wrap="square">
            <a:spAutoFit/>
          </a:bodyPr>
          <a:lstStyle/>
          <a:p>
            <a:pPr>
              <a:buFont typeface="Wingdings" pitchFamily="2" charset="2"/>
              <a:buNone/>
              <a:defRPr/>
            </a:pPr>
            <a:r>
              <a:rPr lang="en-US" sz="9600" b="1" i="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&amp;</a:t>
            </a:r>
          </a:p>
        </p:txBody>
      </p:sp>
      <p:grpSp>
        <p:nvGrpSpPr>
          <p:cNvPr id="2" name="Group 3"/>
          <p:cNvGrpSpPr>
            <a:grpSpLocks/>
          </p:cNvGrpSpPr>
          <p:nvPr/>
        </p:nvGrpSpPr>
        <p:grpSpPr bwMode="auto">
          <a:xfrm>
            <a:off x="1841086" y="482679"/>
            <a:ext cx="9288374" cy="5631692"/>
            <a:chOff x="180" y="1056"/>
            <a:chExt cx="3348" cy="2291"/>
          </a:xfrm>
        </p:grpSpPr>
        <p:sp>
          <p:nvSpPr>
            <p:cNvPr id="23560" name="Rectangle 5"/>
            <p:cNvSpPr>
              <a:spLocks noChangeArrowheads="1"/>
            </p:cNvSpPr>
            <p:nvPr/>
          </p:nvSpPr>
          <p:spPr bwMode="invGray">
            <a:xfrm>
              <a:off x="1440" y="1056"/>
              <a:ext cx="2088" cy="1425"/>
            </a:xfrm>
            <a:prstGeom prst="rect">
              <a:avLst/>
            </a:prstGeom>
            <a:noFill/>
            <a:ln w="9525">
              <a:noFill/>
              <a:miter lim="800000"/>
              <a:headEnd/>
              <a:tailEnd/>
            </a:ln>
          </p:spPr>
          <p:txBody>
            <a:bodyPr lIns="92075" tIns="46038" rIns="92075" bIns="46038">
              <a:spAutoFit/>
            </a:bodyPr>
            <a:lstStyle/>
            <a:p>
              <a:pPr algn="ctr" eaLnBrk="0" hangingPunct="0">
                <a:lnSpc>
                  <a:spcPct val="80000"/>
                </a:lnSpc>
                <a:spcBef>
                  <a:spcPct val="50000"/>
                </a:spcBef>
                <a:defRPr/>
              </a:pPr>
              <a:endParaRPr lang="en-US" sz="27700" b="1" i="1" dirty="0">
                <a:solidFill>
                  <a:schemeClr val="hlink"/>
                </a:solidFill>
                <a:latin typeface="Times"/>
                <a:cs typeface="Times New Roman" pitchFamily="18" charset="0"/>
              </a:endParaRPr>
            </a:p>
          </p:txBody>
        </p:sp>
        <p:sp>
          <p:nvSpPr>
            <p:cNvPr id="1630215" name="Rectangle 7"/>
            <p:cNvSpPr>
              <a:spLocks noChangeArrowheads="1"/>
            </p:cNvSpPr>
            <p:nvPr/>
          </p:nvSpPr>
          <p:spPr bwMode="invGray">
            <a:xfrm>
              <a:off x="180" y="3121"/>
              <a:ext cx="3062" cy="226"/>
            </a:xfrm>
            <a:prstGeom prst="rect">
              <a:avLst/>
            </a:prstGeom>
            <a:noFill/>
            <a:ln w="9525">
              <a:noFill/>
              <a:miter lim="800000"/>
              <a:headEnd/>
              <a:tailEnd/>
            </a:ln>
            <a:effectLst/>
          </p:spPr>
          <p:txBody>
            <a:bodyPr lIns="92075" tIns="46038" rIns="92075" bIns="46038">
              <a:spAutoFit/>
            </a:bodyPr>
            <a:lstStyle/>
            <a:p>
              <a:pPr algn="ctr" eaLnBrk="0" hangingPunct="0">
                <a:spcBef>
                  <a:spcPct val="50000"/>
                </a:spcBef>
                <a:buFont typeface="Wingdings" pitchFamily="2" charset="2"/>
                <a:buNone/>
                <a:defRPr/>
              </a:pPr>
              <a:r>
                <a:rPr lang="en-US" sz="3000" b="1" dirty="0">
                  <a:solidFill>
                    <a:srgbClr val="004DB4"/>
                  </a:solidFill>
                  <a:effectLst>
                    <a:outerShdw blurRad="38100" dist="38100" dir="2700000" algn="tl">
                      <a:srgbClr val="000000"/>
                    </a:outerShdw>
                  </a:effectLst>
                  <a:latin typeface="Arial" charset="0"/>
                  <a:cs typeface="Times New Roman" pitchFamily="18" charset="0"/>
                </a:rPr>
                <a:t>A N S W E R S</a:t>
              </a:r>
            </a:p>
          </p:txBody>
        </p:sp>
        <p:sp>
          <p:nvSpPr>
            <p:cNvPr id="1630214" name="Rectangle 6"/>
            <p:cNvSpPr>
              <a:spLocks noChangeArrowheads="1"/>
            </p:cNvSpPr>
            <p:nvPr/>
          </p:nvSpPr>
          <p:spPr bwMode="invGray">
            <a:xfrm>
              <a:off x="180" y="2912"/>
              <a:ext cx="3039" cy="226"/>
            </a:xfrm>
            <a:prstGeom prst="rect">
              <a:avLst/>
            </a:prstGeom>
            <a:noFill/>
            <a:ln w="9525">
              <a:noFill/>
              <a:miter lim="800000"/>
              <a:headEnd/>
              <a:tailEnd/>
            </a:ln>
            <a:effectLst/>
          </p:spPr>
          <p:txBody>
            <a:bodyPr lIns="92075" tIns="46038" rIns="92075" bIns="46038">
              <a:spAutoFit/>
            </a:bodyPr>
            <a:lstStyle/>
            <a:p>
              <a:pPr algn="ctr" eaLnBrk="0" hangingPunct="0">
                <a:spcBef>
                  <a:spcPct val="50000"/>
                </a:spcBef>
                <a:buFont typeface="Wingdings" pitchFamily="2" charset="2"/>
                <a:buNone/>
                <a:defRPr/>
              </a:pPr>
              <a:r>
                <a:rPr lang="en-US" sz="3000" b="1" dirty="0">
                  <a:solidFill>
                    <a:srgbClr val="7E0000"/>
                  </a:solidFill>
                  <a:effectLst>
                    <a:outerShdw blurRad="38100" dist="38100" dir="2700000" algn="tl">
                      <a:srgbClr val="000000"/>
                    </a:outerShdw>
                  </a:effectLst>
                  <a:latin typeface="Arial" charset="0"/>
                  <a:cs typeface="Times New Roman" pitchFamily="18" charset="0"/>
                </a:rPr>
                <a:t>Q U E S T I O N S</a:t>
              </a:r>
            </a:p>
          </p:txBody>
        </p:sp>
      </p:grpSp>
      <p:sp>
        <p:nvSpPr>
          <p:cNvPr id="13" name="TextBox 12"/>
          <p:cNvSpPr txBox="1"/>
          <p:nvPr/>
        </p:nvSpPr>
        <p:spPr>
          <a:xfrm>
            <a:off x="6133474" y="628100"/>
            <a:ext cx="3351927" cy="4708981"/>
          </a:xfrm>
          <a:prstGeom prst="rect">
            <a:avLst/>
          </a:prstGeom>
          <a:noFill/>
          <a:ln>
            <a:noFill/>
          </a:ln>
        </p:spPr>
        <p:txBody>
          <a:bodyPr>
            <a:spAutoFit/>
          </a:bodyPr>
          <a:lstStyle/>
          <a:p>
            <a:pPr>
              <a:buFont typeface="Wingdings" pitchFamily="2" charset="2"/>
              <a:buNone/>
              <a:defRPr/>
            </a:pPr>
            <a:r>
              <a:rPr lang="en-US" sz="30000" b="1" i="1" dirty="0">
                <a:solidFill>
                  <a:srgbClr val="004DB4"/>
                </a:solidFill>
                <a:effectLst>
                  <a:outerShdw blurRad="38100" dist="38100" dir="2700000" algn="tl">
                    <a:srgbClr val="000000">
                      <a:alpha val="43137"/>
                    </a:srgbClr>
                  </a:outerShdw>
                </a:effectLst>
                <a:latin typeface="Times New Roman" pitchFamily="18" charset="0"/>
                <a:cs typeface="Times New Roman" pitchFamily="18" charset="0"/>
              </a:rPr>
              <a:t>A</a:t>
            </a:r>
          </a:p>
        </p:txBody>
      </p:sp>
      <p:sp>
        <p:nvSpPr>
          <p:cNvPr id="11" name="TextBox 10"/>
          <p:cNvSpPr txBox="1"/>
          <p:nvPr/>
        </p:nvSpPr>
        <p:spPr>
          <a:xfrm>
            <a:off x="3371869" y="678777"/>
            <a:ext cx="2594344" cy="4093428"/>
          </a:xfrm>
          <a:prstGeom prst="rect">
            <a:avLst/>
          </a:prstGeom>
          <a:noFill/>
        </p:spPr>
        <p:txBody>
          <a:bodyPr wrap="square">
            <a:spAutoFit/>
          </a:bodyPr>
          <a:lstStyle/>
          <a:p>
            <a:pPr>
              <a:spcBef>
                <a:spcPts val="0"/>
              </a:spcBef>
              <a:buFont typeface="Wingdings" pitchFamily="2" charset="2"/>
              <a:buNone/>
              <a:defRPr/>
            </a:pPr>
            <a:r>
              <a:rPr lang="en-US" sz="25000" b="1" i="1" dirty="0">
                <a:solidFill>
                  <a:srgbClr val="7E0000"/>
                </a:solidFill>
                <a:effectLst>
                  <a:outerShdw blurRad="38100" dist="38100" dir="2700000" algn="tl">
                    <a:srgbClr val="000000">
                      <a:alpha val="43137"/>
                    </a:srgbClr>
                  </a:outerShdw>
                </a:effectLst>
                <a:latin typeface="Times New Roman" pitchFamily="18" charset="0"/>
                <a:cs typeface="Times New Roman" pitchFamily="18" charset="0"/>
              </a:rPr>
              <a:t>Q</a:t>
            </a:r>
          </a:p>
        </p:txBody>
      </p:sp>
      <p:sp>
        <p:nvSpPr>
          <p:cNvPr id="10" name="TextBox 9"/>
          <p:cNvSpPr txBox="1"/>
          <p:nvPr/>
        </p:nvSpPr>
        <p:spPr>
          <a:xfrm>
            <a:off x="11774938" y="6337903"/>
            <a:ext cx="413887" cy="430887"/>
          </a:xfrm>
          <a:prstGeom prst="rect">
            <a:avLst/>
          </a:prstGeom>
          <a:noFill/>
        </p:spPr>
        <p:txBody>
          <a:bodyPr wrap="square" rtlCol="0">
            <a:spAutoFit/>
          </a:bodyPr>
          <a:lstStyle/>
          <a:p>
            <a:r>
              <a:rPr lang="en-US" sz="1100" b="1" dirty="0">
                <a:solidFill>
                  <a:schemeClr val="accent6">
                    <a:lumMod val="75000"/>
                  </a:schemeClr>
                </a:solidFill>
              </a:rPr>
              <a:t>                                                              </a:t>
            </a:r>
            <a:fld id="{A045CC2D-5671-427A-B7FD-309D08F75655}" type="slidenum">
              <a:rPr lang="en-US" sz="1100" b="1" smtClean="0">
                <a:solidFill>
                  <a:srgbClr val="1E0684"/>
                </a:solidFill>
              </a:rPr>
              <a:pPr/>
              <a:t>40</a:t>
            </a:fld>
            <a:endParaRPr lang="en-US" sz="1100" b="1" dirty="0">
              <a:solidFill>
                <a:srgbClr val="1E0684"/>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050"/>
          <p:cNvSpPr>
            <a:spLocks noGrp="1" noChangeArrowheads="1"/>
          </p:cNvSpPr>
          <p:nvPr>
            <p:ph type="title"/>
          </p:nvPr>
        </p:nvSpPr>
        <p:spPr>
          <a:xfrm>
            <a:off x="913414" y="214614"/>
            <a:ext cx="4706708" cy="609600"/>
          </a:xfrm>
        </p:spPr>
        <p:txBody>
          <a:bodyPr>
            <a:noAutofit/>
          </a:bodyPr>
          <a:lstStyle/>
          <a:p>
            <a:pPr eaLnBrk="1" hangingPunct="1">
              <a:spcAft>
                <a:spcPts val="900"/>
              </a:spcAft>
            </a:pPr>
            <a:r>
              <a:rPr lang="en-US" sz="3600" b="1" dirty="0">
                <a:solidFill>
                  <a:srgbClr val="7E0000"/>
                </a:solidFill>
                <a:effectLst>
                  <a:outerShdw blurRad="38100" dist="38100" dir="2700000" algn="tl">
                    <a:srgbClr val="000000">
                      <a:alpha val="43137"/>
                    </a:srgbClr>
                  </a:outerShdw>
                </a:effectLst>
                <a:latin typeface="+mn-lt"/>
              </a:rPr>
              <a:t>The Originator</a:t>
            </a:r>
          </a:p>
        </p:txBody>
      </p:sp>
      <p:sp>
        <p:nvSpPr>
          <p:cNvPr id="1633283" name="Rectangle 2051"/>
          <p:cNvSpPr>
            <a:spLocks noGrp="1" noChangeArrowheads="1"/>
          </p:cNvSpPr>
          <p:nvPr>
            <p:ph idx="1"/>
          </p:nvPr>
        </p:nvSpPr>
        <p:spPr>
          <a:xfrm>
            <a:off x="1393635" y="4331559"/>
            <a:ext cx="9545711" cy="1857368"/>
          </a:xfrm>
        </p:spPr>
        <p:txBody>
          <a:bodyPr>
            <a:noAutofit/>
          </a:bodyPr>
          <a:lstStyle/>
          <a:p>
            <a:pPr marL="91440" indent="0" algn="just">
              <a:lnSpc>
                <a:spcPct val="100000"/>
              </a:lnSpc>
              <a:spcBef>
                <a:spcPts val="600"/>
              </a:spcBef>
              <a:spcAft>
                <a:spcPts val="600"/>
              </a:spcAft>
              <a:buClrTx/>
              <a:buSzPct val="125000"/>
              <a:buNone/>
              <a:defRPr/>
            </a:pPr>
            <a:r>
              <a:rPr lang="en-US" sz="3350" b="1" dirty="0">
                <a:solidFill>
                  <a:srgbClr val="1E0684"/>
                </a:solidFill>
                <a:effectLst>
                  <a:outerShdw blurRad="38100" dist="38100" dir="2700000" algn="tl">
                    <a:srgbClr val="000000">
                      <a:alpha val="43137"/>
                    </a:srgbClr>
                  </a:outerShdw>
                </a:effectLst>
                <a:latin typeface="Monotype Corsiva" panose="03010101010201010101" pitchFamily="66" charset="0"/>
              </a:rPr>
              <a:t>He is Allah, the Creator, the Originator, the Designer. His are the most beautiful names. All that is in the heavens and the earth glorifies Him; and He is the Mighty, the Wise</a:t>
            </a:r>
            <a:r>
              <a:rPr lang="en-US" sz="3600" b="1" dirty="0">
                <a:solidFill>
                  <a:srgbClr val="1E0684"/>
                </a:solidFill>
                <a:effectLst>
                  <a:outerShdw blurRad="38100" dist="38100" dir="2700000" algn="tl">
                    <a:srgbClr val="000000">
                      <a:alpha val="43137"/>
                    </a:srgbClr>
                  </a:outerShdw>
                </a:effectLst>
                <a:latin typeface="Monotype Corsiva" panose="03010101010201010101" pitchFamily="66" charset="0"/>
              </a:rPr>
              <a:t>.</a:t>
            </a:r>
            <a:r>
              <a:rPr lang="en-US" sz="2800" b="1" dirty="0">
                <a:solidFill>
                  <a:srgbClr val="1E0684"/>
                </a:solidFill>
                <a:effectLst>
                  <a:outerShdw blurRad="38100" dist="38100" dir="2700000" algn="tl">
                    <a:srgbClr val="000000">
                      <a:alpha val="43137"/>
                    </a:srgbClr>
                  </a:outerShdw>
                </a:effectLst>
              </a:rPr>
              <a:t> </a:t>
            </a:r>
            <a:r>
              <a:rPr lang="en-US" sz="2000" b="1" dirty="0">
                <a:solidFill>
                  <a:srgbClr val="1E0684"/>
                </a:solidFill>
                <a:effectLst>
                  <a:outerShdw blurRad="38100" dist="38100" dir="2700000" algn="tl">
                    <a:srgbClr val="000000">
                      <a:alpha val="43137"/>
                    </a:srgbClr>
                  </a:outerShdw>
                </a:effectLst>
              </a:rPr>
              <a:t>[59:25]</a:t>
            </a:r>
            <a:endParaRPr lang="en-US" sz="2000" b="1" dirty="0">
              <a:solidFill>
                <a:schemeClr val="accent6">
                  <a:lumMod val="75000"/>
                </a:schemeClr>
              </a:solidFill>
              <a:effectLst>
                <a:outerShdw blurRad="38100" dist="38100" dir="2700000" algn="tl">
                  <a:srgbClr val="000000">
                    <a:alpha val="43137"/>
                  </a:srgbClr>
                </a:outerShdw>
              </a:effectLst>
            </a:endParaRPr>
          </a:p>
        </p:txBody>
      </p:sp>
      <p:sp>
        <p:nvSpPr>
          <p:cNvPr id="5" name="TextBox 4"/>
          <p:cNvSpPr txBox="1"/>
          <p:nvPr/>
        </p:nvSpPr>
        <p:spPr>
          <a:xfrm>
            <a:off x="11641873" y="6322741"/>
            <a:ext cx="451120" cy="430887"/>
          </a:xfrm>
          <a:prstGeom prst="rect">
            <a:avLst/>
          </a:prstGeom>
          <a:noFill/>
        </p:spPr>
        <p:txBody>
          <a:bodyPr wrap="square" rtlCol="0">
            <a:spAutoFit/>
          </a:bodyPr>
          <a:lstStyle/>
          <a:p>
            <a:r>
              <a:rPr lang="en-US" sz="1100" b="1" dirty="0">
                <a:solidFill>
                  <a:schemeClr val="accent6">
                    <a:lumMod val="75000"/>
                  </a:schemeClr>
                </a:solidFill>
              </a:rPr>
              <a:t>                                                                 </a:t>
            </a:r>
            <a:fld id="{A045CC2D-5671-427A-B7FD-309D08F75655}" type="slidenum">
              <a:rPr lang="en-US" sz="1100" b="1" smtClean="0">
                <a:solidFill>
                  <a:srgbClr val="003054"/>
                </a:solidFill>
              </a:rPr>
              <a:pPr/>
              <a:t>5</a:t>
            </a:fld>
            <a:endParaRPr lang="en-US" sz="1100" b="1" dirty="0">
              <a:solidFill>
                <a:srgbClr val="003054"/>
              </a:solidFill>
            </a:endParaRPr>
          </a:p>
        </p:txBody>
      </p:sp>
      <p:pic>
        <p:nvPicPr>
          <p:cNvPr id="6" name="Picture 5"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149997" y="0"/>
            <a:ext cx="1038828" cy="1038828"/>
          </a:xfrm>
          <a:prstGeom prst="rect">
            <a:avLst/>
          </a:prstGeom>
          <a:noFill/>
          <a:ln w="9525">
            <a:noFill/>
            <a:miter lim="800000"/>
            <a:headEnd/>
            <a:tailEnd/>
          </a:ln>
        </p:spPr>
      </p:pic>
      <p:pic>
        <p:nvPicPr>
          <p:cNvPr id="2" name="Picture 1"/>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550024" y="1129110"/>
            <a:ext cx="4936054" cy="2872735"/>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11278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32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885727" y="194350"/>
            <a:ext cx="8674961" cy="838200"/>
          </a:xfrm>
        </p:spPr>
        <p:txBody>
          <a:bodyPr>
            <a:no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mn-lt"/>
              </a:rPr>
              <a:t>Creation</a:t>
            </a:r>
            <a:r>
              <a:rPr lang="en-US" sz="3400" b="1" dirty="0">
                <a:solidFill>
                  <a:srgbClr val="86002D"/>
                </a:solidFill>
                <a:effectLst>
                  <a:outerShdw blurRad="50800" dist="38100" dir="2700000" algn="tl" rotWithShape="0">
                    <a:prstClr val="black">
                      <a:alpha val="40000"/>
                    </a:prstClr>
                  </a:outerShdw>
                </a:effectLst>
                <a:latin typeface="+mn-lt"/>
              </a:rPr>
              <a:t> Out of Nothing</a:t>
            </a:r>
            <a:endParaRPr lang="en-US" sz="34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125214" y="1282921"/>
            <a:ext cx="9706072" cy="4901227"/>
          </a:xfrm>
        </p:spPr>
        <p:txBody>
          <a:bodyPr>
            <a:normAutofit/>
          </a:bodyPr>
          <a:lstStyle/>
          <a:p>
            <a:pPr marL="274320" indent="-274320">
              <a:lnSpc>
                <a:spcPct val="100000"/>
              </a:lnSpc>
              <a:spcBef>
                <a:spcPts val="0"/>
              </a:spcBef>
              <a:spcAft>
                <a:spcPts val="3600"/>
              </a:spcAft>
              <a:buClr>
                <a:srgbClr val="002060"/>
              </a:buClr>
              <a:buSzPct val="100000"/>
              <a:buFont typeface="Wingdings" panose="05000000000000000000" pitchFamily="2" charset="2"/>
              <a:buChar char="§"/>
            </a:pPr>
            <a:r>
              <a:rPr lang="en-US" sz="3200" b="1" dirty="0">
                <a:solidFill>
                  <a:srgbClr val="1E0684"/>
                </a:solidFill>
                <a:effectLst>
                  <a:outerShdw blurRad="50800" dist="38100" dir="2700000" algn="tl" rotWithShape="0">
                    <a:prstClr val="black">
                      <a:alpha val="40000"/>
                    </a:prstClr>
                  </a:outerShdw>
                </a:effectLst>
                <a:latin typeface="Monotype Corsiva" panose="03010101010201010101" pitchFamily="66" charset="0"/>
              </a:rPr>
              <a:t>He is the Originator of the heavens and the earth. When He decrees a thing, He says to it ‘Be’, and it is. </a:t>
            </a:r>
            <a:r>
              <a:rPr lang="en-US" sz="2400" b="1" dirty="0">
                <a:solidFill>
                  <a:srgbClr val="1E0684"/>
                </a:solidFill>
                <a:effectLst>
                  <a:outerShdw blurRad="50800" dist="38100" dir="2700000" algn="tl" rotWithShape="0">
                    <a:prstClr val="black">
                      <a:alpha val="40000"/>
                    </a:prstClr>
                  </a:outerShdw>
                </a:effectLst>
              </a:rPr>
              <a:t>[2:118]</a:t>
            </a:r>
          </a:p>
          <a:p>
            <a:pPr marL="274320" indent="-274320">
              <a:lnSpc>
                <a:spcPct val="100000"/>
              </a:lnSpc>
              <a:spcBef>
                <a:spcPts val="0"/>
              </a:spcBef>
              <a:spcAft>
                <a:spcPts val="3600"/>
              </a:spcAft>
              <a:buSzPct val="100000"/>
              <a:buFont typeface="Wingdings" panose="05000000000000000000" pitchFamily="2" charset="2"/>
              <a:buChar char="§"/>
            </a:pPr>
            <a:r>
              <a:rPr lang="en-US" sz="3200" b="1" dirty="0">
                <a:solidFill>
                  <a:srgbClr val="1E0684"/>
                </a:solidFill>
                <a:effectLst>
                  <a:outerShdw blurRad="50800" dist="38100" dir="2700000" algn="tl" rotWithShape="0">
                    <a:prstClr val="black">
                      <a:alpha val="40000"/>
                    </a:prstClr>
                  </a:outerShdw>
                </a:effectLst>
                <a:latin typeface="Monotype Corsiva" panose="03010101010201010101" pitchFamily="66" charset="0"/>
              </a:rPr>
              <a:t>And man says, ‘Will I really be resurrected when I am dead?’. Does not man remember that We created him before when he was nothing? </a:t>
            </a:r>
            <a:r>
              <a:rPr lang="en-US" sz="2400" b="1" dirty="0">
                <a:solidFill>
                  <a:srgbClr val="1E0684"/>
                </a:solidFill>
                <a:effectLst>
                  <a:outerShdw blurRad="50800" dist="38100" dir="2700000" algn="tl" rotWithShape="0">
                    <a:prstClr val="black">
                      <a:alpha val="40000"/>
                    </a:prstClr>
                  </a:outerShdw>
                </a:effectLst>
              </a:rPr>
              <a:t>[19:67-68]</a:t>
            </a:r>
          </a:p>
          <a:p>
            <a:pPr marL="274320" indent="-274320">
              <a:lnSpc>
                <a:spcPct val="100000"/>
              </a:lnSpc>
              <a:spcBef>
                <a:spcPts val="0"/>
              </a:spcBef>
              <a:spcAft>
                <a:spcPts val="2400"/>
              </a:spcAft>
              <a:buSzPct val="100000"/>
              <a:buFont typeface="Wingdings" panose="05000000000000000000" pitchFamily="2" charset="2"/>
              <a:buChar char="§"/>
            </a:pPr>
            <a:r>
              <a:rPr lang="en-US" sz="3200" b="1" dirty="0">
                <a:solidFill>
                  <a:srgbClr val="1E0684"/>
                </a:solidFill>
                <a:effectLst>
                  <a:outerShdw blurRad="50800" dist="38100" dir="2700000" algn="tl" rotWithShape="0">
                    <a:prstClr val="black">
                      <a:alpha val="40000"/>
                    </a:prstClr>
                  </a:outerShdw>
                </a:effectLst>
                <a:latin typeface="Monotype Corsiva" panose="03010101010201010101" pitchFamily="66" charset="0"/>
              </a:rPr>
              <a:t>Were they created from nothing, or are they themselves the creators? </a:t>
            </a:r>
            <a:r>
              <a:rPr lang="en-US" sz="2400" b="1" dirty="0">
                <a:solidFill>
                  <a:srgbClr val="1E0684"/>
                </a:solidFill>
                <a:effectLst>
                  <a:outerShdw blurRad="50800" dist="38100" dir="2700000" algn="tl" rotWithShape="0">
                    <a:prstClr val="black">
                      <a:alpha val="40000"/>
                    </a:prstClr>
                  </a:outerShdw>
                </a:effectLst>
              </a:rPr>
              <a:t>[52:35]</a:t>
            </a:r>
          </a:p>
        </p:txBody>
      </p:sp>
      <p:sp>
        <p:nvSpPr>
          <p:cNvPr id="6" name="Slide Number Placeholder 5"/>
          <p:cNvSpPr>
            <a:spLocks noGrp="1"/>
          </p:cNvSpPr>
          <p:nvPr>
            <p:ph type="sldNum" sz="quarter" idx="12"/>
          </p:nvPr>
        </p:nvSpPr>
        <p:spPr>
          <a:xfrm>
            <a:off x="11614265" y="6389649"/>
            <a:ext cx="457200" cy="457200"/>
          </a:xfrm>
        </p:spPr>
        <p:txBody>
          <a:bodyPr/>
          <a:lstStyle/>
          <a:p>
            <a:pPr>
              <a:defRPr/>
            </a:pPr>
            <a:fld id="{E0CF7EFA-AA34-474B-A31D-DD2EBEC53348}" type="slidenum">
              <a:rPr lang="en-US" sz="1100" b="1" smtClean="0">
                <a:solidFill>
                  <a:srgbClr val="003054"/>
                </a:solidFill>
              </a:rPr>
              <a:pPr>
                <a:defRPr/>
              </a:pPr>
              <a:t>6</a:t>
            </a:fld>
            <a:endParaRPr lang="en-US" sz="1100" b="1" dirty="0">
              <a:solidFill>
                <a:srgbClr val="003054"/>
              </a:solidFill>
            </a:endParaRPr>
          </a:p>
        </p:txBody>
      </p:sp>
      <p:pic>
        <p:nvPicPr>
          <p:cNvPr id="5"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149997" y="0"/>
            <a:ext cx="1038828" cy="1038828"/>
          </a:xfrm>
          <a:prstGeom prst="rect">
            <a:avLst/>
          </a:prstGeom>
          <a:noFill/>
          <a:ln w="9525">
            <a:noFill/>
            <a:miter lim="800000"/>
            <a:headEnd/>
            <a:tailEnd/>
          </a:ln>
        </p:spPr>
      </p:pic>
    </p:spTree>
    <p:extLst>
      <p:ext uri="{BB962C8B-B14F-4D97-AF65-F5344CB8AC3E}">
        <p14:creationId xmlns:p14="http://schemas.microsoft.com/office/powerpoint/2010/main" val="35141919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37922" y="200628"/>
            <a:ext cx="6230979" cy="838200"/>
          </a:xfrm>
        </p:spPr>
        <p:txBody>
          <a:bodyPr>
            <a:noAutofit/>
          </a:bodyPr>
          <a:lstStyle/>
          <a:p>
            <a:pPr eaLnBrk="1" hangingPunct="1">
              <a:defRPr/>
            </a:pPr>
            <a:r>
              <a:rPr lang="en-US" sz="4000" b="1" dirty="0">
                <a:solidFill>
                  <a:srgbClr val="86002D"/>
                </a:solidFill>
                <a:effectLst>
                  <a:outerShdw blurRad="50800" dist="38100" dir="2700000" algn="tl" rotWithShape="0">
                    <a:prstClr val="black">
                      <a:alpha val="40000"/>
                    </a:prstClr>
                  </a:outerShdw>
                </a:effectLst>
                <a:latin typeface="+mn-lt"/>
              </a:rPr>
              <a:t>The Origin of the Universe</a:t>
            </a:r>
            <a:endParaRPr lang="en-US" sz="4400" b="1" dirty="0">
              <a:solidFill>
                <a:srgbClr val="7030A0"/>
              </a:solidFill>
              <a:effectLst>
                <a:outerShdw blurRad="50800" dist="38100" dir="2700000" algn="tl" rotWithShape="0">
                  <a:prstClr val="black">
                    <a:alpha val="40000"/>
                  </a:prstClr>
                </a:outerShdw>
              </a:effectLst>
              <a:latin typeface="+mn-lt"/>
            </a:endParaRPr>
          </a:p>
        </p:txBody>
      </p:sp>
      <p:sp>
        <p:nvSpPr>
          <p:cNvPr id="53251" name="Rectangle 3"/>
          <p:cNvSpPr>
            <a:spLocks noGrp="1" noChangeArrowheads="1"/>
          </p:cNvSpPr>
          <p:nvPr>
            <p:ph type="body" idx="1"/>
          </p:nvPr>
        </p:nvSpPr>
        <p:spPr>
          <a:xfrm>
            <a:off x="1193029" y="1436037"/>
            <a:ext cx="9701290" cy="3726978"/>
          </a:xfrm>
        </p:spPr>
        <p:txBody>
          <a:bodyPr>
            <a:normAutofit/>
          </a:bodyPr>
          <a:lstStyle/>
          <a:p>
            <a:pPr marL="320040" indent="-320040" algn="just">
              <a:lnSpc>
                <a:spcPct val="100000"/>
              </a:lnSpc>
              <a:spcBef>
                <a:spcPts val="300"/>
              </a:spcBef>
              <a:spcAft>
                <a:spcPts val="3600"/>
              </a:spcAft>
              <a:buClr>
                <a:srgbClr val="002060"/>
              </a:buClr>
              <a:buSzPct val="90000"/>
              <a:buFont typeface="Wingdings" panose="05000000000000000000" pitchFamily="2" charset="2"/>
              <a:buChar char="§"/>
            </a:pPr>
            <a:r>
              <a:rPr lang="en-US" sz="3200" b="1" dirty="0">
                <a:solidFill>
                  <a:srgbClr val="1E0684"/>
                </a:solidFill>
                <a:effectLst>
                  <a:outerShdw blurRad="38100" dist="38100" dir="2700000" algn="tl">
                    <a:srgbClr val="000000">
                      <a:alpha val="43137"/>
                    </a:srgbClr>
                  </a:outerShdw>
                </a:effectLst>
                <a:latin typeface="Monotype Corsiva" panose="03010101010201010101" pitchFamily="66" charset="0"/>
              </a:rPr>
              <a:t>Do the unbelievers not see that the heavens and the earth were a closed-up mass, then we clove them asunder? And We made every living thing from water. Will  then they not believe? </a:t>
            </a:r>
            <a:r>
              <a:rPr lang="en-US" sz="2800" b="1" dirty="0">
                <a:solidFill>
                  <a:srgbClr val="1E0684"/>
                </a:solidFill>
                <a:effectLst>
                  <a:outerShdw blurRad="38100" dist="38100" dir="2700000" algn="tl">
                    <a:srgbClr val="000000">
                      <a:alpha val="43137"/>
                    </a:srgbClr>
                  </a:outerShdw>
                </a:effectLst>
              </a:rPr>
              <a:t>[21:31]</a:t>
            </a:r>
          </a:p>
          <a:p>
            <a:pPr marL="320040" indent="-320040" algn="just">
              <a:lnSpc>
                <a:spcPct val="100000"/>
              </a:lnSpc>
              <a:spcBef>
                <a:spcPts val="300"/>
              </a:spcBef>
              <a:spcAft>
                <a:spcPts val="2400"/>
              </a:spcAft>
              <a:buClr>
                <a:srgbClr val="002060"/>
              </a:buClr>
              <a:buSzPct val="90000"/>
              <a:buFont typeface="Wingdings" panose="05000000000000000000" pitchFamily="2" charset="2"/>
              <a:buChar char="§"/>
            </a:pPr>
            <a:r>
              <a:rPr lang="en-US" sz="3200" b="1" dirty="0">
                <a:solidFill>
                  <a:srgbClr val="1E0684"/>
                </a:solidFill>
                <a:effectLst>
                  <a:outerShdw blurRad="38100" dist="38100" dir="2700000" algn="tl">
                    <a:srgbClr val="000000">
                      <a:alpha val="43137"/>
                    </a:srgbClr>
                  </a:outerShdw>
                </a:effectLst>
                <a:latin typeface="Monotype Corsiva" panose="03010101010201010101" pitchFamily="66" charset="0"/>
              </a:rPr>
              <a:t>And the heavens We built with our own powers and indeed We go on expanding it. </a:t>
            </a:r>
            <a:r>
              <a:rPr lang="en-US" sz="2400" b="1" dirty="0">
                <a:solidFill>
                  <a:srgbClr val="1E0684"/>
                </a:solidFill>
                <a:effectLst>
                  <a:outerShdw blurRad="38100" dist="38100" dir="2700000" algn="tl">
                    <a:srgbClr val="000000">
                      <a:alpha val="43137"/>
                    </a:srgbClr>
                  </a:outerShdw>
                </a:effectLst>
              </a:rPr>
              <a:t>[51:48]</a:t>
            </a:r>
          </a:p>
        </p:txBody>
      </p:sp>
      <p:sp>
        <p:nvSpPr>
          <p:cNvPr id="6" name="Slide Number Placeholder 5"/>
          <p:cNvSpPr>
            <a:spLocks noGrp="1"/>
          </p:cNvSpPr>
          <p:nvPr>
            <p:ph type="sldNum" sz="quarter" idx="12"/>
          </p:nvPr>
        </p:nvSpPr>
        <p:spPr>
          <a:xfrm>
            <a:off x="11647720" y="6311590"/>
            <a:ext cx="457200" cy="457200"/>
          </a:xfrm>
        </p:spPr>
        <p:txBody>
          <a:bodyPr/>
          <a:lstStyle/>
          <a:p>
            <a:pPr>
              <a:defRPr/>
            </a:pPr>
            <a:fld id="{E0CF7EFA-AA34-474B-A31D-DD2EBEC53348}" type="slidenum">
              <a:rPr lang="en-US" smtClean="0">
                <a:solidFill>
                  <a:schemeClr val="tx1">
                    <a:lumMod val="95000"/>
                    <a:lumOff val="5000"/>
                  </a:schemeClr>
                </a:solidFill>
              </a:rPr>
              <a:pPr>
                <a:defRPr/>
              </a:pPr>
              <a:t>7</a:t>
            </a:fld>
            <a:endParaRPr lang="en-US" dirty="0">
              <a:solidFill>
                <a:schemeClr val="tx1">
                  <a:lumMod val="95000"/>
                  <a:lumOff val="5000"/>
                </a:schemeClr>
              </a:solidFill>
            </a:endParaRPr>
          </a:p>
        </p:txBody>
      </p:sp>
      <p:pic>
        <p:nvPicPr>
          <p:cNvPr id="5"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65397" y="0"/>
            <a:ext cx="1123428" cy="1123428"/>
          </a:xfrm>
          <a:prstGeom prst="rect">
            <a:avLst/>
          </a:prstGeom>
          <a:noFill/>
          <a:ln w="9525">
            <a:noFill/>
            <a:miter lim="800000"/>
            <a:headEnd/>
            <a:tailEnd/>
          </a:ln>
        </p:spPr>
      </p:pic>
    </p:spTree>
    <p:extLst>
      <p:ext uri="{BB962C8B-B14F-4D97-AF65-F5344CB8AC3E}">
        <p14:creationId xmlns:p14="http://schemas.microsoft.com/office/powerpoint/2010/main" val="8688485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06964"/>
            <a:ext cx="9951998" cy="42596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Method of Discourse</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8</a:t>
            </a:fld>
            <a:endParaRPr lang="en-US" sz="1100" b="1" dirty="0">
              <a:solidFill>
                <a:srgbClr val="003054"/>
              </a:solidFill>
            </a:endParaRPr>
          </a:p>
        </p:txBody>
      </p:sp>
    </p:spTree>
    <p:extLst>
      <p:ext uri="{BB962C8B-B14F-4D97-AF65-F5344CB8AC3E}">
        <p14:creationId xmlns:p14="http://schemas.microsoft.com/office/powerpoint/2010/main" val="3020380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2" name="Rectangle 6"/>
          <p:cNvSpPr>
            <a:spLocks noGrp="1" noChangeArrowheads="1"/>
          </p:cNvSpPr>
          <p:nvPr>
            <p:ph type="title"/>
          </p:nvPr>
        </p:nvSpPr>
        <p:spPr>
          <a:xfrm>
            <a:off x="1179028" y="426028"/>
            <a:ext cx="6934200" cy="990600"/>
          </a:xfrm>
        </p:spPr>
        <p:txBody>
          <a:bodyPr>
            <a:noAutofit/>
          </a:bodyPr>
          <a:lstStyle/>
          <a:p>
            <a:pPr lvl="1" algn="l">
              <a:defRPr/>
            </a:pPr>
            <a:r>
              <a:rPr lang="en-US" sz="4000" b="1" dirty="0">
                <a:solidFill>
                  <a:srgbClr val="86002D"/>
                </a:solidFill>
                <a:effectLst>
                  <a:outerShdw blurRad="38100" dist="38100" dir="2700000" algn="tl">
                    <a:srgbClr val="000000">
                      <a:alpha val="43137"/>
                    </a:srgbClr>
                  </a:outerShdw>
                </a:effectLst>
                <a:latin typeface="+mn-lt"/>
                <a:cs typeface="Arial" charset="0"/>
              </a:rPr>
              <a:t>Religion and </a:t>
            </a:r>
            <a:r>
              <a:rPr lang="en-US" sz="4000" b="1" dirty="0">
                <a:solidFill>
                  <a:srgbClr val="86002D"/>
                </a:solidFill>
                <a:effectLst>
                  <a:outerShdw blurRad="38100" dist="38100" dir="2700000" algn="tl">
                    <a:srgbClr val="000000">
                      <a:alpha val="43137"/>
                    </a:srgbClr>
                  </a:outerShdw>
                </a:effectLst>
                <a:latin typeface="+mn-lt"/>
                <a:cs typeface="Arial" pitchFamily="34" charset="0"/>
              </a:rPr>
              <a:t>Science</a:t>
            </a:r>
          </a:p>
        </p:txBody>
      </p:sp>
      <p:sp>
        <p:nvSpPr>
          <p:cNvPr id="11267" name="Rectangle 7"/>
          <p:cNvSpPr>
            <a:spLocks noGrp="1" noChangeArrowheads="1"/>
          </p:cNvSpPr>
          <p:nvPr>
            <p:ph idx="1"/>
          </p:nvPr>
        </p:nvSpPr>
        <p:spPr>
          <a:xfrm>
            <a:off x="1527858" y="1844867"/>
            <a:ext cx="9111705" cy="3681762"/>
          </a:xfrm>
        </p:spPr>
        <p:txBody>
          <a:bodyPr>
            <a:normAutofit/>
          </a:bodyPr>
          <a:lstStyle/>
          <a:p>
            <a:pPr marL="182880" lvl="1" indent="-182880" algn="just">
              <a:lnSpc>
                <a:spcPct val="100000"/>
              </a:lnSpc>
              <a:spcBef>
                <a:spcPts val="0"/>
              </a:spcBef>
              <a:buClr>
                <a:srgbClr val="002060"/>
              </a:buClr>
              <a:buSzPct val="80000"/>
              <a:buNone/>
            </a:pPr>
            <a:r>
              <a:rPr lang="en-US" sz="3000" b="1" dirty="0">
                <a:solidFill>
                  <a:srgbClr val="1E0684"/>
                </a:solidFill>
                <a:effectLst>
                  <a:outerShdw blurRad="38100" dist="38100" dir="2700000" algn="tl">
                    <a:srgbClr val="000000">
                      <a:alpha val="43137"/>
                    </a:srgbClr>
                  </a:outerShdw>
                </a:effectLst>
                <a:cs typeface="Arial" charset="0"/>
              </a:rPr>
              <a:t>“That is why God has sent me so that we demonstrate it to the world that there is nothing in (our) religion that contradicts true and proven facts of science.” </a:t>
            </a:r>
          </a:p>
          <a:p>
            <a:pPr marL="342900" lvl="1" indent="-342900" algn="r">
              <a:lnSpc>
                <a:spcPct val="100000"/>
              </a:lnSpc>
              <a:spcBef>
                <a:spcPts val="0"/>
              </a:spcBef>
              <a:buClr>
                <a:srgbClr val="002060"/>
              </a:buClr>
              <a:buSzPct val="80000"/>
              <a:buNone/>
            </a:pPr>
            <a:r>
              <a:rPr lang="en-US" sz="3200" b="1" i="1" dirty="0">
                <a:solidFill>
                  <a:srgbClr val="002060"/>
                </a:solidFill>
                <a:effectLst>
                  <a:outerShdw blurRad="50800" dist="38100" algn="l" rotWithShape="0">
                    <a:prstClr val="black">
                      <a:alpha val="40000"/>
                    </a:prstClr>
                  </a:outerShdw>
                </a:effectLst>
              </a:rPr>
              <a:t>           </a:t>
            </a:r>
            <a:r>
              <a:rPr lang="en-US" sz="2400" b="1" dirty="0" err="1">
                <a:solidFill>
                  <a:srgbClr val="3333CC"/>
                </a:solidFill>
                <a:effectLst>
                  <a:outerShdw blurRad="38100" dist="38100" dir="2700000" algn="tl">
                    <a:srgbClr val="000000">
                      <a:alpha val="43137"/>
                    </a:srgbClr>
                  </a:outerShdw>
                </a:effectLst>
                <a:cs typeface="Arial" charset="0"/>
              </a:rPr>
              <a:t>Hazrat</a:t>
            </a:r>
            <a:r>
              <a:rPr lang="en-US" sz="2400" b="1" dirty="0">
                <a:solidFill>
                  <a:srgbClr val="3333CC"/>
                </a:solidFill>
                <a:effectLst>
                  <a:outerShdw blurRad="38100" dist="38100" dir="2700000" algn="tl">
                    <a:srgbClr val="000000">
                      <a:alpha val="43137"/>
                    </a:srgbClr>
                  </a:outerShdw>
                </a:effectLst>
                <a:cs typeface="Arial" charset="0"/>
              </a:rPr>
              <a:t> Mirza Ghulam Ahmad</a:t>
            </a:r>
            <a:r>
              <a:rPr lang="en-US" sz="2400" b="1" baseline="30000" dirty="0">
                <a:solidFill>
                  <a:srgbClr val="3333CC"/>
                </a:solidFill>
                <a:effectLst>
                  <a:outerShdw blurRad="38100" dist="38100" dir="2700000" algn="tl">
                    <a:srgbClr val="000000">
                      <a:alpha val="43137"/>
                    </a:srgbClr>
                  </a:outerShdw>
                </a:effectLst>
                <a:cs typeface="Arial" charset="0"/>
              </a:rPr>
              <a:t>AS  </a:t>
            </a:r>
          </a:p>
          <a:p>
            <a:pPr marL="342900" lvl="1" indent="-342900" algn="r">
              <a:lnSpc>
                <a:spcPct val="100000"/>
              </a:lnSpc>
              <a:spcBef>
                <a:spcPts val="0"/>
              </a:spcBef>
              <a:buClr>
                <a:srgbClr val="002060"/>
              </a:buClr>
              <a:buSzPct val="80000"/>
              <a:buNone/>
            </a:pPr>
            <a:r>
              <a:rPr lang="en-US" sz="2400" b="1" i="1" dirty="0">
                <a:solidFill>
                  <a:srgbClr val="3333CC"/>
                </a:solidFill>
                <a:effectLst>
                  <a:outerShdw blurRad="50800" dist="38100" algn="l" rotWithShape="0">
                    <a:prstClr val="black">
                      <a:alpha val="40000"/>
                    </a:prstClr>
                  </a:outerShdw>
                </a:effectLst>
              </a:rPr>
              <a:t>‘Zikr-e-Habeeb’ </a:t>
            </a:r>
            <a:r>
              <a:rPr lang="en-US" sz="2400" b="1" dirty="0">
                <a:solidFill>
                  <a:srgbClr val="3333CC"/>
                </a:solidFill>
                <a:effectLst>
                  <a:outerShdw blurRad="50800" dist="38100" algn="l" rotWithShape="0">
                    <a:prstClr val="black">
                      <a:alpha val="40000"/>
                    </a:prstClr>
                  </a:outerShdw>
                </a:effectLst>
              </a:rPr>
              <a:t>by </a:t>
            </a:r>
            <a:r>
              <a:rPr lang="en-US" sz="2400" b="1" dirty="0" err="1">
                <a:solidFill>
                  <a:srgbClr val="3333CC"/>
                </a:solidFill>
                <a:effectLst>
                  <a:outerShdw blurRad="50800" dist="38100" algn="l" rotWithShape="0">
                    <a:prstClr val="black">
                      <a:alpha val="40000"/>
                    </a:prstClr>
                  </a:outerShdw>
                </a:effectLst>
              </a:rPr>
              <a:t>Hazrat</a:t>
            </a:r>
            <a:r>
              <a:rPr lang="en-US" sz="2400" b="1" dirty="0">
                <a:solidFill>
                  <a:srgbClr val="3333CC"/>
                </a:solidFill>
                <a:effectLst>
                  <a:outerShdw blurRad="50800" dist="38100" algn="l" rotWithShape="0">
                    <a:prstClr val="black">
                      <a:alpha val="40000"/>
                    </a:prstClr>
                  </a:outerShdw>
                </a:effectLst>
              </a:rPr>
              <a:t> Mufti Muhammad Sadiq</a:t>
            </a:r>
            <a:endParaRPr lang="en-US" sz="3200" b="1" dirty="0">
              <a:solidFill>
                <a:srgbClr val="002060"/>
              </a:solidFill>
              <a:effectLst>
                <a:outerShdw blurRad="38100" dist="38100" dir="2700000" algn="tl">
                  <a:srgbClr val="000000">
                    <a:alpha val="43137"/>
                  </a:srgbClr>
                </a:outerShdw>
              </a:effectLst>
              <a:cs typeface="Arial" charset="0"/>
            </a:endParaRPr>
          </a:p>
        </p:txBody>
      </p:sp>
      <p:sp>
        <p:nvSpPr>
          <p:cNvPr id="11268" name="Slide Number Placeholder 3"/>
          <p:cNvSpPr>
            <a:spLocks noGrp="1"/>
          </p:cNvSpPr>
          <p:nvPr>
            <p:ph type="sldNum" sz="quarter" idx="12"/>
          </p:nvPr>
        </p:nvSpPr>
        <p:spPr bwMode="auto">
          <a:xfrm>
            <a:off x="11533732" y="6364558"/>
            <a:ext cx="533400" cy="381000"/>
          </a:xfrm>
          <a:noFill/>
          <a:ln>
            <a:miter lim="800000"/>
            <a:headEnd/>
            <a:tailEnd/>
          </a:ln>
        </p:spPr>
        <p:txBody>
          <a:bodyPr vert="horz" wrap="square" lIns="91440" tIns="45720" rIns="91440" bIns="45720" numCol="1" rtlCol="0" anchor="ctr" anchorCtr="0" compatLnSpc="1">
            <a:prstTxWarp prst="textNoShape">
              <a:avLst/>
            </a:prstTxWarp>
          </a:bodyPr>
          <a:lstStyle/>
          <a:p>
            <a:fld id="{707D184C-26D3-47E4-910E-B23C319B7EBD}" type="slidenum">
              <a:rPr lang="en-US" sz="1100" b="1" smtClean="0">
                <a:solidFill>
                  <a:schemeClr val="tx1"/>
                </a:solidFill>
              </a:rPr>
              <a:pPr/>
              <a:t>9</a:t>
            </a:fld>
            <a:endParaRPr lang="en-US" sz="1100" b="1" dirty="0">
              <a:solidFill>
                <a:schemeClr val="tx1"/>
              </a:solidFill>
            </a:endParaRPr>
          </a:p>
        </p:txBody>
      </p:sp>
      <p:pic>
        <p:nvPicPr>
          <p:cNvPr id="6" name="Picture 5" descr="Mirza_Ghulam_Ahmad.jpg"/>
          <p:cNvPicPr>
            <a:picLocks noChangeAspect="1"/>
          </p:cNvPicPr>
          <p:nvPr/>
        </p:nvPicPr>
        <p:blipFill>
          <a:blip r:embed="rId3" cstate="print"/>
          <a:stretch>
            <a:fillRect/>
          </a:stretch>
        </p:blipFill>
        <p:spPr>
          <a:xfrm>
            <a:off x="10878640" y="0"/>
            <a:ext cx="1310185" cy="1524000"/>
          </a:xfrm>
          <a:prstGeom prst="rect">
            <a:avLst/>
          </a:prstGeom>
          <a:ln w="28575"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57716675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cle">
      <a:dk1>
        <a:srgbClr val="5F5F5F"/>
      </a:dk1>
      <a:lt1>
        <a:srgbClr val="FFFFFF"/>
      </a:lt1>
      <a:dk2>
        <a:srgbClr val="7F7F7F"/>
      </a:dk2>
      <a:lt2>
        <a:srgbClr val="DCE3E4"/>
      </a:lt2>
      <a:accent1>
        <a:srgbClr val="FF0000"/>
      </a:accent1>
      <a:accent2>
        <a:srgbClr val="8A133B"/>
      </a:accent2>
      <a:accent3>
        <a:srgbClr val="FF7700"/>
      </a:accent3>
      <a:accent4>
        <a:srgbClr val="46575E"/>
      </a:accent4>
      <a:accent5>
        <a:srgbClr val="8DA6B1"/>
      </a:accent5>
      <a:accent6>
        <a:srgbClr val="B0C3C8"/>
      </a:accent6>
      <a:hlink>
        <a:srgbClr val="8DA6B1"/>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racle">
      <a:dk1>
        <a:srgbClr val="5F5F5F"/>
      </a:dk1>
      <a:lt1>
        <a:srgbClr val="FFFFFF"/>
      </a:lt1>
      <a:dk2>
        <a:srgbClr val="7F7F7F"/>
      </a:dk2>
      <a:lt2>
        <a:srgbClr val="DCE3E4"/>
      </a:lt2>
      <a:accent1>
        <a:srgbClr val="FF0000"/>
      </a:accent1>
      <a:accent2>
        <a:srgbClr val="8A133B"/>
      </a:accent2>
      <a:accent3>
        <a:srgbClr val="FF7700"/>
      </a:accent3>
      <a:accent4>
        <a:srgbClr val="46575E"/>
      </a:accent4>
      <a:accent5>
        <a:srgbClr val="8DA6B1"/>
      </a:accent5>
      <a:accent6>
        <a:srgbClr val="B0C3C8"/>
      </a:accent6>
      <a:hlink>
        <a:srgbClr val="8DA6B1"/>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171608</TotalTime>
  <Words>3852</Words>
  <Application>Microsoft Macintosh PowerPoint</Application>
  <PresentationFormat>Custom</PresentationFormat>
  <Paragraphs>383</Paragraphs>
  <Slides>40</Slides>
  <Notes>40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40</vt:i4>
      </vt:variant>
    </vt:vector>
  </HeadingPairs>
  <TitlesOfParts>
    <vt:vector size="51" baseType="lpstr">
      <vt:lpstr>新細明體</vt:lpstr>
      <vt:lpstr>Arial</vt:lpstr>
      <vt:lpstr>Arial Black</vt:lpstr>
      <vt:lpstr>Arial Rounded MT Bold</vt:lpstr>
      <vt:lpstr>Calibri</vt:lpstr>
      <vt:lpstr>Calibri Light</vt:lpstr>
      <vt:lpstr>Monotype Corsiva</vt:lpstr>
      <vt:lpstr>Times</vt:lpstr>
      <vt:lpstr>Times New Roman</vt:lpstr>
      <vt:lpstr>Wingdings</vt:lpstr>
      <vt:lpstr>Office Theme</vt:lpstr>
      <vt:lpstr>PowerPoint Presentation</vt:lpstr>
      <vt:lpstr>Outline</vt:lpstr>
      <vt:lpstr>Terminology</vt:lpstr>
      <vt:lpstr>PowerPoint Presentation</vt:lpstr>
      <vt:lpstr>The Originator</vt:lpstr>
      <vt:lpstr>Creation Out of Nothing</vt:lpstr>
      <vt:lpstr>The Origin of the Universe</vt:lpstr>
      <vt:lpstr>PowerPoint Presentation</vt:lpstr>
      <vt:lpstr>Religion and Science</vt:lpstr>
      <vt:lpstr>Rationality Vs. Blind Faith</vt:lpstr>
      <vt:lpstr>Reason and Religion</vt:lpstr>
      <vt:lpstr>The Ultimate Question</vt:lpstr>
      <vt:lpstr>The Method of Discourse</vt:lpstr>
      <vt:lpstr>PowerPoint Presentation</vt:lpstr>
      <vt:lpstr>The Kalam Cosmological Argument</vt:lpstr>
      <vt:lpstr>1. Did the Universe Always Exist?</vt:lpstr>
      <vt:lpstr>2. Did the Universe Create Itself?</vt:lpstr>
      <vt:lpstr>3. Did God Create the Universe?</vt:lpstr>
      <vt:lpstr>Creation of the Creator?</vt:lpstr>
      <vt:lpstr>PowerPoint Presentation</vt:lpstr>
      <vt:lpstr>Disbelievers and Believers</vt:lpstr>
      <vt:lpstr>Origin and Evolution of Life</vt:lpstr>
      <vt:lpstr>Miracle of Creation</vt:lpstr>
      <vt:lpstr>Much Ado About Nothing?</vt:lpstr>
      <vt:lpstr>Fine-Tuning of the Universe</vt:lpstr>
      <vt:lpstr>Anthropic Principle and Multiverse</vt:lpstr>
      <vt:lpstr>A “Proof” for the Non-Existence of God – An Imaginary Dialogue</vt:lpstr>
      <vt:lpstr>PowerPoint Presentation</vt:lpstr>
      <vt:lpstr>The Origin of the Universe</vt:lpstr>
      <vt:lpstr>Scientific Facts in the Quran</vt:lpstr>
      <vt:lpstr>Knowledge of the Future in the Quran</vt:lpstr>
      <vt:lpstr>Premise and Inference</vt:lpstr>
      <vt:lpstr>PowerPoint Presentation</vt:lpstr>
      <vt:lpstr>Atheism and Agnosticism</vt:lpstr>
      <vt:lpstr>Reasons for Atheism</vt:lpstr>
      <vt:lpstr>Religion, Myth, Smoke and Mirror</vt:lpstr>
      <vt:lpstr>PowerPoint Presentation</vt:lpstr>
      <vt:lpstr>Pascal’s Wager</vt:lpstr>
      <vt:lpstr>Conclusion</vt:lpstr>
      <vt:lpstr>PowerPoint Presentation</vt:lpstr>
    </vt:vector>
  </TitlesOfParts>
  <Company>Oracle Corporation</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Multi-Query Optimization Techniques in RSR</dc:title>
  <dc:creator>Rafi Ahmed</dc:creator>
  <cp:lastModifiedBy>Masood Nasir</cp:lastModifiedBy>
  <cp:revision>610</cp:revision>
  <dcterms:created xsi:type="dcterms:W3CDTF">2014-05-01T22:03:00Z</dcterms:created>
  <dcterms:modified xsi:type="dcterms:W3CDTF">2018-08-26T22:00:06Z</dcterms:modified>
  <cp:version>8</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2343037</vt:lpwstr>
  </property>
  <property fmtid="{D5CDD505-2E9C-101B-9397-08002B2CF9AE}" pid="3" name="NXPowerLiteSettings">
    <vt:lpwstr>F98007B004F000</vt:lpwstr>
  </property>
  <property fmtid="{D5CDD505-2E9C-101B-9397-08002B2CF9AE}" pid="4" name="NXPowerLiteVersion">
    <vt:lpwstr>D5.0.2</vt:lpwstr>
  </property>
</Properties>
</file>