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media/image1.jpeg" ContentType="image/jpeg"/>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7F3F4"/>
          </a:solidFill>
        </a:fill>
      </a:tcStyle>
    </a:wholeTbl>
    <a:band2H>
      <a:tcTxStyle b="def" i="def"/>
      <a:tcStyle>
        <a:tcBdr/>
        <a:fill>
          <a:solidFill>
            <a:srgbClr val="F3F9FA"/>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Arial"/>
          <a:ea typeface="Arial"/>
          <a:cs typeface="Arial"/>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
          <a:latin typeface="Arial"/>
          <a:ea typeface="Arial"/>
          <a:cs typeface="Aria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Arial"/>
          <a:ea typeface="Arial"/>
          <a:cs typeface="Arial"/>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Arial"/>
          <a:ea typeface="Arial"/>
          <a:cs typeface="Arial"/>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49" name="Shape 49"/>
          <p:cNvSpPr/>
          <p:nvPr>
            <p:ph type="sldImg"/>
          </p:nvPr>
        </p:nvSpPr>
        <p:spPr>
          <a:xfrm>
            <a:off x="1143000" y="685800"/>
            <a:ext cx="4572000" cy="3429000"/>
          </a:xfrm>
          <a:prstGeom prst="rect">
            <a:avLst/>
          </a:prstGeom>
        </p:spPr>
        <p:txBody>
          <a:bodyPr/>
          <a:lstStyle/>
          <a:p>
            <a:pPr/>
          </a:p>
        </p:txBody>
      </p:sp>
      <p:sp>
        <p:nvSpPr>
          <p:cNvPr id="50" name="Shape 50"/>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a:latin typeface="+mn-lt"/>
        <a:ea typeface="+mn-ea"/>
        <a:cs typeface="+mn-cs"/>
        <a:sym typeface="Helvetica Neue"/>
      </a:defRPr>
    </a:lvl1pPr>
    <a:lvl2pPr indent="228600" latinLnBrk="0">
      <a:defRPr>
        <a:latin typeface="+mn-lt"/>
        <a:ea typeface="+mn-ea"/>
        <a:cs typeface="+mn-cs"/>
        <a:sym typeface="Helvetica Neue"/>
      </a:defRPr>
    </a:lvl2pPr>
    <a:lvl3pPr indent="457200" latinLnBrk="0">
      <a:defRPr>
        <a:latin typeface="+mn-lt"/>
        <a:ea typeface="+mn-ea"/>
        <a:cs typeface="+mn-cs"/>
        <a:sym typeface="Helvetica Neue"/>
      </a:defRPr>
    </a:lvl3pPr>
    <a:lvl4pPr indent="685800" latinLnBrk="0">
      <a:defRPr>
        <a:latin typeface="+mn-lt"/>
        <a:ea typeface="+mn-ea"/>
        <a:cs typeface="+mn-cs"/>
        <a:sym typeface="Helvetica Neue"/>
      </a:defRPr>
    </a:lvl4pPr>
    <a:lvl5pPr indent="914400" latinLnBrk="0">
      <a:defRPr>
        <a:latin typeface="+mn-lt"/>
        <a:ea typeface="+mn-ea"/>
        <a:cs typeface="+mn-cs"/>
        <a:sym typeface="Helvetica Neue"/>
      </a:defRPr>
    </a:lvl5pPr>
    <a:lvl6pPr indent="1143000" latinLnBrk="0">
      <a:defRPr>
        <a:latin typeface="+mn-lt"/>
        <a:ea typeface="+mn-ea"/>
        <a:cs typeface="+mn-cs"/>
        <a:sym typeface="Helvetica Neue"/>
      </a:defRPr>
    </a:lvl6pPr>
    <a:lvl7pPr indent="1371600" latinLnBrk="0">
      <a:defRPr>
        <a:latin typeface="+mn-lt"/>
        <a:ea typeface="+mn-ea"/>
        <a:cs typeface="+mn-cs"/>
        <a:sym typeface="Helvetica Neue"/>
      </a:defRPr>
    </a:lvl7pPr>
    <a:lvl8pPr indent="1600200" latinLnBrk="0">
      <a:defRPr>
        <a:latin typeface="+mn-lt"/>
        <a:ea typeface="+mn-ea"/>
        <a:cs typeface="+mn-cs"/>
        <a:sym typeface="Helvetica Neue"/>
      </a:defRPr>
    </a:lvl8pPr>
    <a:lvl9pPr indent="1828800" latinLnBrk="0">
      <a:defRPr>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Default">
    <p:spTree>
      <p:nvGrpSpPr>
        <p:cNvPr id="1" name=""/>
        <p:cNvGrpSpPr/>
        <p:nvPr/>
      </p:nvGrpSpPr>
      <p:grpSpPr>
        <a:xfrm>
          <a:off x="0" y="0"/>
          <a:ext cx="0" cy="0"/>
          <a:chOff x="0" y="0"/>
          <a:chExt cx="0" cy="0"/>
        </a:xfrm>
      </p:grpSpPr>
      <p:sp>
        <p:nvSpPr>
          <p:cNvPr id="11" name="Title Text"/>
          <p:cNvSpPr txBox="1"/>
          <p:nvPr>
            <p:ph type="title"/>
          </p:nvPr>
        </p:nvSpPr>
        <p:spPr>
          <a:xfrm>
            <a:off x="685800" y="2130425"/>
            <a:ext cx="7772400" cy="1470025"/>
          </a:xfrm>
          <a:prstGeom prst="rect">
            <a:avLst/>
          </a:prstGeom>
        </p:spPr>
        <p:txBody>
          <a:bodyPr/>
          <a:lstStyle/>
          <a:p>
            <a:pPr/>
            <a:r>
              <a:t>Title Text</a:t>
            </a:r>
          </a:p>
        </p:txBody>
      </p:sp>
      <p:sp>
        <p:nvSpPr>
          <p:cNvPr id="12" name="Body Level One…"/>
          <p:cNvSpPr txBox="1"/>
          <p:nvPr>
            <p:ph type="body" sz="quarter" idx="1"/>
          </p:nvPr>
        </p:nvSpPr>
        <p:spPr>
          <a:xfrm>
            <a:off x="1371600" y="3886200"/>
            <a:ext cx="6400800" cy="1752600"/>
          </a:xfrm>
          <a:prstGeom prst="rect">
            <a:avLst/>
          </a:prstGeom>
        </p:spPr>
        <p:txBody>
          <a:bodyPr/>
          <a:lstStyle>
            <a:lvl1pPr marL="0" indent="0" algn="ctr">
              <a:buSzTx/>
              <a:buNone/>
            </a:lvl1pPr>
            <a:lvl2pPr marL="0" indent="457200" algn="ctr">
              <a:buSzTx/>
              <a:buNone/>
            </a:lvl2pPr>
            <a:lvl3pPr marL="0" indent="914400" algn="ctr">
              <a:buSzTx/>
              <a:buNone/>
            </a:lvl3pPr>
            <a:lvl4pPr marL="0" indent="1371600" algn="ctr">
              <a:buSzTx/>
              <a:buNone/>
            </a:lvl4pPr>
            <a:lvl5pPr marL="0" indent="1828800" algn="ctr">
              <a:buSzTx/>
              <a:buNone/>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9" name="Title Text"/>
          <p:cNvSpPr txBox="1"/>
          <p:nvPr>
            <p:ph type="title"/>
          </p:nvPr>
        </p:nvSpPr>
        <p:spPr>
          <a:xfrm>
            <a:off x="685800" y="1997075"/>
            <a:ext cx="7772400" cy="1431925"/>
          </a:xfrm>
          <a:prstGeom prst="rect">
            <a:avLst/>
          </a:prstGeom>
        </p:spPr>
        <p:txBody>
          <a:bodyPr anchor="b"/>
          <a:lstStyle>
            <a:lvl1pPr>
              <a:defRPr>
                <a:solidFill>
                  <a:srgbClr val="FFFFFF"/>
                </a:solidFill>
                <a:effectLst>
                  <a:outerShdw sx="100000" sy="100000" kx="0" ky="0" algn="b" rotWithShape="0" blurRad="12700" dist="25400" dir="2700000">
                    <a:srgbClr val="000000"/>
                  </a:outerShdw>
                </a:effectLst>
                <a:latin typeface="Tahoma"/>
                <a:ea typeface="Tahoma"/>
                <a:cs typeface="Tahoma"/>
                <a:sym typeface="Tahoma"/>
              </a:defRPr>
            </a:lvl1pPr>
          </a:lstStyle>
          <a:p>
            <a:pPr/>
            <a:r>
              <a:t>Title Text</a:t>
            </a:r>
          </a:p>
        </p:txBody>
      </p:sp>
      <p:sp>
        <p:nvSpPr>
          <p:cNvPr id="30" name="Body Level One…"/>
          <p:cNvSpPr txBox="1"/>
          <p:nvPr>
            <p:ph type="body" sz="quarter" idx="1"/>
          </p:nvPr>
        </p:nvSpPr>
        <p:spPr>
          <a:xfrm>
            <a:off x="1371600" y="3886200"/>
            <a:ext cx="6400800" cy="1752600"/>
          </a:xfrm>
          <a:prstGeom prst="rect">
            <a:avLst/>
          </a:prstGeom>
        </p:spPr>
        <p:txBody>
          <a:bodyPr/>
          <a:lstStyle>
            <a:lvl1pPr marL="0" indent="0" algn="ctr">
              <a:buSzTx/>
              <a:buNone/>
              <a:defRPr>
                <a:solidFill>
                  <a:srgbClr val="FFFFFF"/>
                </a:solidFill>
                <a:effectLst>
                  <a:outerShdw sx="100000" sy="100000" kx="0" ky="0" algn="b" rotWithShape="0" blurRad="12700" dist="25400" dir="2700000">
                    <a:srgbClr val="000000"/>
                  </a:outerShdw>
                </a:effectLst>
                <a:latin typeface="Tahoma"/>
                <a:ea typeface="Tahoma"/>
                <a:cs typeface="Tahoma"/>
                <a:sym typeface="Tahoma"/>
              </a:defRPr>
            </a:lvl1pPr>
            <a:lvl2pPr marL="0" indent="457200" algn="ctr">
              <a:buSzTx/>
              <a:buNone/>
              <a:defRPr>
                <a:solidFill>
                  <a:srgbClr val="FFFFFF"/>
                </a:solidFill>
                <a:effectLst>
                  <a:outerShdw sx="100000" sy="100000" kx="0" ky="0" algn="b" rotWithShape="0" blurRad="12700" dist="25400" dir="2700000">
                    <a:srgbClr val="000000"/>
                  </a:outerShdw>
                </a:effectLst>
                <a:latin typeface="Tahoma"/>
                <a:ea typeface="Tahoma"/>
                <a:cs typeface="Tahoma"/>
                <a:sym typeface="Tahoma"/>
              </a:defRPr>
            </a:lvl2pPr>
            <a:lvl3pPr marL="0" indent="914400" algn="ctr">
              <a:buSzTx/>
              <a:buNone/>
              <a:defRPr>
                <a:solidFill>
                  <a:srgbClr val="FFFFFF"/>
                </a:solidFill>
                <a:effectLst>
                  <a:outerShdw sx="100000" sy="100000" kx="0" ky="0" algn="b" rotWithShape="0" blurRad="12700" dist="25400" dir="2700000">
                    <a:srgbClr val="000000"/>
                  </a:outerShdw>
                </a:effectLst>
                <a:latin typeface="Tahoma"/>
                <a:ea typeface="Tahoma"/>
                <a:cs typeface="Tahoma"/>
                <a:sym typeface="Tahoma"/>
              </a:defRPr>
            </a:lvl3pPr>
            <a:lvl4pPr marL="0" indent="1371600" algn="ctr">
              <a:buSzTx/>
              <a:buNone/>
              <a:defRPr>
                <a:solidFill>
                  <a:srgbClr val="FFFFFF"/>
                </a:solidFill>
                <a:effectLst>
                  <a:outerShdw sx="100000" sy="100000" kx="0" ky="0" algn="b" rotWithShape="0" blurRad="12700" dist="25400" dir="2700000">
                    <a:srgbClr val="000000"/>
                  </a:outerShdw>
                </a:effectLst>
                <a:latin typeface="Tahoma"/>
                <a:ea typeface="Tahoma"/>
                <a:cs typeface="Tahoma"/>
                <a:sym typeface="Tahoma"/>
              </a:defRPr>
            </a:lvl4pPr>
            <a:lvl5pPr marL="0" indent="1828800" algn="ctr">
              <a:buSzTx/>
              <a:buNone/>
              <a:defRPr>
                <a:solidFill>
                  <a:srgbClr val="FFFFFF"/>
                </a:solidFill>
                <a:effectLst>
                  <a:outerShdw sx="100000" sy="100000" kx="0" ky="0" algn="b" rotWithShape="0" blurRad="12700" dist="25400" dir="2700000">
                    <a:srgbClr val="000000"/>
                  </a:outerShdw>
                </a:effectLst>
                <a:latin typeface="Tahoma"/>
                <a:ea typeface="Tahoma"/>
                <a:cs typeface="Tahoma"/>
                <a:sym typeface="Tahoma"/>
              </a:defRPr>
            </a:lvl5pPr>
          </a:lstStyle>
          <a:p>
            <a:pPr/>
            <a:r>
              <a:t>Body Level One</a:t>
            </a:r>
          </a:p>
          <a:p>
            <a:pPr lvl="1"/>
            <a:r>
              <a:t>Body Level Two</a:t>
            </a:r>
          </a:p>
          <a:p>
            <a:pPr lvl="2"/>
            <a:r>
              <a:t>Body Level Three</a:t>
            </a:r>
          </a:p>
          <a:p>
            <a:pPr lvl="3"/>
            <a:r>
              <a:t>Body Level Four</a:t>
            </a:r>
          </a:p>
          <a:p>
            <a:pPr lvl="4"/>
            <a:r>
              <a:t>Body Level Five</a:t>
            </a:r>
          </a:p>
        </p:txBody>
      </p:sp>
      <p:grpSp>
        <p:nvGrpSpPr>
          <p:cNvPr id="33" name="Group"/>
          <p:cNvGrpSpPr/>
          <p:nvPr/>
        </p:nvGrpSpPr>
        <p:grpSpPr>
          <a:xfrm>
            <a:off x="285750" y="2803525"/>
            <a:ext cx="1" cy="3035300"/>
            <a:chOff x="0" y="0"/>
            <a:chExt cx="0" cy="3035300"/>
          </a:xfrm>
        </p:grpSpPr>
        <p:sp>
          <p:nvSpPr>
            <p:cNvPr id="31" name="Line"/>
            <p:cNvSpPr/>
            <p:nvPr/>
          </p:nvSpPr>
          <p:spPr>
            <a:xfrm flipH="1">
              <a:off x="0" y="0"/>
              <a:ext cx="1" cy="3035300"/>
            </a:xfrm>
            <a:prstGeom prst="line">
              <a:avLst/>
            </a:prstGeom>
            <a:noFill/>
            <a:ln w="12700" cap="flat">
              <a:noFill/>
              <a:miter lim="400000"/>
            </a:ln>
            <a:effectLst/>
          </p:spPr>
          <p:txBody>
            <a:bodyPr wrap="square" lIns="45719" tIns="45719" rIns="45719" bIns="45719" numCol="1" anchor="t">
              <a:noAutofit/>
            </a:bodyPr>
            <a:lstStyle/>
            <a:p>
              <a:pPr/>
            </a:p>
          </p:txBody>
        </p:sp>
        <p:sp>
          <p:nvSpPr>
            <p:cNvPr id="32" name="Line"/>
            <p:cNvSpPr/>
            <p:nvPr/>
          </p:nvSpPr>
          <p:spPr>
            <a:xfrm flipV="1">
              <a:off x="0" y="0"/>
              <a:ext cx="1" cy="3035300"/>
            </a:xfrm>
            <a:prstGeom prst="line">
              <a:avLst/>
            </a:prstGeom>
            <a:noFill/>
            <a:ln w="12700" cap="flat">
              <a:noFill/>
              <a:miter lim="400000"/>
            </a:ln>
            <a:effectLst/>
          </p:spPr>
          <p:txBody>
            <a:bodyPr wrap="square" lIns="45719" tIns="45719" rIns="45719" bIns="45719" numCol="1" anchor="t">
              <a:noAutofit/>
            </a:bodyPr>
            <a:lstStyle/>
            <a:p>
              <a:pPr/>
            </a:p>
          </p:txBody>
        </p:sp>
      </p:grpSp>
      <p:sp>
        <p:nvSpPr>
          <p:cNvPr id="34" name="Slide Number"/>
          <p:cNvSpPr txBox="1"/>
          <p:nvPr>
            <p:ph type="sldNum" sz="quarter" idx="2"/>
          </p:nvPr>
        </p:nvSpPr>
        <p:spPr>
          <a:xfrm>
            <a:off x="8384892" y="6432651"/>
            <a:ext cx="301909" cy="288825"/>
          </a:xfrm>
          <a:prstGeom prst="rect">
            <a:avLst/>
          </a:prstGeom>
        </p:spPr>
        <p:txBody>
          <a:bodyPr anchor="b"/>
          <a:lstStyle>
            <a:lvl1pPr>
              <a:defRPr>
                <a:solidFill>
                  <a:srgbClr val="FFFFFF"/>
                </a:solidFill>
                <a:effectLst>
                  <a:outerShdw sx="100000" sy="100000" kx="0" ky="0" algn="b" rotWithShape="0" blurRad="12700" dist="25400" dir="2700000">
                    <a:srgbClr val="000000"/>
                  </a:outerShdw>
                </a:effectLs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41" name="Title Text"/>
          <p:cNvSpPr txBox="1"/>
          <p:nvPr>
            <p:ph type="title"/>
          </p:nvPr>
        </p:nvSpPr>
        <p:spPr>
          <a:xfrm>
            <a:off x="457200" y="292100"/>
            <a:ext cx="8229600" cy="1384300"/>
          </a:xfrm>
          <a:prstGeom prst="rect">
            <a:avLst/>
          </a:prstGeom>
        </p:spPr>
        <p:txBody>
          <a:bodyPr/>
          <a:lstStyle>
            <a:lvl1pPr algn="l">
              <a:defRPr>
                <a:solidFill>
                  <a:srgbClr val="FFFFFF"/>
                </a:solidFill>
                <a:effectLst>
                  <a:outerShdw sx="100000" sy="100000" kx="0" ky="0" algn="b" rotWithShape="0" blurRad="12700" dist="25400" dir="2700000">
                    <a:srgbClr val="000000"/>
                  </a:outerShdw>
                </a:effectLst>
                <a:latin typeface="Tahoma"/>
                <a:ea typeface="Tahoma"/>
                <a:cs typeface="Tahoma"/>
                <a:sym typeface="Tahoma"/>
              </a:defRPr>
            </a:lvl1pPr>
          </a:lstStyle>
          <a:p>
            <a:pPr/>
            <a:r>
              <a:t>Title Text</a:t>
            </a:r>
          </a:p>
        </p:txBody>
      </p:sp>
      <p:sp>
        <p:nvSpPr>
          <p:cNvPr id="42" name="Body Level One…"/>
          <p:cNvSpPr txBox="1"/>
          <p:nvPr>
            <p:ph type="body" idx="1"/>
          </p:nvPr>
        </p:nvSpPr>
        <p:spPr>
          <a:xfrm>
            <a:off x="457200" y="1905000"/>
            <a:ext cx="8229600" cy="4114800"/>
          </a:xfrm>
          <a:prstGeom prst="rect">
            <a:avLst/>
          </a:prstGeom>
        </p:spPr>
        <p:txBody>
          <a:bodyPr/>
          <a:lstStyle>
            <a:lvl1pPr>
              <a:buClr>
                <a:srgbClr val="FFCC00"/>
              </a:buClr>
              <a:buSzPct val="120000"/>
              <a:buChar char="❖"/>
              <a:defRPr>
                <a:solidFill>
                  <a:srgbClr val="FFFFFF"/>
                </a:solidFill>
                <a:effectLst>
                  <a:outerShdw sx="100000" sy="100000" kx="0" ky="0" algn="b" rotWithShape="0" blurRad="12700" dist="25400" dir="2700000">
                    <a:srgbClr val="000000"/>
                  </a:outerShdw>
                </a:effectLst>
                <a:latin typeface="Tahoma"/>
                <a:ea typeface="Tahoma"/>
                <a:cs typeface="Tahoma"/>
                <a:sym typeface="Tahoma"/>
              </a:defRPr>
            </a:lvl1pPr>
            <a:lvl2pPr>
              <a:buClr>
                <a:srgbClr val="FFCC00"/>
              </a:buClr>
              <a:defRPr>
                <a:solidFill>
                  <a:srgbClr val="FFFFFF"/>
                </a:solidFill>
                <a:effectLst>
                  <a:outerShdw sx="100000" sy="100000" kx="0" ky="0" algn="b" rotWithShape="0" blurRad="12700" dist="25400" dir="2700000">
                    <a:srgbClr val="000000"/>
                  </a:outerShdw>
                </a:effectLst>
                <a:latin typeface="Tahoma"/>
                <a:ea typeface="Tahoma"/>
                <a:cs typeface="Tahoma"/>
                <a:sym typeface="Tahoma"/>
              </a:defRPr>
            </a:lvl2pPr>
            <a:lvl3pPr>
              <a:buClr>
                <a:srgbClr val="FFCC00"/>
              </a:buClr>
              <a:buSzPct val="120000"/>
              <a:defRPr>
                <a:solidFill>
                  <a:srgbClr val="FFFFFF"/>
                </a:solidFill>
                <a:effectLst>
                  <a:outerShdw sx="100000" sy="100000" kx="0" ky="0" algn="b" rotWithShape="0" blurRad="12700" dist="25400" dir="2700000">
                    <a:srgbClr val="000000"/>
                  </a:outerShdw>
                </a:effectLst>
                <a:latin typeface="Tahoma"/>
                <a:ea typeface="Tahoma"/>
                <a:cs typeface="Tahoma"/>
                <a:sym typeface="Tahoma"/>
              </a:defRPr>
            </a:lvl3pPr>
            <a:lvl4pPr>
              <a:buClr>
                <a:srgbClr val="FFCC00"/>
              </a:buClr>
              <a:defRPr>
                <a:solidFill>
                  <a:srgbClr val="FFFFFF"/>
                </a:solidFill>
                <a:effectLst>
                  <a:outerShdw sx="100000" sy="100000" kx="0" ky="0" algn="b" rotWithShape="0" blurRad="12700" dist="25400" dir="2700000">
                    <a:srgbClr val="000000"/>
                  </a:outerShdw>
                </a:effectLst>
                <a:latin typeface="Tahoma"/>
                <a:ea typeface="Tahoma"/>
                <a:cs typeface="Tahoma"/>
                <a:sym typeface="Tahoma"/>
              </a:defRPr>
            </a:lvl4pPr>
            <a:lvl5pPr>
              <a:buClr>
                <a:srgbClr val="FFCC00"/>
              </a:buClr>
              <a:buSzPct val="80000"/>
              <a:buChar char="❖"/>
              <a:defRPr>
                <a:solidFill>
                  <a:srgbClr val="FFFFFF"/>
                </a:solidFill>
                <a:effectLst>
                  <a:outerShdw sx="100000" sy="100000" kx="0" ky="0" algn="b" rotWithShape="0" blurRad="12700" dist="25400" dir="2700000">
                    <a:srgbClr val="000000"/>
                  </a:outerShdw>
                </a:effectLst>
                <a:latin typeface="Tahoma"/>
                <a:ea typeface="Tahoma"/>
                <a:cs typeface="Tahoma"/>
                <a:sym typeface="Tahoma"/>
              </a:defRPr>
            </a:lvl5pPr>
          </a:lstStyle>
          <a:p>
            <a:pPr/>
            <a:r>
              <a:t>Body Level One</a:t>
            </a:r>
          </a:p>
          <a:p>
            <a:pPr lvl="1"/>
            <a:r>
              <a:t>Body Level Two</a:t>
            </a:r>
          </a:p>
          <a:p>
            <a:pPr lvl="2"/>
            <a:r>
              <a:t>Body Level Three</a:t>
            </a:r>
          </a:p>
          <a:p>
            <a:pPr lvl="3"/>
            <a:r>
              <a:t>Body Level Four</a:t>
            </a:r>
          </a:p>
          <a:p>
            <a:pPr lvl="4"/>
            <a:r>
              <a:t>Body Level Five</a:t>
            </a:r>
          </a:p>
        </p:txBody>
      </p:sp>
      <p:sp>
        <p:nvSpPr>
          <p:cNvPr id="43" name="Slide Number"/>
          <p:cNvSpPr txBox="1"/>
          <p:nvPr>
            <p:ph type="sldNum" sz="quarter" idx="2"/>
          </p:nvPr>
        </p:nvSpPr>
        <p:spPr>
          <a:xfrm>
            <a:off x="8384892" y="6432651"/>
            <a:ext cx="301909" cy="288825"/>
          </a:xfrm>
          <a:prstGeom prst="rect">
            <a:avLst/>
          </a:prstGeom>
        </p:spPr>
        <p:txBody>
          <a:bodyPr anchor="b"/>
          <a:lstStyle>
            <a:lvl1pPr>
              <a:defRPr>
                <a:solidFill>
                  <a:srgbClr val="FFFFFF"/>
                </a:solidFill>
                <a:effectLst>
                  <a:outerShdw sx="100000" sy="100000" kx="0" ky="0" algn="b" rotWithShape="0" blurRad="12700" dist="25400" dir="2700000">
                    <a:srgbClr val="000000"/>
                  </a:outerShdw>
                </a:effectLst>
              </a:defRPr>
            </a:lvl1p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457200" y="274637"/>
            <a:ext cx="8229600" cy="1143001"/>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3" name="Body Level One…"/>
          <p:cNvSpPr txBox="1"/>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8384892" y="6245225"/>
            <a:ext cx="301909" cy="288824"/>
          </a:xfrm>
          <a:prstGeom prst="rect">
            <a:avLst/>
          </a:prstGeom>
          <a:ln w="12700">
            <a:miter lim="400000"/>
          </a:ln>
        </p:spPr>
        <p:txBody>
          <a:bodyPr wrap="none" lIns="45719" rIns="45719">
            <a:spAutoFit/>
          </a:bodyPr>
          <a:lstStyle>
            <a:lvl1pPr algn="r">
              <a:defRPr sz="14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1pPr>
      <a:lvl2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2pPr>
      <a:lvl3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3pPr>
      <a:lvl4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4pPr>
      <a:lvl5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5pPr>
      <a:lvl6pPr marL="0" marR="0" indent="4572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6pPr>
      <a:lvl7pPr marL="0" marR="0" indent="9144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7pPr>
      <a:lvl8pPr marL="0" marR="0" indent="13716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8pPr>
      <a:lvl9pPr marL="0" marR="0" indent="18288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9pPr>
    </p:titleStyle>
    <p:bodyStyle>
      <a:lvl1pPr marL="342900" marR="0" indent="-3429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1pPr>
      <a:lvl2pPr marL="783771" marR="0" indent="-326571"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2pPr>
      <a:lvl3pPr marL="1219200" marR="0" indent="-3048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3pPr>
      <a:lvl4pPr marL="1737360" marR="0" indent="-36576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4pPr>
      <a:lvl5pPr marL="22352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5pPr>
      <a:lvl6pPr marL="26924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6pPr>
      <a:lvl7pPr marL="31496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7pPr>
      <a:lvl8pPr marL="36068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8pPr>
      <a:lvl9pPr marL="40640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5pPr>
      <a:lvl6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6pPr>
      <a:lvl7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7pPr>
      <a:lvl8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8pPr>
      <a:lvl9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2" name="ISLAM’S RESPONSE TO CONTEMPORARY ISSUES  Hazrat Mirza Tahir Ahmad  Khalifa-tul-Masih IV Rehm’Allah talla"/>
          <p:cNvSpPr txBox="1"/>
          <p:nvPr>
            <p:ph type="ctrTitle"/>
          </p:nvPr>
        </p:nvSpPr>
        <p:spPr>
          <a:xfrm>
            <a:off x="762000" y="1066800"/>
            <a:ext cx="7696200" cy="3429000"/>
          </a:xfrm>
          <a:prstGeom prst="rect">
            <a:avLst/>
          </a:prstGeom>
          <a:solidFill>
            <a:srgbClr val="F1EC7F"/>
          </a:solidFill>
        </p:spPr>
        <p:txBody>
          <a:bodyPr/>
          <a:lstStyle/>
          <a:p>
            <a:pPr defTabSz="813816">
              <a:defRPr sz="3559"/>
            </a:pPr>
            <a:br/>
            <a:r>
              <a:t>ISLAM’S RESPONSE TO CONTEMPORARY ISSUES</a:t>
            </a:r>
            <a:br/>
            <a:br/>
            <a:r>
              <a:rPr sz="2136"/>
              <a:t>Hazrat Mirza Tahir Ahmad </a:t>
            </a:r>
            <a:br>
              <a:rPr sz="2136"/>
            </a:br>
            <a:r>
              <a:rPr sz="2136"/>
              <a:t>Khalifa-tul-Masih IV</a:t>
            </a:r>
            <a:br>
              <a:rPr sz="2136"/>
            </a:br>
            <a:r>
              <a:rPr sz="2136"/>
              <a:t>Rehm’Allah talla</a:t>
            </a:r>
            <a:br>
              <a:rPr sz="2136"/>
            </a:br>
          </a:p>
        </p:txBody>
      </p:sp>
      <p:sp>
        <p:nvSpPr>
          <p:cNvPr id="53" name="Prepared by Dr Shakeel Ahmad,…"/>
          <p:cNvSpPr txBox="1"/>
          <p:nvPr>
            <p:ph type="subTitle" sz="quarter" idx="1"/>
          </p:nvPr>
        </p:nvSpPr>
        <p:spPr>
          <a:xfrm>
            <a:off x="1295400" y="4953000"/>
            <a:ext cx="6477000" cy="685800"/>
          </a:xfrm>
          <a:prstGeom prst="rect">
            <a:avLst/>
          </a:prstGeom>
          <a:solidFill>
            <a:srgbClr val="FFFFFF"/>
          </a:solidFill>
        </p:spPr>
        <p:txBody>
          <a:bodyPr/>
          <a:lstStyle/>
          <a:p>
            <a:pPr>
              <a:lnSpc>
                <a:spcPct val="80000"/>
              </a:lnSpc>
              <a:spcBef>
                <a:spcPts val="300"/>
              </a:spcBef>
              <a:defRPr sz="1600"/>
            </a:pPr>
            <a:r>
              <a:t>Prepared by Dr Shakeel Ahmad, </a:t>
            </a:r>
          </a:p>
          <a:p>
            <a:pPr>
              <a:lnSpc>
                <a:spcPct val="80000"/>
              </a:lnSpc>
              <a:spcBef>
                <a:spcPts val="300"/>
              </a:spcBef>
              <a:defRPr sz="1600"/>
            </a:pPr>
            <a:r>
              <a:t>National Tabligh Team, UK</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8" name="Three Principle Economic Philosophies  A Comparison - 6"/>
          <p:cNvSpPr txBox="1"/>
          <p:nvPr>
            <p:ph type="title"/>
          </p:nvPr>
        </p:nvSpPr>
        <p:spPr>
          <a:xfrm>
            <a:off x="457200" y="274637"/>
            <a:ext cx="8229600" cy="1143001"/>
          </a:xfrm>
          <a:prstGeom prst="rect">
            <a:avLst/>
          </a:prstGeom>
          <a:solidFill>
            <a:srgbClr val="F1EC7F"/>
          </a:solidFill>
        </p:spPr>
        <p:txBody>
          <a:bodyPr/>
          <a:lstStyle>
            <a:lvl1pPr>
              <a:defRPr b="1" sz="3200"/>
            </a:lvl1pPr>
          </a:lstStyle>
          <a:p>
            <a:pPr/>
            <a:r>
              <a:t>Three Principle Economic Philosophies  A Comparison - 6</a:t>
            </a:r>
          </a:p>
        </p:txBody>
      </p:sp>
      <p:sp>
        <p:nvSpPr>
          <p:cNvPr id="79" name="Capitalism…"/>
          <p:cNvSpPr txBox="1"/>
          <p:nvPr>
            <p:ph type="body" idx="1"/>
          </p:nvPr>
        </p:nvSpPr>
        <p:spPr>
          <a:prstGeom prst="rect">
            <a:avLst/>
          </a:prstGeom>
          <a:solidFill>
            <a:srgbClr val="F8F5BE"/>
          </a:solidFill>
        </p:spPr>
        <p:txBody>
          <a:bodyPr/>
          <a:lstStyle/>
          <a:p>
            <a:pPr>
              <a:lnSpc>
                <a:spcPct val="80000"/>
              </a:lnSpc>
              <a:spcBef>
                <a:spcPts val="500"/>
              </a:spcBef>
              <a:buChar char="•"/>
              <a:defRPr b="1" sz="2400"/>
            </a:pPr>
            <a:r>
              <a:t>Capitalism</a:t>
            </a:r>
          </a:p>
          <a:p>
            <a:pPr>
              <a:lnSpc>
                <a:spcPct val="80000"/>
              </a:lnSpc>
              <a:spcBef>
                <a:spcPts val="400"/>
              </a:spcBef>
              <a:buSzTx/>
              <a:buNone/>
              <a:defRPr sz="2000"/>
            </a:pPr>
            <a:r>
              <a:t>	- </a:t>
            </a:r>
            <a:r>
              <a:rPr sz="1800"/>
              <a:t>borrowing from your own future</a:t>
            </a:r>
            <a:endParaRPr sz="1800"/>
          </a:p>
          <a:p>
            <a:pPr>
              <a:lnSpc>
                <a:spcPct val="80000"/>
              </a:lnSpc>
              <a:spcBef>
                <a:spcPts val="400"/>
              </a:spcBef>
              <a:buSzTx/>
              <a:buNone/>
              <a:defRPr sz="1800"/>
            </a:pPr>
            <a:r>
              <a:t>	- encourages to live beyond ones means</a:t>
            </a:r>
          </a:p>
          <a:p>
            <a:pPr>
              <a:lnSpc>
                <a:spcPct val="80000"/>
              </a:lnSpc>
              <a:spcBef>
                <a:spcPts val="400"/>
              </a:spcBef>
              <a:buSzTx/>
              <a:buNone/>
              <a:defRPr sz="1800"/>
            </a:pPr>
            <a:r>
              <a:t>	-</a:t>
            </a:r>
            <a:r>
              <a:rPr i="1"/>
              <a:t> </a:t>
            </a:r>
            <a:r>
              <a:t>marketing plays with the minds of people</a:t>
            </a:r>
          </a:p>
          <a:p>
            <a:pPr>
              <a:lnSpc>
                <a:spcPct val="80000"/>
              </a:lnSpc>
              <a:spcBef>
                <a:spcPts val="400"/>
              </a:spcBef>
              <a:buSzTx/>
              <a:buNone/>
              <a:defRPr sz="1800"/>
            </a:pPr>
            <a:r>
              <a:t>	- encourages extravagance &amp; greed, </a:t>
            </a:r>
            <a:r>
              <a:rPr i="1"/>
              <a:t>keeping up e Joneses</a:t>
            </a:r>
            <a:endParaRPr i="1"/>
          </a:p>
          <a:p>
            <a:pPr>
              <a:lnSpc>
                <a:spcPct val="80000"/>
              </a:lnSpc>
              <a:spcBef>
                <a:spcPts val="400"/>
              </a:spcBef>
              <a:buSzTx/>
              <a:buNone/>
              <a:defRPr sz="1800"/>
            </a:pPr>
            <a:r>
              <a:t>	- excessive consumerism leads to raised inflation</a:t>
            </a:r>
          </a:p>
          <a:p>
            <a:pPr>
              <a:lnSpc>
                <a:spcPct val="80000"/>
              </a:lnSpc>
              <a:buChar char="•"/>
              <a:defRPr i="1" sz="1800"/>
            </a:pPr>
          </a:p>
          <a:p>
            <a:pPr>
              <a:lnSpc>
                <a:spcPct val="80000"/>
              </a:lnSpc>
              <a:spcBef>
                <a:spcPts val="500"/>
              </a:spcBef>
              <a:buChar char="•"/>
              <a:defRPr b="1" sz="2400"/>
            </a:pPr>
            <a:r>
              <a:t>Communism/socialism</a:t>
            </a:r>
          </a:p>
          <a:p>
            <a:pPr>
              <a:lnSpc>
                <a:spcPct val="80000"/>
              </a:lnSpc>
              <a:buChar char="•"/>
              <a:defRPr b="1" sz="2400"/>
            </a:pPr>
          </a:p>
          <a:p>
            <a:pPr>
              <a:lnSpc>
                <a:spcPct val="80000"/>
              </a:lnSpc>
              <a:spcBef>
                <a:spcPts val="500"/>
              </a:spcBef>
              <a:buChar char="•"/>
              <a:defRPr b="1" sz="2400"/>
            </a:pPr>
            <a:r>
              <a:t>Islamic System</a:t>
            </a:r>
          </a:p>
          <a:p>
            <a:pPr>
              <a:lnSpc>
                <a:spcPct val="80000"/>
              </a:lnSpc>
              <a:spcBef>
                <a:spcPts val="400"/>
              </a:spcBef>
              <a:buSzTx/>
              <a:buNone/>
              <a:defRPr sz="1800"/>
            </a:pPr>
            <a:r>
              <a:t>	- prevents exploitation</a:t>
            </a:r>
          </a:p>
          <a:p>
            <a:pPr>
              <a:lnSpc>
                <a:spcPct val="80000"/>
              </a:lnSpc>
              <a:spcBef>
                <a:spcPts val="400"/>
              </a:spcBef>
              <a:buSzTx/>
              <a:buNone/>
              <a:defRPr sz="1800"/>
            </a:pPr>
            <a:r>
              <a:t>	- encourages living within ones means</a:t>
            </a:r>
          </a:p>
          <a:p>
            <a:pPr>
              <a:lnSpc>
                <a:spcPct val="80000"/>
              </a:lnSpc>
              <a:spcBef>
                <a:spcPts val="400"/>
              </a:spcBef>
              <a:buSzTx/>
              <a:buNone/>
              <a:defRPr sz="1800"/>
            </a:pPr>
            <a:r>
              <a:t>	- encourages simplicity, discourages material competitiveness </a:t>
            </a:r>
          </a:p>
          <a:p>
            <a:pPr>
              <a:lnSpc>
                <a:spcPct val="80000"/>
              </a:lnSpc>
              <a:spcBef>
                <a:spcPts val="400"/>
              </a:spcBef>
              <a:buSzTx/>
              <a:buNone/>
              <a:defRPr sz="1800"/>
            </a:pPr>
            <a:r>
              <a:t>	- allows private enterprise but determines a code of spending behavior</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1" name="Three Principle Economic Philosophies   A Comparison - 7"/>
          <p:cNvSpPr txBox="1"/>
          <p:nvPr>
            <p:ph type="title"/>
          </p:nvPr>
        </p:nvSpPr>
        <p:spPr>
          <a:xfrm>
            <a:off x="457200" y="274637"/>
            <a:ext cx="8229600" cy="1143001"/>
          </a:xfrm>
          <a:prstGeom prst="rect">
            <a:avLst/>
          </a:prstGeom>
          <a:solidFill>
            <a:srgbClr val="F1EC7F"/>
          </a:solidFill>
        </p:spPr>
        <p:txBody>
          <a:bodyPr/>
          <a:lstStyle>
            <a:lvl1pPr>
              <a:defRPr b="1" sz="3200"/>
            </a:lvl1pPr>
          </a:lstStyle>
          <a:p>
            <a:pPr/>
            <a:r>
              <a:t>Three Principle Economic Philosophies   A Comparison - 7</a:t>
            </a:r>
          </a:p>
        </p:txBody>
      </p:sp>
      <p:sp>
        <p:nvSpPr>
          <p:cNvPr id="82" name="Capitalism…"/>
          <p:cNvSpPr txBox="1"/>
          <p:nvPr>
            <p:ph type="body" idx="1"/>
          </p:nvPr>
        </p:nvSpPr>
        <p:spPr>
          <a:prstGeom prst="rect">
            <a:avLst/>
          </a:prstGeom>
          <a:solidFill>
            <a:srgbClr val="F8F5BE"/>
          </a:solidFill>
        </p:spPr>
        <p:txBody>
          <a:bodyPr/>
          <a:lstStyle/>
          <a:p>
            <a:pPr>
              <a:lnSpc>
                <a:spcPct val="90000"/>
              </a:lnSpc>
              <a:spcBef>
                <a:spcPts val="600"/>
              </a:spcBef>
              <a:buChar char="•"/>
              <a:defRPr b="1" sz="2800"/>
            </a:pPr>
            <a:r>
              <a:t>Capitalism</a:t>
            </a:r>
          </a:p>
          <a:p>
            <a:pPr>
              <a:lnSpc>
                <a:spcPct val="90000"/>
              </a:lnSpc>
              <a:spcBef>
                <a:spcPts val="400"/>
              </a:spcBef>
              <a:buSzTx/>
              <a:buNone/>
              <a:defRPr sz="2000"/>
            </a:pPr>
            <a:r>
              <a:t>	</a:t>
            </a:r>
            <a:r>
              <a:rPr sz="1800"/>
              <a:t>-</a:t>
            </a:r>
            <a:r>
              <a:t> </a:t>
            </a:r>
            <a:r>
              <a:rPr sz="1800"/>
              <a:t>raised inflation leads to recession</a:t>
            </a:r>
            <a:endParaRPr sz="1800"/>
          </a:p>
          <a:p>
            <a:pPr>
              <a:lnSpc>
                <a:spcPct val="90000"/>
              </a:lnSpc>
              <a:spcBef>
                <a:spcPts val="400"/>
              </a:spcBef>
              <a:buSzTx/>
              <a:buNone/>
              <a:defRPr sz="1800"/>
            </a:pPr>
            <a:r>
              <a:t>	- when poly-national a global economic recession occurs</a:t>
            </a:r>
          </a:p>
          <a:p>
            <a:pPr>
              <a:lnSpc>
                <a:spcPct val="90000"/>
              </a:lnSpc>
              <a:spcBef>
                <a:spcPts val="400"/>
              </a:spcBef>
              <a:buSzTx/>
              <a:buNone/>
              <a:defRPr sz="1800"/>
            </a:pPr>
            <a:r>
              <a:t>	- desperate attempts to rectify</a:t>
            </a:r>
          </a:p>
          <a:p>
            <a:pPr>
              <a:lnSpc>
                <a:spcPct val="90000"/>
              </a:lnSpc>
              <a:spcBef>
                <a:spcPts val="400"/>
              </a:spcBef>
              <a:buSzTx/>
              <a:buNone/>
              <a:defRPr sz="1800"/>
            </a:pPr>
            <a:r>
              <a:t>	- unfair trade treaties exploiting the needy countries</a:t>
            </a:r>
          </a:p>
          <a:p>
            <a:pPr>
              <a:lnSpc>
                <a:spcPct val="90000"/>
              </a:lnSpc>
              <a:spcBef>
                <a:spcPts val="400"/>
              </a:spcBef>
              <a:buSzTx/>
              <a:buNone/>
              <a:defRPr sz="1800"/>
            </a:pPr>
            <a:r>
              <a:t>	- sometimes wars</a:t>
            </a:r>
          </a:p>
          <a:p>
            <a:pPr>
              <a:lnSpc>
                <a:spcPct val="90000"/>
              </a:lnSpc>
              <a:spcBef>
                <a:spcPts val="400"/>
              </a:spcBef>
              <a:buSzTx/>
              <a:buNone/>
              <a:defRPr sz="1800"/>
            </a:pPr>
            <a:r>
              <a:t>	- </a:t>
            </a:r>
            <a:r>
              <a:rPr i="1"/>
              <a:t>2:279-80 O ye who believe, fear Allah &amp; give up what remains of interest, if you are (true) believers. If you do not, then beware of war from Allah &amp; His messenger; if you repent you shall have your principal, you shall not wrong nor shall you be wronged.</a:t>
            </a:r>
          </a:p>
          <a:p>
            <a:pPr>
              <a:lnSpc>
                <a:spcPct val="90000"/>
              </a:lnSpc>
              <a:buChar char="•"/>
              <a:defRPr sz="1800"/>
            </a:pPr>
          </a:p>
          <a:p>
            <a:pPr>
              <a:lnSpc>
                <a:spcPct val="90000"/>
              </a:lnSpc>
              <a:spcBef>
                <a:spcPts val="600"/>
              </a:spcBef>
              <a:buChar char="•"/>
              <a:defRPr b="1" sz="2800"/>
            </a:pPr>
            <a:r>
              <a:t>Islamic System</a:t>
            </a:r>
          </a:p>
          <a:p>
            <a:pPr>
              <a:lnSpc>
                <a:spcPct val="90000"/>
              </a:lnSpc>
              <a:spcBef>
                <a:spcPts val="600"/>
              </a:spcBef>
              <a:buSzTx/>
              <a:buNone/>
              <a:defRPr sz="2800"/>
            </a:pPr>
            <a:r>
              <a:t>	- </a:t>
            </a:r>
            <a:r>
              <a:rPr sz="1800"/>
              <a:t>prevents such negative consequences </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4" name="Indications of Capitalist Society  in Quran"/>
          <p:cNvSpPr txBox="1"/>
          <p:nvPr>
            <p:ph type="title"/>
          </p:nvPr>
        </p:nvSpPr>
        <p:spPr>
          <a:xfrm>
            <a:off x="457200" y="274637"/>
            <a:ext cx="8229600" cy="1143001"/>
          </a:xfrm>
          <a:prstGeom prst="rect">
            <a:avLst/>
          </a:prstGeom>
        </p:spPr>
        <p:txBody>
          <a:bodyPr/>
          <a:lstStyle/>
          <a:p>
            <a:pPr>
              <a:defRPr sz="4000"/>
            </a:pPr>
            <a:r>
              <a:t> </a:t>
            </a:r>
            <a:r>
              <a:rPr b="1" sz="3200"/>
              <a:t>Indications of Capitalist Society </a:t>
            </a:r>
            <a:br>
              <a:rPr b="1" sz="3200"/>
            </a:br>
            <a:r>
              <a:rPr b="1" sz="3200"/>
              <a:t>in Quran</a:t>
            </a:r>
          </a:p>
        </p:txBody>
      </p:sp>
      <p:sp>
        <p:nvSpPr>
          <p:cNvPr id="85" name="Race for worldly possessions…"/>
          <p:cNvSpPr txBox="1"/>
          <p:nvPr>
            <p:ph type="body" idx="1"/>
          </p:nvPr>
        </p:nvSpPr>
        <p:spPr>
          <a:prstGeom prst="rect">
            <a:avLst/>
          </a:prstGeom>
          <a:solidFill>
            <a:srgbClr val="F8F5BE"/>
          </a:solidFill>
        </p:spPr>
        <p:txBody>
          <a:bodyPr/>
          <a:lstStyle/>
          <a:p>
            <a:pPr>
              <a:lnSpc>
                <a:spcPct val="80000"/>
              </a:lnSpc>
              <a:spcBef>
                <a:spcPts val="400"/>
              </a:spcBef>
              <a:buChar char="•"/>
              <a:defRPr b="1" sz="1800"/>
            </a:pPr>
            <a:r>
              <a:t>Race for worldly possessions</a:t>
            </a:r>
          </a:p>
          <a:p>
            <a:pPr>
              <a:lnSpc>
                <a:spcPct val="80000"/>
              </a:lnSpc>
              <a:spcBef>
                <a:spcPts val="400"/>
              </a:spcBef>
              <a:buSzTx/>
              <a:buNone/>
              <a:defRPr i="1" sz="1800"/>
            </a:pPr>
            <a:r>
              <a:t>	102:2-4 Mutual rivalry in (seeking material) increase diverts you (from God), till you reach the graves. Nay you will soon come to know (the truth)</a:t>
            </a:r>
          </a:p>
          <a:p>
            <a:pPr>
              <a:lnSpc>
                <a:spcPct val="80000"/>
              </a:lnSpc>
              <a:buSzTx/>
              <a:buNone/>
              <a:defRPr i="1" sz="1800"/>
            </a:pPr>
          </a:p>
          <a:p>
            <a:pPr>
              <a:lnSpc>
                <a:spcPct val="80000"/>
              </a:lnSpc>
              <a:spcBef>
                <a:spcPts val="400"/>
              </a:spcBef>
              <a:buChar char="•"/>
              <a:defRPr b="1" sz="1800"/>
            </a:pPr>
            <a:r>
              <a:t>Lack of concern for needy, monetary injustice &amp; materialism </a:t>
            </a:r>
          </a:p>
          <a:p>
            <a:pPr>
              <a:lnSpc>
                <a:spcPct val="80000"/>
              </a:lnSpc>
              <a:spcBef>
                <a:spcPts val="400"/>
              </a:spcBef>
              <a:buSzTx/>
              <a:buNone/>
              <a:defRPr i="1" sz="1800"/>
            </a:pPr>
            <a:r>
              <a:t>	89:18-21 Nay but you honour not the orphan. And you urge not one another to feed to the poor. And you devour (others share of) heritage wholly. And you love wealth exceedingly.</a:t>
            </a:r>
          </a:p>
          <a:p>
            <a:pPr>
              <a:lnSpc>
                <a:spcPct val="80000"/>
              </a:lnSpc>
              <a:buChar char="•"/>
              <a:defRPr i="1" sz="1800"/>
            </a:pPr>
          </a:p>
          <a:p>
            <a:pPr>
              <a:lnSpc>
                <a:spcPct val="80000"/>
              </a:lnSpc>
              <a:spcBef>
                <a:spcPts val="400"/>
              </a:spcBef>
              <a:buChar char="•"/>
              <a:defRPr b="1" sz="1800"/>
            </a:pPr>
            <a:r>
              <a:t>Greed &amp; selfishness</a:t>
            </a:r>
          </a:p>
          <a:p>
            <a:pPr>
              <a:lnSpc>
                <a:spcPct val="80000"/>
              </a:lnSpc>
              <a:spcBef>
                <a:spcPts val="400"/>
              </a:spcBef>
              <a:buSzTx/>
              <a:buNone/>
              <a:defRPr i="1" sz="1800"/>
            </a:pPr>
            <a:r>
              <a:t>	4:54 Have they a share in the Kingdom (of God)? Then would they not give others as much as the little hollow in a date stone? </a:t>
            </a:r>
          </a:p>
          <a:p>
            <a:pPr>
              <a:lnSpc>
                <a:spcPct val="80000"/>
              </a:lnSpc>
              <a:buChar char="•"/>
              <a:defRPr i="1" sz="1800"/>
            </a:pPr>
          </a:p>
          <a:p>
            <a:pPr>
              <a:lnSpc>
                <a:spcPct val="80000"/>
              </a:lnSpc>
              <a:spcBef>
                <a:spcPts val="400"/>
              </a:spcBef>
              <a:buChar char="•"/>
              <a:defRPr b="1" sz="1800"/>
            </a:pPr>
            <a:r>
              <a:t>Refusal to accept moral guidance on how to spend wealth</a:t>
            </a:r>
          </a:p>
          <a:p>
            <a:pPr>
              <a:lnSpc>
                <a:spcPct val="80000"/>
              </a:lnSpc>
              <a:spcBef>
                <a:spcPts val="400"/>
              </a:spcBef>
              <a:buSzTx/>
              <a:buNone/>
              <a:defRPr i="1" sz="1800"/>
            </a:pPr>
            <a:r>
              <a:t>	11:88 They said ‘O Shoib, does thy prayer bid that we should leave what our forefathers worshipped, or that we cease to do whatever we may please with our wealth? Thou surely (consider this) very intelligent &amp; right-minded’</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7" name="Admonishments about  Capitalism in Quran"/>
          <p:cNvSpPr txBox="1"/>
          <p:nvPr>
            <p:ph type="title"/>
          </p:nvPr>
        </p:nvSpPr>
        <p:spPr>
          <a:xfrm>
            <a:off x="457200" y="274637"/>
            <a:ext cx="8229600" cy="1143001"/>
          </a:xfrm>
          <a:prstGeom prst="rect">
            <a:avLst/>
          </a:prstGeom>
        </p:spPr>
        <p:txBody>
          <a:bodyPr/>
          <a:lstStyle/>
          <a:p>
            <a:pPr>
              <a:defRPr b="1" sz="3200"/>
            </a:pPr>
            <a:r>
              <a:t>Admonishments about </a:t>
            </a:r>
            <a:br/>
            <a:r>
              <a:t>Capitalism in Quran</a:t>
            </a:r>
            <a:r>
              <a:rPr b="0" sz="4000"/>
              <a:t> </a:t>
            </a:r>
          </a:p>
        </p:txBody>
      </p:sp>
      <p:sp>
        <p:nvSpPr>
          <p:cNvPr id="88" name="2:276 Those who devour interest stand like one whom Satan has smitten with insanity. Because they insist that trade is like interest, whereas Allah has made buying &amp; selling lawful but has made interest unlawful. He who desists because of the admonishment  from the Lord may retain what he received in the past, &amp; his affair is committed to Allah. But those who revert to the practice, are inmates of fire, therein shall they abide.…"/>
          <p:cNvSpPr txBox="1"/>
          <p:nvPr>
            <p:ph type="body" idx="1"/>
          </p:nvPr>
        </p:nvSpPr>
        <p:spPr>
          <a:prstGeom prst="rect">
            <a:avLst/>
          </a:prstGeom>
          <a:solidFill>
            <a:srgbClr val="F8F5BE"/>
          </a:solidFill>
        </p:spPr>
        <p:txBody>
          <a:bodyPr/>
          <a:lstStyle/>
          <a:p>
            <a:pPr>
              <a:lnSpc>
                <a:spcPct val="90000"/>
              </a:lnSpc>
              <a:buChar char="•"/>
              <a:defRPr i="1" sz="2000"/>
            </a:pPr>
          </a:p>
          <a:p>
            <a:pPr>
              <a:lnSpc>
                <a:spcPct val="90000"/>
              </a:lnSpc>
              <a:spcBef>
                <a:spcPts val="400"/>
              </a:spcBef>
              <a:buChar char="•"/>
              <a:defRPr i="1" sz="2000"/>
            </a:pPr>
            <a:r>
              <a:t>2:276 Those who devour interest stand like one whom Satan has smitten with insanity. Because they insist that trade is like interest, whereas Allah has made buying &amp; selling lawful but has made interest unlawful. He who desists because of the admonishment  from the Lord may retain what he received in the past, &amp; his affair is committed to Allah. But those who revert to the practice, are inmates of fire, therein shall they abide.</a:t>
            </a:r>
          </a:p>
          <a:p>
            <a:pPr>
              <a:lnSpc>
                <a:spcPct val="90000"/>
              </a:lnSpc>
              <a:buChar char="•"/>
              <a:defRPr i="1" sz="2000"/>
            </a:pPr>
          </a:p>
          <a:p>
            <a:pPr>
              <a:lnSpc>
                <a:spcPct val="90000"/>
              </a:lnSpc>
              <a:spcBef>
                <a:spcPts val="400"/>
              </a:spcBef>
              <a:buChar char="•"/>
              <a:defRPr i="1" sz="2000"/>
            </a:pPr>
            <a:r>
              <a:t>2:277 Allah will wipe out interest and foster charity. Allah loves not confirmed disbelievers and arch-sinners.</a:t>
            </a:r>
          </a:p>
          <a:p>
            <a:pPr>
              <a:lnSpc>
                <a:spcPct val="90000"/>
              </a:lnSpc>
              <a:buChar char="•"/>
              <a:defRPr i="1" sz="2000"/>
            </a:pPr>
          </a:p>
          <a:p>
            <a:pPr>
              <a:lnSpc>
                <a:spcPct val="90000"/>
              </a:lnSpc>
              <a:spcBef>
                <a:spcPts val="400"/>
              </a:spcBef>
              <a:buChar char="•"/>
              <a:defRPr i="1" sz="2000"/>
            </a:pPr>
            <a:r>
              <a:t>64:16 Verily, your wealth and your children are  a trial; but with Allah is an immense reward.</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0" name="Changing Economic Order of the World"/>
          <p:cNvSpPr txBox="1"/>
          <p:nvPr>
            <p:ph type="title"/>
          </p:nvPr>
        </p:nvSpPr>
        <p:spPr>
          <a:xfrm>
            <a:off x="457200" y="274637"/>
            <a:ext cx="8229600" cy="1143001"/>
          </a:xfrm>
          <a:prstGeom prst="rect">
            <a:avLst/>
          </a:prstGeom>
          <a:solidFill>
            <a:srgbClr val="F1EC7F"/>
          </a:solidFill>
        </p:spPr>
        <p:txBody>
          <a:bodyPr/>
          <a:lstStyle>
            <a:lvl1pPr>
              <a:defRPr b="1" sz="3200"/>
            </a:lvl1pPr>
          </a:lstStyle>
          <a:p>
            <a:pPr/>
            <a:r>
              <a:t>Changing Economic Order of the World</a:t>
            </a:r>
          </a:p>
        </p:txBody>
      </p:sp>
      <p:sp>
        <p:nvSpPr>
          <p:cNvPr id="91" name="Capitalist system – existing haves &amp; have-nots…"/>
          <p:cNvSpPr txBox="1"/>
          <p:nvPr>
            <p:ph type="body" idx="1"/>
          </p:nvPr>
        </p:nvSpPr>
        <p:spPr>
          <a:prstGeom prst="rect">
            <a:avLst/>
          </a:prstGeom>
          <a:solidFill>
            <a:srgbClr val="F8F5BE"/>
          </a:solidFill>
        </p:spPr>
        <p:txBody>
          <a:bodyPr/>
          <a:lstStyle/>
          <a:p>
            <a:pPr>
              <a:buChar char="•"/>
              <a:defRPr sz="2800"/>
            </a:pPr>
          </a:p>
          <a:p>
            <a:pPr>
              <a:spcBef>
                <a:spcPts val="500"/>
              </a:spcBef>
              <a:buChar char="•"/>
              <a:defRPr sz="2400"/>
            </a:pPr>
            <a:r>
              <a:t>Capitalist system – existing haves &amp; have-nots</a:t>
            </a:r>
          </a:p>
          <a:p>
            <a:pPr>
              <a:buChar char="•"/>
              <a:defRPr sz="2400"/>
            </a:pPr>
          </a:p>
          <a:p>
            <a:pPr>
              <a:spcBef>
                <a:spcPts val="500"/>
              </a:spcBef>
              <a:buChar char="•"/>
              <a:defRPr sz="2400"/>
            </a:pPr>
            <a:r>
              <a:t>Soon to be added are Eastern Europe &amp; Russian revival</a:t>
            </a:r>
          </a:p>
          <a:p>
            <a:pPr>
              <a:buChar char="•"/>
              <a:defRPr sz="2400"/>
            </a:pPr>
          </a:p>
          <a:p>
            <a:pPr>
              <a:spcBef>
                <a:spcPts val="500"/>
              </a:spcBef>
              <a:buChar char="•"/>
              <a:defRPr sz="2400"/>
            </a:pPr>
            <a:r>
              <a:t>US, united EU, Russia &amp; developed capitalist Far East will compete</a:t>
            </a:r>
          </a:p>
          <a:p>
            <a:pPr>
              <a:buChar char="•"/>
              <a:defRPr sz="2400"/>
            </a:pPr>
          </a:p>
          <a:p>
            <a:pPr>
              <a:spcBef>
                <a:spcPts val="500"/>
              </a:spcBef>
              <a:buChar char="•"/>
              <a:defRPr sz="2400"/>
            </a:pPr>
            <a:r>
              <a:t>Poorer nations will suffer more</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3" name="Points to ponder"/>
          <p:cNvSpPr txBox="1"/>
          <p:nvPr>
            <p:ph type="title"/>
          </p:nvPr>
        </p:nvSpPr>
        <p:spPr>
          <a:prstGeom prst="rect">
            <a:avLst/>
          </a:prstGeom>
        </p:spPr>
        <p:txBody>
          <a:bodyPr/>
          <a:lstStyle>
            <a:lvl1pPr>
              <a:defRPr sz="3600"/>
            </a:lvl1pPr>
          </a:lstStyle>
          <a:p>
            <a:pPr/>
            <a:r>
              <a:t>		Points to ponder</a:t>
            </a:r>
          </a:p>
        </p:txBody>
      </p:sp>
      <p:sp>
        <p:nvSpPr>
          <p:cNvPr id="94" name="1 Current trend of the world economic order is for the better or worst?…"/>
          <p:cNvSpPr txBox="1"/>
          <p:nvPr>
            <p:ph type="body" idx="1"/>
          </p:nvPr>
        </p:nvSpPr>
        <p:spPr>
          <a:prstGeom prst="rect">
            <a:avLst/>
          </a:prstGeom>
        </p:spPr>
        <p:txBody>
          <a:bodyPr/>
          <a:lstStyle/>
          <a:p>
            <a:pPr marL="336042" indent="-336042" defTabSz="896111">
              <a:lnSpc>
                <a:spcPct val="80000"/>
              </a:lnSpc>
              <a:buSzTx/>
              <a:buNone/>
              <a:defRPr sz="2744">
                <a:effectLst>
                  <a:outerShdw sx="100000" sy="100000" kx="0" ky="0" algn="b" rotWithShape="0" blurRad="12446" dist="24892" dir="2700000">
                    <a:srgbClr val="000000"/>
                  </a:outerShdw>
                </a:effectLst>
              </a:defRPr>
            </a:pPr>
          </a:p>
          <a:p>
            <a:pPr marL="336042" indent="-336042" defTabSz="896111">
              <a:lnSpc>
                <a:spcPct val="80000"/>
              </a:lnSpc>
              <a:spcBef>
                <a:spcPts val="600"/>
              </a:spcBef>
              <a:buSzTx/>
              <a:buNone/>
              <a:defRPr sz="2744">
                <a:effectLst>
                  <a:outerShdw sx="100000" sy="100000" kx="0" ky="0" algn="b" rotWithShape="0" blurRad="12446" dist="24892" dir="2700000">
                    <a:srgbClr val="000000"/>
                  </a:outerShdw>
                </a:effectLst>
              </a:defRPr>
            </a:pPr>
            <a:r>
              <a:t>1 Current trend of the world economic order is for the better or worst?</a:t>
            </a:r>
          </a:p>
          <a:p>
            <a:pPr marL="336042" indent="-336042" defTabSz="896111">
              <a:lnSpc>
                <a:spcPct val="80000"/>
              </a:lnSpc>
              <a:buSzTx/>
              <a:buNone/>
              <a:defRPr sz="2744">
                <a:effectLst>
                  <a:outerShdw sx="100000" sy="100000" kx="0" ky="0" algn="b" rotWithShape="0" blurRad="12446" dist="24892" dir="2700000">
                    <a:srgbClr val="000000"/>
                  </a:outerShdw>
                </a:effectLst>
              </a:defRPr>
            </a:pPr>
          </a:p>
          <a:p>
            <a:pPr marL="336042" indent="-336042" defTabSz="896111">
              <a:lnSpc>
                <a:spcPct val="80000"/>
              </a:lnSpc>
              <a:spcBef>
                <a:spcPts val="600"/>
              </a:spcBef>
              <a:buSzTx/>
              <a:buNone/>
              <a:defRPr sz="2744">
                <a:effectLst>
                  <a:outerShdw sx="100000" sy="100000" kx="0" ky="0" algn="b" rotWithShape="0" blurRad="12446" dist="24892" dir="2700000">
                    <a:srgbClr val="000000"/>
                  </a:outerShdw>
                </a:effectLst>
              </a:defRPr>
            </a:pPr>
            <a:r>
              <a:t>2 What could be the likely consequences?</a:t>
            </a:r>
          </a:p>
          <a:p>
            <a:pPr marL="336042" indent="-336042" defTabSz="896111">
              <a:lnSpc>
                <a:spcPct val="80000"/>
              </a:lnSpc>
              <a:buSzTx/>
              <a:buNone/>
              <a:defRPr sz="2744">
                <a:effectLst>
                  <a:outerShdw sx="100000" sy="100000" kx="0" ky="0" algn="b" rotWithShape="0" blurRad="12446" dist="24892" dir="2700000">
                    <a:srgbClr val="000000"/>
                  </a:outerShdw>
                </a:effectLst>
              </a:defRPr>
            </a:pPr>
          </a:p>
          <a:p>
            <a:pPr marL="336042" indent="-336042" defTabSz="896111">
              <a:lnSpc>
                <a:spcPct val="80000"/>
              </a:lnSpc>
              <a:spcBef>
                <a:spcPts val="600"/>
              </a:spcBef>
              <a:buSzTx/>
              <a:buNone/>
              <a:defRPr sz="2744">
                <a:effectLst>
                  <a:outerShdw sx="100000" sy="100000" kx="0" ky="0" algn="b" rotWithShape="0" blurRad="12446" dist="24892" dir="2700000">
                    <a:srgbClr val="000000"/>
                  </a:outerShdw>
                </a:effectLst>
              </a:defRPr>
            </a:pPr>
            <a:r>
              <a:t>3 How could the course be changed?</a:t>
            </a:r>
          </a:p>
          <a:p>
            <a:pPr marL="336042" indent="-336042" defTabSz="896111">
              <a:lnSpc>
                <a:spcPct val="80000"/>
              </a:lnSpc>
              <a:buSzTx/>
              <a:buNone/>
              <a:defRPr sz="2744">
                <a:effectLst>
                  <a:outerShdw sx="100000" sy="100000" kx="0" ky="0" algn="b" rotWithShape="0" blurRad="12446" dist="24892" dir="2700000">
                    <a:srgbClr val="000000"/>
                  </a:outerShdw>
                </a:effectLst>
              </a:defRPr>
            </a:pPr>
          </a:p>
          <a:p>
            <a:pPr marL="336042" indent="-336042" defTabSz="896111">
              <a:lnSpc>
                <a:spcPct val="80000"/>
              </a:lnSpc>
              <a:spcBef>
                <a:spcPts val="600"/>
              </a:spcBef>
              <a:buSzTx/>
              <a:buNone/>
              <a:defRPr sz="2744">
                <a:effectLst>
                  <a:outerShdw sx="100000" sy="100000" kx="0" ky="0" algn="b" rotWithShape="0" blurRad="12446" dist="24892" dir="2700000">
                    <a:srgbClr val="000000"/>
                  </a:outerShdw>
                </a:effectLst>
              </a:defRPr>
            </a:pPr>
            <a:r>
              <a:t>Let us explore some of the Islamic teachings on this.</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6" name="Islamic Economic System Basic Principles"/>
          <p:cNvSpPr txBox="1"/>
          <p:nvPr>
            <p:ph type="title"/>
          </p:nvPr>
        </p:nvSpPr>
        <p:spPr>
          <a:xfrm>
            <a:off x="457200" y="274637"/>
            <a:ext cx="8229600" cy="1143001"/>
          </a:xfrm>
          <a:prstGeom prst="rect">
            <a:avLst/>
          </a:prstGeom>
          <a:solidFill>
            <a:srgbClr val="669900">
              <a:alpha val="24000"/>
            </a:srgbClr>
          </a:solidFill>
        </p:spPr>
        <p:txBody>
          <a:bodyPr/>
          <a:lstStyle/>
          <a:p>
            <a:pPr defTabSz="841247">
              <a:defRPr sz="3680"/>
            </a:pPr>
            <a:r>
              <a:t>Islamic Economic System</a:t>
            </a:r>
            <a:br/>
            <a:r>
              <a:t>Basic Principles</a:t>
            </a:r>
          </a:p>
        </p:txBody>
      </p:sp>
      <p:sp>
        <p:nvSpPr>
          <p:cNvPr id="97" name="To Allah belongs all who has bestowed us provisions on trust…"/>
          <p:cNvSpPr txBox="1"/>
          <p:nvPr>
            <p:ph type="body" idx="1"/>
          </p:nvPr>
        </p:nvSpPr>
        <p:spPr>
          <a:prstGeom prst="rect">
            <a:avLst/>
          </a:prstGeom>
          <a:solidFill>
            <a:srgbClr val="F8F5BE"/>
          </a:solidFill>
        </p:spPr>
        <p:txBody>
          <a:bodyPr/>
          <a:lstStyle/>
          <a:p>
            <a:pPr>
              <a:lnSpc>
                <a:spcPct val="80000"/>
              </a:lnSpc>
              <a:buChar char="•"/>
              <a:defRPr sz="2000"/>
            </a:pPr>
          </a:p>
          <a:p>
            <a:pPr>
              <a:lnSpc>
                <a:spcPct val="80000"/>
              </a:lnSpc>
              <a:spcBef>
                <a:spcPts val="400"/>
              </a:spcBef>
              <a:buChar char="•"/>
              <a:defRPr sz="2000"/>
            </a:pPr>
            <a:r>
              <a:t>To Allah belongs all who has bestowed us provisions on trust</a:t>
            </a:r>
          </a:p>
          <a:p>
            <a:pPr>
              <a:lnSpc>
                <a:spcPct val="80000"/>
              </a:lnSpc>
              <a:spcBef>
                <a:spcPts val="400"/>
              </a:spcBef>
              <a:buSzTx/>
              <a:buNone/>
              <a:defRPr sz="1800"/>
            </a:pPr>
            <a:r>
              <a:t>	</a:t>
            </a:r>
            <a:r>
              <a:rPr i="1" sz="1600"/>
              <a:t>3:190 To Allah belongs the kingdom of heaven &amp; earth, Allah has power over all things</a:t>
            </a:r>
            <a:endParaRPr i="1" sz="1600"/>
          </a:p>
          <a:p>
            <a:pPr>
              <a:lnSpc>
                <a:spcPct val="80000"/>
              </a:lnSpc>
              <a:buSzTx/>
              <a:buNone/>
              <a:defRPr i="1" sz="1600"/>
            </a:pPr>
          </a:p>
          <a:p>
            <a:pPr>
              <a:lnSpc>
                <a:spcPct val="80000"/>
              </a:lnSpc>
              <a:spcBef>
                <a:spcPts val="400"/>
              </a:spcBef>
              <a:buChar char="•"/>
              <a:defRPr sz="2000"/>
            </a:pPr>
            <a:r>
              <a:t>Natural resources are of universal ownership of mankind</a:t>
            </a:r>
          </a:p>
          <a:p>
            <a:pPr>
              <a:lnSpc>
                <a:spcPct val="80000"/>
              </a:lnSpc>
              <a:buSzTx/>
              <a:buNone/>
              <a:defRPr i="1" sz="1600"/>
            </a:pPr>
          </a:p>
          <a:p>
            <a:pPr>
              <a:lnSpc>
                <a:spcPct val="80000"/>
              </a:lnSpc>
              <a:spcBef>
                <a:spcPts val="400"/>
              </a:spcBef>
              <a:buChar char="•"/>
              <a:defRPr sz="2000"/>
            </a:pPr>
            <a:r>
              <a:t>Possession or absence of wealth is a trial; mindfulness towards others’ needs v selfishness &amp; callousness </a:t>
            </a:r>
          </a:p>
          <a:p>
            <a:pPr>
              <a:lnSpc>
                <a:spcPct val="80000"/>
              </a:lnSpc>
              <a:spcBef>
                <a:spcPts val="400"/>
              </a:spcBef>
              <a:buSzTx/>
              <a:buNone/>
              <a:defRPr sz="1800"/>
            </a:pPr>
            <a:r>
              <a:t>	</a:t>
            </a:r>
            <a:r>
              <a:rPr i="1" sz="1600"/>
              <a:t>64:16 Your wealth &amp; your children are a trial;; with Allah is an immense reward</a:t>
            </a:r>
            <a:endParaRPr i="1" sz="1600"/>
          </a:p>
          <a:p>
            <a:pPr>
              <a:lnSpc>
                <a:spcPct val="80000"/>
              </a:lnSpc>
              <a:buSzTx/>
              <a:buNone/>
              <a:defRPr i="1" sz="1600"/>
            </a:pPr>
          </a:p>
          <a:p>
            <a:pPr>
              <a:lnSpc>
                <a:spcPct val="80000"/>
              </a:lnSpc>
              <a:spcBef>
                <a:spcPts val="400"/>
              </a:spcBef>
              <a:buChar char="•"/>
              <a:defRPr sz="2000"/>
            </a:pPr>
            <a:r>
              <a:t>Man to discharge this trust equitably &amp; honestly</a:t>
            </a:r>
          </a:p>
          <a:p>
            <a:pPr>
              <a:lnSpc>
                <a:spcPct val="80000"/>
              </a:lnSpc>
              <a:spcBef>
                <a:spcPts val="400"/>
              </a:spcBef>
              <a:buSzTx/>
              <a:buNone/>
              <a:defRPr sz="1800"/>
            </a:pPr>
            <a:r>
              <a:t>	</a:t>
            </a:r>
            <a:r>
              <a:rPr i="1" sz="1600"/>
              <a:t>4:59 Verily Allah commands you to give trusts to those entitled, and that when you judge between them, judge with justice. Surely best is that with which Allah admonishes you</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9" name="Islamic Economic System -1  Worship as means of economic unity"/>
          <p:cNvSpPr txBox="1"/>
          <p:nvPr>
            <p:ph type="title"/>
          </p:nvPr>
        </p:nvSpPr>
        <p:spPr>
          <a:xfrm>
            <a:off x="457200" y="274637"/>
            <a:ext cx="8229600" cy="1143001"/>
          </a:xfrm>
          <a:prstGeom prst="rect">
            <a:avLst/>
          </a:prstGeom>
        </p:spPr>
        <p:txBody>
          <a:bodyPr/>
          <a:lstStyle/>
          <a:p>
            <a:pPr>
              <a:defRPr sz="3200"/>
            </a:pPr>
            <a:r>
              <a:t>Islamic Economic System -1</a:t>
            </a:r>
            <a:br/>
            <a:r>
              <a:rPr sz="4000"/>
              <a:t> </a:t>
            </a:r>
            <a:r>
              <a:rPr b="1"/>
              <a:t>Worship as means of economic unity</a:t>
            </a:r>
          </a:p>
        </p:txBody>
      </p:sp>
      <p:sp>
        <p:nvSpPr>
          <p:cNvPr id="100" name="The five pillars of Islam:…"/>
          <p:cNvSpPr txBox="1"/>
          <p:nvPr>
            <p:ph type="body" idx="1"/>
          </p:nvPr>
        </p:nvSpPr>
        <p:spPr>
          <a:prstGeom prst="rect">
            <a:avLst/>
          </a:prstGeom>
          <a:solidFill>
            <a:srgbClr val="F8F5BE"/>
          </a:solidFill>
        </p:spPr>
        <p:txBody>
          <a:bodyPr/>
          <a:lstStyle/>
          <a:p>
            <a:pPr>
              <a:lnSpc>
                <a:spcPct val="80000"/>
              </a:lnSpc>
              <a:buChar char="•"/>
              <a:defRPr sz="2400"/>
            </a:pPr>
          </a:p>
          <a:p>
            <a:pPr>
              <a:lnSpc>
                <a:spcPct val="80000"/>
              </a:lnSpc>
              <a:spcBef>
                <a:spcPts val="500"/>
              </a:spcBef>
              <a:buChar char="•"/>
              <a:defRPr sz="2400"/>
            </a:pPr>
            <a:r>
              <a:t>The five pillars of Islam:</a:t>
            </a:r>
          </a:p>
          <a:p>
            <a:pPr>
              <a:lnSpc>
                <a:spcPct val="80000"/>
              </a:lnSpc>
              <a:spcBef>
                <a:spcPts val="400"/>
              </a:spcBef>
              <a:buSzTx/>
              <a:buNone/>
              <a:defRPr b="1" sz="1800"/>
            </a:pPr>
            <a:r>
              <a:t>	</a:t>
            </a:r>
          </a:p>
          <a:p>
            <a:pPr>
              <a:lnSpc>
                <a:spcPct val="80000"/>
              </a:lnSpc>
              <a:spcBef>
                <a:spcPts val="400"/>
              </a:spcBef>
              <a:buSzTx/>
              <a:buNone/>
              <a:defRPr b="1" sz="1800"/>
            </a:pPr>
            <a:r>
              <a:t>	1</a:t>
            </a:r>
            <a:r>
              <a:rPr b="0"/>
              <a:t>  affirmation of Oneness of God - oneness of mankind and all resources</a:t>
            </a:r>
          </a:p>
          <a:p>
            <a:pPr>
              <a:lnSpc>
                <a:spcPct val="80000"/>
              </a:lnSpc>
              <a:spcBef>
                <a:spcPts val="400"/>
              </a:spcBef>
              <a:buSzTx/>
              <a:buNone/>
              <a:defRPr sz="1800"/>
            </a:pPr>
            <a:r>
              <a:t>	</a:t>
            </a:r>
          </a:p>
          <a:p>
            <a:pPr>
              <a:lnSpc>
                <a:spcPct val="80000"/>
              </a:lnSpc>
              <a:spcBef>
                <a:spcPts val="400"/>
              </a:spcBef>
              <a:buSzTx/>
              <a:buNone/>
              <a:defRPr b="1" sz="1800"/>
            </a:pPr>
            <a:r>
              <a:t>	2</a:t>
            </a:r>
            <a:r>
              <a:rPr b="0"/>
              <a:t>  congregational prayers - 5 times/day</a:t>
            </a:r>
          </a:p>
          <a:p>
            <a:pPr>
              <a:lnSpc>
                <a:spcPct val="80000"/>
              </a:lnSpc>
              <a:spcBef>
                <a:spcPts val="400"/>
              </a:spcBef>
              <a:buSzTx/>
              <a:buNone/>
              <a:defRPr sz="1800"/>
            </a:pPr>
            <a:r>
              <a:t>		- equality between rich &amp; poor</a:t>
            </a:r>
          </a:p>
          <a:p>
            <a:pPr>
              <a:lnSpc>
                <a:spcPct val="80000"/>
              </a:lnSpc>
              <a:spcBef>
                <a:spcPts val="400"/>
              </a:spcBef>
              <a:buSzTx/>
              <a:buNone/>
              <a:defRPr sz="1800"/>
            </a:pPr>
            <a:r>
              <a:t>			</a:t>
            </a:r>
          </a:p>
          <a:p>
            <a:pPr>
              <a:lnSpc>
                <a:spcPct val="80000"/>
              </a:lnSpc>
              <a:spcBef>
                <a:spcPts val="400"/>
              </a:spcBef>
              <a:buSzTx/>
              <a:buNone/>
              <a:defRPr b="1" sz="1800"/>
            </a:pPr>
            <a:r>
              <a:t>	3</a:t>
            </a:r>
            <a:r>
              <a:rPr b="0"/>
              <a:t>  </a:t>
            </a:r>
            <a:r>
              <a:rPr b="0" i="1"/>
              <a:t>Haj</a:t>
            </a:r>
            <a:r>
              <a:rPr b="0"/>
              <a:t> - biggest spectacle of human unity</a:t>
            </a:r>
          </a:p>
          <a:p>
            <a:pPr>
              <a:lnSpc>
                <a:spcPct val="80000"/>
              </a:lnSpc>
              <a:spcBef>
                <a:spcPts val="400"/>
              </a:spcBef>
              <a:buSzTx/>
              <a:buNone/>
              <a:defRPr sz="1800"/>
            </a:pPr>
            <a:r>
              <a:t>		- code of simplicity is strongly emphasized</a:t>
            </a:r>
          </a:p>
          <a:p>
            <a:pPr>
              <a:lnSpc>
                <a:spcPct val="80000"/>
              </a:lnSpc>
              <a:spcBef>
                <a:spcPts val="400"/>
              </a:spcBef>
              <a:buSzTx/>
              <a:buNone/>
              <a:defRPr sz="1800"/>
            </a:pPr>
            <a:r>
              <a:t>	</a:t>
            </a:r>
          </a:p>
          <a:p>
            <a:pPr>
              <a:lnSpc>
                <a:spcPct val="80000"/>
              </a:lnSpc>
              <a:spcBef>
                <a:spcPts val="400"/>
              </a:spcBef>
              <a:buSzTx/>
              <a:buNone/>
              <a:defRPr b="1" sz="1800"/>
            </a:pPr>
            <a:r>
              <a:t>	4</a:t>
            </a:r>
            <a:r>
              <a:rPr b="0"/>
              <a:t>  fasting – shared refraining from food/other worldly activities - shared </a:t>
            </a:r>
            <a:r>
              <a:rPr b="0" i="1"/>
              <a:t>Iftar</a:t>
            </a:r>
          </a:p>
          <a:p>
            <a:pPr>
              <a:lnSpc>
                <a:spcPct val="80000"/>
              </a:lnSpc>
              <a:spcBef>
                <a:spcPts val="400"/>
              </a:spcBef>
              <a:buSzTx/>
              <a:buNone/>
              <a:defRPr sz="1800"/>
            </a:pPr>
            <a:r>
              <a:t>	</a:t>
            </a:r>
          </a:p>
          <a:p>
            <a:pPr>
              <a:lnSpc>
                <a:spcPct val="80000"/>
              </a:lnSpc>
              <a:spcBef>
                <a:spcPts val="400"/>
              </a:spcBef>
              <a:buSzTx/>
              <a:buNone/>
              <a:defRPr b="1" sz="1800"/>
            </a:pPr>
            <a:r>
              <a:t>	5</a:t>
            </a:r>
            <a:r>
              <a:rPr b="0"/>
              <a:t>  </a:t>
            </a:r>
            <a:r>
              <a:rPr b="0" i="1"/>
              <a:t>Zakat</a:t>
            </a:r>
            <a:r>
              <a:rPr b="0"/>
              <a:t> – right of the poor from wealth of rich</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2" name="Islamic Economic System - 2 Simplicity of lifestyle"/>
          <p:cNvSpPr txBox="1"/>
          <p:nvPr>
            <p:ph type="title"/>
          </p:nvPr>
        </p:nvSpPr>
        <p:spPr>
          <a:xfrm>
            <a:off x="457200" y="274637"/>
            <a:ext cx="8229600" cy="1143001"/>
          </a:xfrm>
          <a:prstGeom prst="rect">
            <a:avLst/>
          </a:prstGeom>
        </p:spPr>
        <p:txBody>
          <a:bodyPr/>
          <a:lstStyle/>
          <a:p>
            <a:pPr defTabSz="640079">
              <a:defRPr sz="2240"/>
            </a:pPr>
            <a:r>
              <a:t>Islamic Economic System - 2</a:t>
            </a:r>
            <a:br/>
            <a:r>
              <a:rPr b="1" sz="2520"/>
              <a:t>Simplicity of lifestyle</a:t>
            </a:r>
            <a:br>
              <a:rPr b="1" sz="2520"/>
            </a:br>
          </a:p>
        </p:txBody>
      </p:sp>
      <p:sp>
        <p:nvSpPr>
          <p:cNvPr id="103" name="Lavish behavior is discouraged…"/>
          <p:cNvSpPr txBox="1"/>
          <p:nvPr>
            <p:ph type="body" idx="1"/>
          </p:nvPr>
        </p:nvSpPr>
        <p:spPr>
          <a:prstGeom prst="rect">
            <a:avLst/>
          </a:prstGeom>
          <a:solidFill>
            <a:srgbClr val="F8F5BE"/>
          </a:solidFill>
        </p:spPr>
        <p:txBody>
          <a:bodyPr/>
          <a:lstStyle/>
          <a:p>
            <a:pPr>
              <a:lnSpc>
                <a:spcPct val="80000"/>
              </a:lnSpc>
              <a:spcBef>
                <a:spcPts val="400"/>
              </a:spcBef>
              <a:buChar char="•"/>
              <a:defRPr sz="2000"/>
            </a:pPr>
            <a:r>
              <a:t>Lavish behavior is discouraged</a:t>
            </a:r>
            <a:endParaRPr i="1"/>
          </a:p>
          <a:p>
            <a:pPr>
              <a:lnSpc>
                <a:spcPct val="80000"/>
              </a:lnSpc>
              <a:spcBef>
                <a:spcPts val="400"/>
              </a:spcBef>
              <a:buSzTx/>
              <a:buNone/>
              <a:defRPr i="1" sz="2000"/>
            </a:pPr>
            <a:r>
              <a:t>	</a:t>
            </a:r>
            <a:r>
              <a:rPr sz="1800"/>
              <a:t>17:27-8 Give the due to kinsman &amp; to the poor &amp; the wayfarer; squander not your wealth extravagantly. Verily extravagant are brothers of Satan &amp; Satan is ungrateful to his Lord.</a:t>
            </a:r>
            <a:endParaRPr sz="1800"/>
          </a:p>
          <a:p>
            <a:pPr>
              <a:lnSpc>
                <a:spcPct val="80000"/>
              </a:lnSpc>
              <a:buChar char="•"/>
              <a:defRPr i="1" sz="2000"/>
            </a:pPr>
          </a:p>
          <a:p>
            <a:pPr>
              <a:lnSpc>
                <a:spcPct val="80000"/>
              </a:lnSpc>
              <a:spcBef>
                <a:spcPts val="400"/>
              </a:spcBef>
              <a:buChar char="•"/>
              <a:defRPr sz="2000"/>
            </a:pPr>
            <a:r>
              <a:t>Social events</a:t>
            </a:r>
          </a:p>
          <a:p>
            <a:pPr>
              <a:lnSpc>
                <a:spcPct val="80000"/>
              </a:lnSpc>
              <a:spcBef>
                <a:spcPts val="400"/>
              </a:spcBef>
              <a:buSzTx/>
              <a:buNone/>
              <a:defRPr sz="2000"/>
            </a:pPr>
            <a:r>
              <a:t>	</a:t>
            </a:r>
            <a:r>
              <a:rPr sz="1800"/>
              <a:t>- </a:t>
            </a:r>
            <a:r>
              <a:rPr i="1" sz="1800"/>
              <a:t>Nikah</a:t>
            </a:r>
            <a:r>
              <a:rPr sz="1800"/>
              <a:t> in mosque - where rich &amp; poor mix</a:t>
            </a:r>
            <a:endParaRPr sz="1800"/>
          </a:p>
          <a:p>
            <a:pPr>
              <a:lnSpc>
                <a:spcPct val="80000"/>
              </a:lnSpc>
              <a:spcBef>
                <a:spcPts val="400"/>
              </a:spcBef>
              <a:buSzTx/>
              <a:buNone/>
              <a:defRPr sz="1800"/>
            </a:pPr>
            <a:r>
              <a:t>	- ‘feast where poor aren't invited is cursed in eye of God’</a:t>
            </a:r>
          </a:p>
          <a:p>
            <a:pPr>
              <a:lnSpc>
                <a:spcPct val="80000"/>
              </a:lnSpc>
              <a:buSzTx/>
              <a:buNone/>
              <a:defRPr sz="1800"/>
            </a:pPr>
          </a:p>
          <a:p>
            <a:pPr>
              <a:lnSpc>
                <a:spcPct val="80000"/>
              </a:lnSpc>
              <a:spcBef>
                <a:spcPts val="400"/>
              </a:spcBef>
              <a:buChar char="•"/>
              <a:defRPr i="1" sz="2000"/>
            </a:pPr>
            <a:r>
              <a:t>7:32 O’ children of Adam! Look at your adornment at every (stage &amp;) place of worship, and eat &amp; drink but exceed not the bounds; surely He does not love those who exceed the bounds</a:t>
            </a:r>
          </a:p>
          <a:p>
            <a:pPr>
              <a:lnSpc>
                <a:spcPct val="80000"/>
              </a:lnSpc>
              <a:buSzTx/>
              <a:buNone/>
              <a:defRPr i="1" sz="2000"/>
            </a:pPr>
          </a:p>
          <a:p>
            <a:pPr>
              <a:lnSpc>
                <a:spcPct val="80000"/>
              </a:lnSpc>
              <a:spcBef>
                <a:spcPts val="400"/>
              </a:spcBef>
              <a:buChar char="•"/>
              <a:defRPr sz="2000"/>
            </a:pPr>
            <a:r>
              <a:t>Prevents class difference - expenditure is to be modest in all respects, even if affording, and to be for charitable purposes </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5" name="Islamic Economic System - 3  Basic needs"/>
          <p:cNvSpPr txBox="1"/>
          <p:nvPr>
            <p:ph type="title"/>
          </p:nvPr>
        </p:nvSpPr>
        <p:spPr>
          <a:xfrm>
            <a:off x="457200" y="274637"/>
            <a:ext cx="8229600" cy="1143001"/>
          </a:xfrm>
          <a:prstGeom prst="rect">
            <a:avLst/>
          </a:prstGeom>
        </p:spPr>
        <p:txBody>
          <a:bodyPr/>
          <a:lstStyle/>
          <a:p>
            <a:pPr defTabSz="877823">
              <a:defRPr sz="3072"/>
            </a:pPr>
            <a:r>
              <a:t>Islamic Economic System - 3</a:t>
            </a:r>
            <a:br/>
            <a:r>
              <a:rPr sz="3839"/>
              <a:t> </a:t>
            </a:r>
            <a:r>
              <a:rPr b="1" sz="3455"/>
              <a:t>Basic needs</a:t>
            </a:r>
            <a:r>
              <a:rPr b="1" sz="4224"/>
              <a:t> </a:t>
            </a:r>
          </a:p>
        </p:txBody>
      </p:sp>
      <p:sp>
        <p:nvSpPr>
          <p:cNvPr id="106" name="Food, Clothing, Water &amp; Shelter…"/>
          <p:cNvSpPr txBox="1"/>
          <p:nvPr>
            <p:ph type="body" idx="1"/>
          </p:nvPr>
        </p:nvSpPr>
        <p:spPr>
          <a:prstGeom prst="rect">
            <a:avLst/>
          </a:prstGeom>
          <a:solidFill>
            <a:srgbClr val="F8F5BE"/>
          </a:solidFill>
        </p:spPr>
        <p:txBody>
          <a:bodyPr/>
          <a:lstStyle/>
          <a:p>
            <a:pPr>
              <a:lnSpc>
                <a:spcPct val="90000"/>
              </a:lnSpc>
              <a:buSzTx/>
              <a:buNone/>
              <a:defRPr b="1" sz="2800"/>
            </a:pPr>
          </a:p>
          <a:p>
            <a:pPr>
              <a:lnSpc>
                <a:spcPct val="90000"/>
              </a:lnSpc>
              <a:spcBef>
                <a:spcPts val="500"/>
              </a:spcBef>
              <a:buChar char="•"/>
              <a:defRPr b="1" sz="2400"/>
            </a:pPr>
            <a:r>
              <a:t>Food, Clothing, Water &amp; Shelter</a:t>
            </a:r>
          </a:p>
          <a:p>
            <a:pPr>
              <a:lnSpc>
                <a:spcPct val="90000"/>
              </a:lnSpc>
              <a:spcBef>
                <a:spcPts val="500"/>
              </a:spcBef>
              <a:buSzTx/>
              <a:buNone/>
              <a:defRPr sz="2400"/>
            </a:pPr>
            <a:r>
              <a:t>	</a:t>
            </a:r>
            <a:r>
              <a:rPr i="1" sz="2000"/>
              <a:t>20:119-20 It is provided for thee that thou wilt not hunger, nor wilt thou be naked. And that thou wilt not thirst therein nor wilt thou be exposed to the sun.</a:t>
            </a:r>
            <a:endParaRPr i="1" sz="2000"/>
          </a:p>
          <a:p>
            <a:pPr>
              <a:lnSpc>
                <a:spcPct val="90000"/>
              </a:lnSpc>
              <a:buSzTx/>
              <a:buNone/>
              <a:defRPr sz="2000"/>
            </a:pPr>
          </a:p>
          <a:p>
            <a:pPr>
              <a:lnSpc>
                <a:spcPct val="90000"/>
              </a:lnSpc>
              <a:spcBef>
                <a:spcPts val="500"/>
              </a:spcBef>
              <a:buChar char="•"/>
              <a:defRPr b="1" sz="2400"/>
            </a:pPr>
            <a:r>
              <a:t>Collective Responsibility</a:t>
            </a:r>
          </a:p>
          <a:p>
            <a:pPr>
              <a:lnSpc>
                <a:spcPct val="90000"/>
              </a:lnSpc>
              <a:spcBef>
                <a:spcPts val="500"/>
              </a:spcBef>
              <a:buSzTx/>
              <a:buNone/>
              <a:defRPr sz="2400"/>
            </a:pPr>
            <a:r>
              <a:t>	</a:t>
            </a:r>
            <a:r>
              <a:rPr sz="2000"/>
              <a:t>- not just individuals responsible for the suffering individuals </a:t>
            </a:r>
            <a:endParaRPr sz="2000"/>
          </a:p>
          <a:p>
            <a:pPr>
              <a:lnSpc>
                <a:spcPct val="90000"/>
              </a:lnSpc>
              <a:spcBef>
                <a:spcPts val="400"/>
              </a:spcBef>
              <a:buSzTx/>
              <a:buNone/>
              <a:defRPr sz="2000"/>
            </a:pPr>
            <a:r>
              <a:t>	- but all societies/govts, for all humanity</a:t>
            </a:r>
          </a:p>
          <a:p>
            <a:pPr>
              <a:lnSpc>
                <a:spcPct val="90000"/>
              </a:lnSpc>
              <a:buSzTx/>
              <a:buNone/>
              <a:defRPr sz="2000"/>
            </a:pPr>
          </a:p>
          <a:p>
            <a:pPr>
              <a:lnSpc>
                <a:spcPct val="90000"/>
              </a:lnSpc>
              <a:spcBef>
                <a:spcPts val="600"/>
              </a:spcBef>
              <a:buChar char="•"/>
              <a:defRPr b="1" sz="2800"/>
            </a:pPr>
            <a:r>
              <a:t>Ideal Islamic State</a:t>
            </a:r>
            <a:r>
              <a:rPr b="0"/>
              <a:t> </a:t>
            </a:r>
          </a:p>
          <a:p>
            <a:pPr>
              <a:lnSpc>
                <a:spcPct val="90000"/>
              </a:lnSpc>
              <a:spcBef>
                <a:spcPts val="500"/>
              </a:spcBef>
              <a:buSzTx/>
              <a:buNone/>
              <a:defRPr sz="2400"/>
            </a:pPr>
            <a:r>
              <a:t>	</a:t>
            </a:r>
            <a:r>
              <a:rPr sz="2000"/>
              <a:t>- no one without these basic rights – first concept of </a:t>
            </a:r>
            <a:r>
              <a:rPr b="1" sz="2000"/>
              <a:t>Welfare State</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5" name="ISLAM’S RESPONSE TO CONTEMPORARY ISSUES"/>
          <p:cNvSpPr txBox="1"/>
          <p:nvPr>
            <p:ph type="ctrTitle"/>
          </p:nvPr>
        </p:nvSpPr>
        <p:spPr>
          <a:xfrm>
            <a:off x="611187" y="620712"/>
            <a:ext cx="7847013" cy="1436689"/>
          </a:xfrm>
          <a:prstGeom prst="rect">
            <a:avLst/>
          </a:prstGeom>
          <a:solidFill>
            <a:srgbClr val="F1EC7F"/>
          </a:solidFill>
        </p:spPr>
        <p:txBody>
          <a:bodyPr/>
          <a:lstStyle/>
          <a:p>
            <a:pPr>
              <a:defRPr sz="2800"/>
            </a:pPr>
            <a:r>
              <a:t>ISLAM’S RESPONSE TO CONTEMPORARY ISSUES</a:t>
            </a:r>
            <a:br/>
          </a:p>
        </p:txBody>
      </p:sp>
      <p:sp>
        <p:nvSpPr>
          <p:cNvPr id="56" name="Chapter wise seminars series:…"/>
          <p:cNvSpPr txBox="1"/>
          <p:nvPr>
            <p:ph type="subTitle" sz="half" idx="1"/>
          </p:nvPr>
        </p:nvSpPr>
        <p:spPr>
          <a:xfrm>
            <a:off x="1187450" y="2276475"/>
            <a:ext cx="6584950" cy="3097213"/>
          </a:xfrm>
          <a:prstGeom prst="rect">
            <a:avLst/>
          </a:prstGeom>
          <a:solidFill>
            <a:srgbClr val="F8F5BE"/>
          </a:solidFill>
        </p:spPr>
        <p:txBody>
          <a:bodyPr/>
          <a:lstStyle/>
          <a:p>
            <a:pPr marL="342900" indent="-342900" algn="l">
              <a:defRPr sz="2000"/>
            </a:pPr>
          </a:p>
          <a:p>
            <a:pPr marL="342900" indent="-342900" algn="l">
              <a:spcBef>
                <a:spcPts val="400"/>
              </a:spcBef>
              <a:defRPr sz="2000"/>
            </a:pPr>
            <a:r>
              <a:t>Chapter wise seminars series:</a:t>
            </a:r>
          </a:p>
          <a:p>
            <a:pPr marL="342900" indent="-342900">
              <a:defRPr sz="2000"/>
            </a:pPr>
          </a:p>
          <a:p>
            <a:pPr marL="342900" indent="-342900" algn="l">
              <a:spcBef>
                <a:spcPts val="400"/>
              </a:spcBef>
              <a:defRPr sz="2000"/>
            </a:pPr>
            <a:r>
              <a:t>1. Inter-religious peace</a:t>
            </a:r>
          </a:p>
          <a:p>
            <a:pPr marL="342900" indent="-342900" algn="l">
              <a:spcBef>
                <a:spcPts val="400"/>
              </a:spcBef>
              <a:defRPr sz="2000"/>
            </a:pPr>
            <a:r>
              <a:t>2. Social peace</a:t>
            </a:r>
          </a:p>
          <a:p>
            <a:pPr marL="342900" indent="-342900" algn="l">
              <a:spcBef>
                <a:spcPts val="400"/>
              </a:spcBef>
              <a:defRPr sz="2000"/>
            </a:pPr>
            <a:r>
              <a:t>3. Economic peace</a:t>
            </a:r>
          </a:p>
          <a:p>
            <a:pPr marL="342900" indent="-342900" algn="l">
              <a:spcBef>
                <a:spcPts val="400"/>
              </a:spcBef>
              <a:defRPr sz="2000"/>
            </a:pPr>
            <a:r>
              <a:t>4. Political peace</a:t>
            </a:r>
          </a:p>
          <a:p>
            <a:pPr marL="342900" indent="-342900" algn="l">
              <a:spcBef>
                <a:spcPts val="400"/>
              </a:spcBef>
              <a:defRPr sz="2000"/>
            </a:pPr>
            <a:r>
              <a:t>5. Individual peace</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8" name="Islamic Economic System – 4 Zakat"/>
          <p:cNvSpPr txBox="1"/>
          <p:nvPr>
            <p:ph type="title"/>
          </p:nvPr>
        </p:nvSpPr>
        <p:spPr>
          <a:xfrm>
            <a:off x="457200" y="274637"/>
            <a:ext cx="8229600" cy="1143001"/>
          </a:xfrm>
          <a:prstGeom prst="rect">
            <a:avLst/>
          </a:prstGeom>
        </p:spPr>
        <p:txBody>
          <a:bodyPr/>
          <a:lstStyle/>
          <a:p>
            <a:pPr>
              <a:defRPr sz="3200"/>
            </a:pPr>
            <a:r>
              <a:t>Islamic Economic System – 4</a:t>
            </a:r>
            <a:br/>
            <a:r>
              <a:rPr b="1" sz="3600"/>
              <a:t>Zakat</a:t>
            </a:r>
          </a:p>
        </p:txBody>
      </p:sp>
      <p:sp>
        <p:nvSpPr>
          <p:cNvPr id="109" name="Literally: ‘to purify something’…"/>
          <p:cNvSpPr txBox="1"/>
          <p:nvPr>
            <p:ph type="body" idx="1"/>
          </p:nvPr>
        </p:nvSpPr>
        <p:spPr>
          <a:prstGeom prst="rect">
            <a:avLst/>
          </a:prstGeom>
          <a:solidFill>
            <a:srgbClr val="F8F5BE"/>
          </a:solidFill>
        </p:spPr>
        <p:txBody>
          <a:bodyPr/>
          <a:lstStyle/>
          <a:p>
            <a:pPr>
              <a:lnSpc>
                <a:spcPct val="80000"/>
              </a:lnSpc>
              <a:buChar char="•"/>
              <a:defRPr sz="2000"/>
            </a:pPr>
          </a:p>
          <a:p>
            <a:pPr>
              <a:lnSpc>
                <a:spcPct val="80000"/>
              </a:lnSpc>
              <a:spcBef>
                <a:spcPts val="400"/>
              </a:spcBef>
              <a:buChar char="•"/>
              <a:defRPr sz="2000"/>
            </a:pPr>
            <a:r>
              <a:t>Literally: ‘to purify something’</a:t>
            </a:r>
          </a:p>
          <a:p>
            <a:pPr>
              <a:lnSpc>
                <a:spcPct val="80000"/>
              </a:lnSpc>
              <a:buChar char="•"/>
              <a:defRPr sz="2000"/>
            </a:pPr>
          </a:p>
          <a:p>
            <a:pPr>
              <a:lnSpc>
                <a:spcPct val="80000"/>
              </a:lnSpc>
              <a:spcBef>
                <a:spcPts val="400"/>
              </a:spcBef>
              <a:buChar char="•"/>
              <a:defRPr sz="2000"/>
            </a:pPr>
            <a:r>
              <a:t>One of five basic pillars of Islam</a:t>
            </a:r>
          </a:p>
          <a:p>
            <a:pPr>
              <a:lnSpc>
                <a:spcPct val="80000"/>
              </a:lnSpc>
              <a:buChar char="•"/>
              <a:defRPr sz="2000"/>
            </a:pPr>
          </a:p>
          <a:p>
            <a:pPr>
              <a:lnSpc>
                <a:spcPct val="80000"/>
              </a:lnSpc>
              <a:spcBef>
                <a:spcPts val="400"/>
              </a:spcBef>
              <a:buChar char="•"/>
              <a:defRPr sz="2000"/>
            </a:pPr>
            <a:r>
              <a:t>Imposed on capital beyond a limit if unused for more than a year</a:t>
            </a:r>
          </a:p>
          <a:p>
            <a:pPr>
              <a:lnSpc>
                <a:spcPct val="80000"/>
              </a:lnSpc>
              <a:buChar char="•"/>
              <a:defRPr sz="2000"/>
            </a:pPr>
          </a:p>
          <a:p>
            <a:pPr>
              <a:lnSpc>
                <a:spcPct val="80000"/>
              </a:lnSpc>
              <a:spcBef>
                <a:spcPts val="400"/>
              </a:spcBef>
              <a:buChar char="•"/>
              <a:defRPr sz="2000"/>
            </a:pPr>
            <a:r>
              <a:t>Prescribed conditions of use</a:t>
            </a:r>
          </a:p>
          <a:p>
            <a:pPr>
              <a:lnSpc>
                <a:spcPct val="80000"/>
              </a:lnSpc>
              <a:spcBef>
                <a:spcPts val="300"/>
              </a:spcBef>
              <a:buSzTx/>
              <a:buNone/>
              <a:defRPr i="1" sz="1400"/>
            </a:pPr>
            <a:r>
              <a:t>	</a:t>
            </a:r>
            <a:r>
              <a:rPr sz="1600"/>
              <a:t>9:60 Alms are only for poor &amp; needy &amp; for those employed in connection with (collection &amp; distribution), &amp; for those whose hearts are to be comforted &amp; for (freeing of) slaves &amp; for those in debt &amp; for those (struggling) in cause of Allah &amp; for the Wayfarers. This is ordinance from Allah, Allah is all knowing &amp; wise.</a:t>
            </a:r>
            <a:endParaRPr sz="1600"/>
          </a:p>
          <a:p>
            <a:pPr>
              <a:lnSpc>
                <a:spcPct val="80000"/>
              </a:lnSpc>
              <a:buSzTx/>
              <a:buNone/>
              <a:defRPr sz="1600"/>
            </a:pPr>
          </a:p>
          <a:p>
            <a:pPr>
              <a:lnSpc>
                <a:spcPct val="80000"/>
              </a:lnSpc>
              <a:spcBef>
                <a:spcPts val="400"/>
              </a:spcBef>
              <a:buChar char="•"/>
              <a:defRPr sz="2000"/>
            </a:pPr>
            <a:r>
              <a:t>Promotes joint economic ventures</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1" name="Islamic Economic System - 5  Islamic Law of Inheritance"/>
          <p:cNvSpPr txBox="1"/>
          <p:nvPr>
            <p:ph type="title"/>
          </p:nvPr>
        </p:nvSpPr>
        <p:spPr>
          <a:xfrm>
            <a:off x="457200" y="274637"/>
            <a:ext cx="8229600" cy="1143001"/>
          </a:xfrm>
          <a:prstGeom prst="rect">
            <a:avLst/>
          </a:prstGeom>
        </p:spPr>
        <p:txBody>
          <a:bodyPr/>
          <a:lstStyle/>
          <a:p>
            <a:pPr>
              <a:defRPr sz="3200"/>
            </a:pPr>
            <a:r>
              <a:t>Islamic Economic System - 5</a:t>
            </a:r>
            <a:br/>
            <a:r>
              <a:rPr sz="4000"/>
              <a:t> </a:t>
            </a:r>
            <a:r>
              <a:rPr b="1" sz="3600"/>
              <a:t>Islamic Law of Inheritance</a:t>
            </a:r>
          </a:p>
        </p:txBody>
      </p:sp>
      <p:sp>
        <p:nvSpPr>
          <p:cNvPr id="112" name="Facilities distribution of wealth…"/>
          <p:cNvSpPr txBox="1"/>
          <p:nvPr>
            <p:ph type="body" idx="1"/>
          </p:nvPr>
        </p:nvSpPr>
        <p:spPr>
          <a:prstGeom prst="rect">
            <a:avLst/>
          </a:prstGeom>
          <a:solidFill>
            <a:srgbClr val="F8F5BE"/>
          </a:solidFill>
        </p:spPr>
        <p:txBody>
          <a:bodyPr/>
          <a:lstStyle/>
          <a:p>
            <a:pPr>
              <a:buChar char="•"/>
              <a:defRPr sz="2000"/>
            </a:pPr>
          </a:p>
          <a:p>
            <a:pPr>
              <a:spcBef>
                <a:spcPts val="400"/>
              </a:spcBef>
              <a:buChar char="•"/>
              <a:defRPr sz="2000"/>
            </a:pPr>
            <a:r>
              <a:t>Facilities distribution of wealth</a:t>
            </a:r>
          </a:p>
          <a:p>
            <a:pPr>
              <a:buChar char="•"/>
              <a:defRPr sz="2000"/>
            </a:pPr>
          </a:p>
          <a:p>
            <a:pPr>
              <a:spcBef>
                <a:spcPts val="400"/>
              </a:spcBef>
              <a:buChar char="•"/>
              <a:defRPr sz="2000"/>
            </a:pPr>
            <a:r>
              <a:t>Prevents accumulation in the hands of few</a:t>
            </a:r>
          </a:p>
          <a:p>
            <a:pPr>
              <a:buChar char="•"/>
              <a:defRPr sz="2000"/>
            </a:pPr>
          </a:p>
          <a:p>
            <a:pPr>
              <a:spcBef>
                <a:spcPts val="400"/>
              </a:spcBef>
              <a:buChar char="•"/>
              <a:defRPr sz="2000"/>
            </a:pPr>
            <a:r>
              <a:t>Determined shares </a:t>
            </a:r>
          </a:p>
          <a:p>
            <a:pPr>
              <a:buChar char="•"/>
              <a:defRPr sz="2000"/>
            </a:pPr>
          </a:p>
          <a:p>
            <a:pPr>
              <a:spcBef>
                <a:spcPts val="400"/>
              </a:spcBef>
              <a:buChar char="•"/>
              <a:defRPr sz="2000"/>
            </a:pPr>
            <a:r>
              <a:t>Only a limited amount for those selected by the will-maker</a:t>
            </a:r>
          </a:p>
          <a:p>
            <a:pPr>
              <a:buChar char="•"/>
              <a:defRPr sz="2000"/>
            </a:pPr>
          </a:p>
          <a:p>
            <a:pPr>
              <a:spcBef>
                <a:spcPts val="400"/>
              </a:spcBef>
              <a:buChar char="•"/>
              <a:defRPr sz="2000"/>
            </a:pPr>
            <a:r>
              <a:t>Even large inheritance is shared &amp; spread within a few generations</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4" name="Islamic Economic System – 6  Commercial Ethics"/>
          <p:cNvSpPr txBox="1"/>
          <p:nvPr>
            <p:ph type="title"/>
          </p:nvPr>
        </p:nvSpPr>
        <p:spPr>
          <a:xfrm>
            <a:off x="457200" y="274637"/>
            <a:ext cx="8229600" cy="1143001"/>
          </a:xfrm>
          <a:prstGeom prst="rect">
            <a:avLst/>
          </a:prstGeom>
        </p:spPr>
        <p:txBody>
          <a:bodyPr/>
          <a:lstStyle/>
          <a:p>
            <a:pPr defTabSz="658368">
              <a:defRPr sz="2304"/>
            </a:pPr>
            <a:r>
              <a:t>Islamic Economic System – 6</a:t>
            </a:r>
            <a:br/>
            <a:r>
              <a:t> </a:t>
            </a:r>
            <a:r>
              <a:rPr b="1" sz="2592"/>
              <a:t>Commercial Ethics</a:t>
            </a:r>
            <a:r>
              <a:t> </a:t>
            </a:r>
            <a:br/>
          </a:p>
        </p:txBody>
      </p:sp>
      <p:sp>
        <p:nvSpPr>
          <p:cNvPr id="115" name="Main purpose…"/>
          <p:cNvSpPr txBox="1"/>
          <p:nvPr>
            <p:ph type="body" idx="1"/>
          </p:nvPr>
        </p:nvSpPr>
        <p:spPr>
          <a:prstGeom prst="rect">
            <a:avLst/>
          </a:prstGeom>
          <a:solidFill>
            <a:srgbClr val="F8F5BE"/>
          </a:solidFill>
        </p:spPr>
        <p:txBody>
          <a:bodyPr/>
          <a:lstStyle/>
          <a:p>
            <a:pPr>
              <a:lnSpc>
                <a:spcPct val="80000"/>
              </a:lnSpc>
              <a:spcBef>
                <a:spcPts val="300"/>
              </a:spcBef>
              <a:buChar char="•"/>
              <a:defRPr b="1" sz="1600"/>
            </a:pPr>
            <a:r>
              <a:t>Main purpose</a:t>
            </a:r>
          </a:p>
          <a:p>
            <a:pPr>
              <a:lnSpc>
                <a:spcPct val="80000"/>
              </a:lnSpc>
              <a:spcBef>
                <a:spcPts val="300"/>
              </a:spcBef>
              <a:buSzTx/>
              <a:buNone/>
              <a:defRPr b="1" sz="1600"/>
            </a:pPr>
            <a:r>
              <a:t>	- moral war against dishonesty &amp; arrogance</a:t>
            </a:r>
          </a:p>
          <a:p>
            <a:pPr>
              <a:lnSpc>
                <a:spcPct val="80000"/>
              </a:lnSpc>
              <a:spcBef>
                <a:spcPts val="300"/>
              </a:spcBef>
              <a:buSzTx/>
              <a:buNone/>
              <a:defRPr b="1" sz="1600"/>
            </a:pPr>
            <a:r>
              <a:t>	- to raise sensitivity to economic rights of others, so one recognises it a crime to live in luxury without concern for others’ suffering</a:t>
            </a:r>
          </a:p>
          <a:p>
            <a:pPr>
              <a:lnSpc>
                <a:spcPct val="80000"/>
              </a:lnSpc>
              <a:buSzTx/>
              <a:buNone/>
              <a:defRPr b="1" sz="1600"/>
            </a:pPr>
          </a:p>
          <a:p>
            <a:pPr>
              <a:lnSpc>
                <a:spcPct val="80000"/>
              </a:lnSpc>
              <a:spcBef>
                <a:spcPts val="300"/>
              </a:spcBef>
              <a:buChar char="•"/>
              <a:defRPr sz="1600"/>
            </a:pPr>
            <a:r>
              <a:t>Absolute trust &amp; honesty - </a:t>
            </a:r>
            <a:r>
              <a:rPr i="1"/>
              <a:t>2:283-4</a:t>
            </a:r>
            <a:endParaRPr i="1"/>
          </a:p>
          <a:p>
            <a:pPr>
              <a:lnSpc>
                <a:spcPct val="80000"/>
              </a:lnSpc>
              <a:buChar char="•"/>
              <a:defRPr i="1" sz="1600"/>
            </a:pPr>
          </a:p>
          <a:p>
            <a:pPr>
              <a:lnSpc>
                <a:spcPct val="80000"/>
              </a:lnSpc>
              <a:spcBef>
                <a:spcPts val="300"/>
              </a:spcBef>
              <a:buChar char="•"/>
              <a:defRPr sz="1600"/>
            </a:pPr>
            <a:r>
              <a:t>Forbids use of false measures</a:t>
            </a:r>
          </a:p>
          <a:p>
            <a:pPr>
              <a:lnSpc>
                <a:spcPct val="80000"/>
              </a:lnSpc>
              <a:spcBef>
                <a:spcPts val="300"/>
              </a:spcBef>
              <a:buSzTx/>
              <a:buNone/>
              <a:defRPr sz="1600"/>
            </a:pPr>
            <a:r>
              <a:t>	</a:t>
            </a:r>
            <a:r>
              <a:rPr i="1"/>
              <a:t>83:2-4 Woe to those who give short measure; those who when take by measure take it full, but when they give by measure, they give less.</a:t>
            </a:r>
            <a:endParaRPr i="1"/>
          </a:p>
          <a:p>
            <a:pPr>
              <a:lnSpc>
                <a:spcPct val="80000"/>
              </a:lnSpc>
              <a:buSzTx/>
              <a:buNone/>
              <a:defRPr sz="1600"/>
            </a:pPr>
          </a:p>
          <a:p>
            <a:pPr>
              <a:lnSpc>
                <a:spcPct val="80000"/>
              </a:lnSpc>
              <a:spcBef>
                <a:spcPts val="300"/>
              </a:spcBef>
              <a:buChar char="•"/>
              <a:defRPr sz="1600"/>
            </a:pPr>
            <a:r>
              <a:t>Forbids selling defective goods, not to conceal defects / buyer has right to return (Hadith - Muslim)</a:t>
            </a:r>
          </a:p>
          <a:p>
            <a:pPr>
              <a:lnSpc>
                <a:spcPct val="80000"/>
              </a:lnSpc>
              <a:spcBef>
                <a:spcPts val="300"/>
              </a:spcBef>
              <a:buChar char="•"/>
              <a:defRPr sz="1600"/>
            </a:pPr>
            <a:r>
              <a:t>Forbids false competition for sake of inflating price (Bukhari &amp; Muslim)</a:t>
            </a:r>
          </a:p>
          <a:p>
            <a:pPr>
              <a:lnSpc>
                <a:spcPct val="80000"/>
              </a:lnSpc>
              <a:buSzTx/>
              <a:buNone/>
              <a:defRPr sz="1600"/>
            </a:pPr>
          </a:p>
          <a:p>
            <a:pPr>
              <a:lnSpc>
                <a:spcPct val="80000"/>
              </a:lnSpc>
              <a:spcBef>
                <a:spcPts val="300"/>
              </a:spcBef>
              <a:buChar char="•"/>
              <a:defRPr sz="1600"/>
            </a:pPr>
            <a:r>
              <a:t>Prohibits bribery</a:t>
            </a:r>
          </a:p>
          <a:p>
            <a:pPr>
              <a:lnSpc>
                <a:spcPct val="80000"/>
              </a:lnSpc>
              <a:spcBef>
                <a:spcPts val="300"/>
              </a:spcBef>
              <a:buSzTx/>
              <a:buNone/>
              <a:defRPr sz="1600"/>
            </a:pPr>
            <a:r>
              <a:t>	</a:t>
            </a:r>
            <a:r>
              <a:rPr i="1"/>
              <a:t>2:189 Do not devour your wealth among yourselves through falsehood, &amp; offer it not as bribe to authorities so you knowingly devour others wealth through injustice</a:t>
            </a:r>
            <a:r>
              <a:t> </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7" name="Islamic Economic System – 7  Borrowing"/>
          <p:cNvSpPr txBox="1"/>
          <p:nvPr>
            <p:ph type="title"/>
          </p:nvPr>
        </p:nvSpPr>
        <p:spPr>
          <a:xfrm>
            <a:off x="457200" y="274637"/>
            <a:ext cx="8229600" cy="1143001"/>
          </a:xfrm>
          <a:prstGeom prst="rect">
            <a:avLst/>
          </a:prstGeom>
        </p:spPr>
        <p:txBody>
          <a:bodyPr/>
          <a:lstStyle/>
          <a:p>
            <a:pPr>
              <a:defRPr sz="3200"/>
            </a:pPr>
            <a:r>
              <a:t>Islamic Economic System – 7 </a:t>
            </a:r>
            <a:br/>
            <a:r>
              <a:rPr b="1" sz="3600"/>
              <a:t>Borrowing </a:t>
            </a:r>
          </a:p>
        </p:txBody>
      </p:sp>
      <p:sp>
        <p:nvSpPr>
          <p:cNvPr id="118" name="Borrowing…"/>
          <p:cNvSpPr txBox="1"/>
          <p:nvPr>
            <p:ph type="body" idx="1"/>
          </p:nvPr>
        </p:nvSpPr>
        <p:spPr>
          <a:prstGeom prst="rect">
            <a:avLst/>
          </a:prstGeom>
          <a:solidFill>
            <a:srgbClr val="F8F5BE"/>
          </a:solidFill>
        </p:spPr>
        <p:txBody>
          <a:bodyPr/>
          <a:lstStyle/>
          <a:p>
            <a:pPr>
              <a:lnSpc>
                <a:spcPct val="80000"/>
              </a:lnSpc>
              <a:spcBef>
                <a:spcPts val="400"/>
              </a:spcBef>
              <a:buChar char="•"/>
              <a:defRPr b="1" sz="2000"/>
            </a:pPr>
            <a:r>
              <a:t>Borrowing</a:t>
            </a:r>
          </a:p>
          <a:p>
            <a:pPr>
              <a:lnSpc>
                <a:spcPct val="80000"/>
              </a:lnSpc>
              <a:spcBef>
                <a:spcPts val="200"/>
              </a:spcBef>
              <a:buSzTx/>
              <a:buNone/>
              <a:defRPr sz="1200"/>
            </a:pPr>
            <a:r>
              <a:t>	</a:t>
            </a:r>
          </a:p>
          <a:p>
            <a:pPr>
              <a:lnSpc>
                <a:spcPct val="80000"/>
              </a:lnSpc>
              <a:spcBef>
                <a:spcPts val="400"/>
              </a:spcBef>
              <a:buSzTx/>
              <a:buNone/>
              <a:defRPr i="1" sz="1800"/>
            </a:pPr>
            <a:r>
              <a:t>	2:283-4 …when you take a loan, one from another, write it down…and let one who undertakes the liability dictate…and procure two witnesses…</a:t>
            </a:r>
          </a:p>
          <a:p>
            <a:pPr>
              <a:lnSpc>
                <a:spcPct val="80000"/>
              </a:lnSpc>
              <a:spcBef>
                <a:spcPts val="400"/>
              </a:spcBef>
              <a:buSzTx/>
              <a:buNone/>
              <a:defRPr i="1" sz="1800"/>
            </a:pPr>
            <a:r>
              <a:t>	</a:t>
            </a:r>
          </a:p>
          <a:p>
            <a:pPr>
              <a:lnSpc>
                <a:spcPct val="80000"/>
              </a:lnSpc>
              <a:spcBef>
                <a:spcPts val="400"/>
              </a:spcBef>
              <a:buSzTx/>
              <a:buNone/>
              <a:defRPr i="1" sz="1800"/>
            </a:pPr>
            <a:r>
              <a:t>	</a:t>
            </a:r>
            <a:r>
              <a:rPr b="1" i="0"/>
              <a:t>Main points are:</a:t>
            </a:r>
            <a:endParaRPr b="1"/>
          </a:p>
          <a:p>
            <a:pPr>
              <a:lnSpc>
                <a:spcPct val="80000"/>
              </a:lnSpc>
              <a:spcBef>
                <a:spcPts val="400"/>
              </a:spcBef>
              <a:buSzTx/>
              <a:buNone/>
              <a:defRPr b="1" sz="1800"/>
            </a:pPr>
            <a:r>
              <a:t>	- purpose is to help one in need and to help one in debt, </a:t>
            </a:r>
            <a:r>
              <a:rPr i="1"/>
              <a:t>Zakat</a:t>
            </a:r>
            <a:endParaRPr i="1"/>
          </a:p>
          <a:p>
            <a:pPr>
              <a:lnSpc>
                <a:spcPct val="80000"/>
              </a:lnSpc>
              <a:spcBef>
                <a:spcPts val="400"/>
              </a:spcBef>
              <a:buSzTx/>
              <a:buNone/>
              <a:defRPr b="1" sz="1800"/>
            </a:pPr>
            <a:r>
              <a:t>	- to write down if transaction is over a term - debtor to write</a:t>
            </a:r>
          </a:p>
          <a:p>
            <a:pPr>
              <a:lnSpc>
                <a:spcPct val="80000"/>
              </a:lnSpc>
              <a:spcBef>
                <a:spcPts val="400"/>
              </a:spcBef>
              <a:buSzTx/>
              <a:buNone/>
              <a:defRPr b="1" sz="1800"/>
            </a:pPr>
            <a:r>
              <a:t>	- to have two witnesses</a:t>
            </a:r>
          </a:p>
          <a:p>
            <a:pPr>
              <a:lnSpc>
                <a:spcPct val="80000"/>
              </a:lnSpc>
              <a:spcBef>
                <a:spcPts val="400"/>
              </a:spcBef>
              <a:buSzTx/>
              <a:buNone/>
              <a:defRPr b="1" sz="1800"/>
            </a:pPr>
            <a:r>
              <a:t>	- testimony not to be concealed, it is sinful to do so</a:t>
            </a:r>
          </a:p>
          <a:p>
            <a:pPr>
              <a:lnSpc>
                <a:spcPct val="80000"/>
              </a:lnSpc>
              <a:spcBef>
                <a:spcPts val="400"/>
              </a:spcBef>
              <a:buSzTx/>
              <a:buNone/>
              <a:defRPr b="1" sz="1800"/>
            </a:pPr>
            <a:r>
              <a:t>	- debtor must make best effort to return acc to promise </a:t>
            </a:r>
          </a:p>
          <a:p>
            <a:pPr>
              <a:lnSpc>
                <a:spcPct val="80000"/>
              </a:lnSpc>
              <a:spcBef>
                <a:spcPts val="400"/>
              </a:spcBef>
              <a:buSzTx/>
              <a:buNone/>
              <a:defRPr b="1" sz="1800"/>
            </a:pPr>
            <a:r>
              <a:t>	- debtor may add a gift at return, this must not be predetermined</a:t>
            </a:r>
          </a:p>
          <a:p>
            <a:pPr>
              <a:lnSpc>
                <a:spcPct val="80000"/>
              </a:lnSpc>
              <a:spcBef>
                <a:spcPts val="400"/>
              </a:spcBef>
              <a:buSzTx/>
              <a:buNone/>
              <a:defRPr b="1" sz="1800"/>
            </a:pPr>
            <a:r>
              <a:t>	- to allow period of grace if needed </a:t>
            </a:r>
          </a:p>
          <a:p>
            <a:pPr>
              <a:lnSpc>
                <a:spcPct val="80000"/>
              </a:lnSpc>
              <a:spcBef>
                <a:spcPts val="400"/>
              </a:spcBef>
              <a:buSzTx/>
              <a:buNone/>
              <a:defRPr b="1" sz="1800"/>
            </a:pPr>
            <a:r>
              <a:t>	- to write off loan as gesture of kindness is better in the eye of God </a:t>
            </a:r>
          </a:p>
          <a:p>
            <a:pPr>
              <a:lnSpc>
                <a:spcPct val="80000"/>
              </a:lnSpc>
              <a:spcBef>
                <a:spcPts val="400"/>
              </a:spcBef>
              <a:buSzTx/>
              <a:buNone/>
              <a:defRPr b="1" sz="1800"/>
            </a:pPr>
            <a:r>
              <a:t>	- to lend without interest - no room for greed on part of lender, hence no pushing of credit - buying power of borrower remains realistic</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0" name="Islamic Economic System – 8   Hoarding"/>
          <p:cNvSpPr txBox="1"/>
          <p:nvPr>
            <p:ph type="title"/>
          </p:nvPr>
        </p:nvSpPr>
        <p:spPr>
          <a:xfrm>
            <a:off x="457200" y="274637"/>
            <a:ext cx="8229600" cy="1143001"/>
          </a:xfrm>
          <a:prstGeom prst="rect">
            <a:avLst/>
          </a:prstGeom>
        </p:spPr>
        <p:txBody>
          <a:bodyPr/>
          <a:lstStyle/>
          <a:p>
            <a:pPr>
              <a:defRPr sz="3200"/>
            </a:pPr>
            <a:r>
              <a:t>Islamic Economic System – 8 </a:t>
            </a:r>
            <a:br/>
            <a:r>
              <a:rPr b="1" sz="3600"/>
              <a:t> Hoarding</a:t>
            </a:r>
          </a:p>
        </p:txBody>
      </p:sp>
      <p:sp>
        <p:nvSpPr>
          <p:cNvPr id="121" name="Prohibition on hoarding of wealth…"/>
          <p:cNvSpPr txBox="1"/>
          <p:nvPr>
            <p:ph type="body" idx="1"/>
          </p:nvPr>
        </p:nvSpPr>
        <p:spPr>
          <a:prstGeom prst="rect">
            <a:avLst/>
          </a:prstGeom>
          <a:solidFill>
            <a:srgbClr val="F8F5BE"/>
          </a:solidFill>
        </p:spPr>
        <p:txBody>
          <a:bodyPr/>
          <a:lstStyle/>
          <a:p>
            <a:pPr>
              <a:lnSpc>
                <a:spcPct val="90000"/>
              </a:lnSpc>
              <a:spcBef>
                <a:spcPts val="500"/>
              </a:spcBef>
              <a:buChar char="•"/>
              <a:defRPr b="1" sz="2400"/>
            </a:pPr>
            <a:r>
              <a:t>Prohibition on hoarding of wealth</a:t>
            </a:r>
          </a:p>
          <a:p>
            <a:pPr>
              <a:lnSpc>
                <a:spcPct val="90000"/>
              </a:lnSpc>
              <a:buChar char="•"/>
              <a:defRPr b="1" sz="2400"/>
            </a:pPr>
          </a:p>
          <a:p>
            <a:pPr>
              <a:lnSpc>
                <a:spcPct val="90000"/>
              </a:lnSpc>
              <a:spcBef>
                <a:spcPts val="500"/>
              </a:spcBef>
              <a:buSzTx/>
              <a:buNone/>
              <a:defRPr sz="2400"/>
            </a:pPr>
            <a:r>
              <a:t>	- Exploitation is forbidden </a:t>
            </a:r>
          </a:p>
          <a:p>
            <a:pPr>
              <a:lnSpc>
                <a:spcPct val="90000"/>
              </a:lnSpc>
              <a:spcBef>
                <a:spcPts val="500"/>
              </a:spcBef>
              <a:buSzTx/>
              <a:buNone/>
              <a:defRPr sz="2400"/>
            </a:pPr>
            <a:r>
              <a:t>		- capital, commodities, supplies</a:t>
            </a:r>
          </a:p>
          <a:p>
            <a:pPr>
              <a:lnSpc>
                <a:spcPct val="90000"/>
              </a:lnSpc>
              <a:buSzTx/>
              <a:buNone/>
              <a:defRPr sz="2400"/>
            </a:pPr>
          </a:p>
          <a:p>
            <a:pPr>
              <a:lnSpc>
                <a:spcPct val="90000"/>
              </a:lnSpc>
              <a:spcBef>
                <a:spcPts val="600"/>
              </a:spcBef>
              <a:buSzTx/>
              <a:buNone/>
              <a:defRPr sz="2800"/>
            </a:pPr>
            <a:r>
              <a:t>	</a:t>
            </a:r>
            <a:r>
              <a:rPr i="1" sz="2000"/>
              <a:t>9:34-5 o ye who believe, surely many of priests &amp; monks devour wealth of people by false means and turn away from the way of Allah. And those who hoard gold &amp; silver, give them tidings of a painful punishment. On the day when it shall be heated in the fire of Hell and their foreheads, sides and their backs shall be branded with it, and it shall be said ‘this is what you treasured for yourself, so now taste what you used to treasure’</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3" name="Islamic Economic Principles – 9 International Obligations"/>
          <p:cNvSpPr txBox="1"/>
          <p:nvPr>
            <p:ph type="title"/>
          </p:nvPr>
        </p:nvSpPr>
        <p:spPr>
          <a:xfrm>
            <a:off x="457200" y="274637"/>
            <a:ext cx="8229600" cy="1143001"/>
          </a:xfrm>
          <a:prstGeom prst="rect">
            <a:avLst/>
          </a:prstGeom>
          <a:solidFill>
            <a:srgbClr val="FFFFFF"/>
          </a:solidFill>
        </p:spPr>
        <p:txBody>
          <a:bodyPr/>
          <a:lstStyle/>
          <a:p>
            <a:pPr>
              <a:defRPr sz="3200"/>
            </a:pPr>
            <a:r>
              <a:t>Islamic Economic Principles – 9</a:t>
            </a:r>
            <a:br/>
            <a:r>
              <a:rPr b="1" sz="3600"/>
              <a:t>International Obligations</a:t>
            </a:r>
            <a:r>
              <a:rPr sz="4000"/>
              <a:t> </a:t>
            </a:r>
          </a:p>
        </p:txBody>
      </p:sp>
      <p:sp>
        <p:nvSpPr>
          <p:cNvPr id="124" name="90:14-17 Freeing of a slave. Or feeding on a day of hunger, an orphan who is near of kin, or a poor man in the dust…"/>
          <p:cNvSpPr txBox="1"/>
          <p:nvPr>
            <p:ph type="body" idx="1"/>
          </p:nvPr>
        </p:nvSpPr>
        <p:spPr>
          <a:prstGeom prst="rect">
            <a:avLst/>
          </a:prstGeom>
          <a:solidFill>
            <a:srgbClr val="F8F5BE"/>
          </a:solidFill>
        </p:spPr>
        <p:txBody>
          <a:bodyPr/>
          <a:lstStyle/>
          <a:p>
            <a:pPr>
              <a:lnSpc>
                <a:spcPct val="80000"/>
              </a:lnSpc>
              <a:spcBef>
                <a:spcPts val="300"/>
              </a:spcBef>
              <a:buSzTx/>
              <a:buNone/>
              <a:defRPr b="1" i="1" sz="1600"/>
            </a:pPr>
            <a:r>
              <a:t>	</a:t>
            </a:r>
          </a:p>
          <a:p>
            <a:pPr>
              <a:lnSpc>
                <a:spcPct val="80000"/>
              </a:lnSpc>
              <a:spcBef>
                <a:spcPts val="300"/>
              </a:spcBef>
              <a:buSzTx/>
              <a:buNone/>
              <a:defRPr b="1" i="1" sz="1600"/>
            </a:pPr>
            <a:r>
              <a:t>	90:14-17 Freeing of a slave. Or feeding on a day of hunger, an orphan who is near of kin, or a poor man in the dust</a:t>
            </a:r>
          </a:p>
          <a:p>
            <a:pPr>
              <a:lnSpc>
                <a:spcPct val="80000"/>
              </a:lnSpc>
              <a:buSzTx/>
              <a:buNone/>
              <a:defRPr b="1" i="1" sz="1600"/>
            </a:pPr>
          </a:p>
          <a:p>
            <a:pPr>
              <a:lnSpc>
                <a:spcPct val="80000"/>
              </a:lnSpc>
              <a:spcBef>
                <a:spcPts val="300"/>
              </a:spcBef>
              <a:buChar char="•"/>
              <a:defRPr b="1" sz="1600"/>
            </a:pPr>
            <a:r>
              <a:t>Again, not only individuals – international communities / countries</a:t>
            </a:r>
          </a:p>
          <a:p>
            <a:pPr>
              <a:lnSpc>
                <a:spcPct val="80000"/>
              </a:lnSpc>
              <a:buSzTx/>
              <a:buNone/>
              <a:defRPr b="1" sz="1600"/>
            </a:pPr>
          </a:p>
          <a:p>
            <a:pPr>
              <a:lnSpc>
                <a:spcPct val="80000"/>
              </a:lnSpc>
              <a:spcBef>
                <a:spcPts val="400"/>
              </a:spcBef>
              <a:buChar char="•"/>
              <a:defRPr b="1" sz="2000"/>
            </a:pPr>
            <a:r>
              <a:t>Global Implication:</a:t>
            </a:r>
          </a:p>
          <a:p>
            <a:pPr>
              <a:lnSpc>
                <a:spcPct val="80000"/>
              </a:lnSpc>
              <a:buChar char="•"/>
              <a:defRPr b="1" sz="2000"/>
            </a:pPr>
          </a:p>
          <a:p>
            <a:pPr>
              <a:lnSpc>
                <a:spcPct val="80000"/>
              </a:lnSpc>
              <a:spcBef>
                <a:spcPts val="300"/>
              </a:spcBef>
              <a:buSzTx/>
              <a:buNone/>
              <a:defRPr b="1" sz="1600"/>
            </a:pPr>
            <a:r>
              <a:t>	- </a:t>
            </a:r>
            <a:r>
              <a:rPr i="1"/>
              <a:t>Freeing of a slave</a:t>
            </a:r>
            <a:r>
              <a:t>: aid to liberate from deprivation - forbids aid e strings attached</a:t>
            </a:r>
          </a:p>
          <a:p>
            <a:pPr>
              <a:lnSpc>
                <a:spcPct val="80000"/>
              </a:lnSpc>
              <a:buSzTx/>
              <a:buNone/>
              <a:defRPr b="1" sz="1600"/>
            </a:pPr>
          </a:p>
          <a:p>
            <a:pPr>
              <a:lnSpc>
                <a:spcPct val="80000"/>
              </a:lnSpc>
              <a:spcBef>
                <a:spcPts val="300"/>
              </a:spcBef>
              <a:buSzTx/>
              <a:buNone/>
              <a:defRPr b="1" sz="1600"/>
            </a:pPr>
            <a:r>
              <a:t>	- </a:t>
            </a:r>
            <a:r>
              <a:rPr i="1"/>
              <a:t>Feeding on a day of hunger</a:t>
            </a:r>
            <a:r>
              <a:t>: provision of basic needs - period of lack of resource</a:t>
            </a:r>
          </a:p>
          <a:p>
            <a:pPr>
              <a:lnSpc>
                <a:spcPct val="80000"/>
              </a:lnSpc>
              <a:buSzTx/>
              <a:buNone/>
              <a:defRPr b="1" sz="1600"/>
            </a:pPr>
          </a:p>
          <a:p>
            <a:pPr>
              <a:lnSpc>
                <a:spcPct val="80000"/>
              </a:lnSpc>
              <a:spcBef>
                <a:spcPts val="300"/>
              </a:spcBef>
              <a:buSzTx/>
              <a:buNone/>
              <a:defRPr b="1" sz="1600"/>
            </a:pPr>
            <a:r>
              <a:t>	- </a:t>
            </a:r>
            <a:r>
              <a:rPr i="1"/>
              <a:t>Orphan-near of kin</a:t>
            </a:r>
            <a:r>
              <a:t>: individual/nations without enough resources 	</a:t>
            </a:r>
          </a:p>
          <a:p>
            <a:pPr>
              <a:lnSpc>
                <a:spcPct val="80000"/>
              </a:lnSpc>
              <a:spcBef>
                <a:spcPts val="300"/>
              </a:spcBef>
              <a:buSzTx/>
              <a:buNone/>
              <a:defRPr b="1" sz="1600"/>
            </a:pPr>
            <a:r>
              <a:t>	</a:t>
            </a:r>
          </a:p>
          <a:p>
            <a:pPr>
              <a:lnSpc>
                <a:spcPct val="80000"/>
              </a:lnSpc>
              <a:spcBef>
                <a:spcPts val="300"/>
              </a:spcBef>
              <a:buSzTx/>
              <a:buNone/>
              <a:defRPr b="1" sz="1600"/>
            </a:pPr>
            <a:r>
              <a:t>	- </a:t>
            </a:r>
            <a:r>
              <a:rPr i="1"/>
              <a:t>Poor man in dust</a:t>
            </a:r>
            <a:r>
              <a:t>: individual/nations without resources &amp; ‘alliances’</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6" name="Summary 1"/>
          <p:cNvSpPr txBox="1"/>
          <p:nvPr>
            <p:ph type="title"/>
          </p:nvPr>
        </p:nvSpPr>
        <p:spPr>
          <a:xfrm>
            <a:off x="457200" y="274637"/>
            <a:ext cx="8229600" cy="1143001"/>
          </a:xfrm>
          <a:prstGeom prst="rect">
            <a:avLst/>
          </a:prstGeom>
          <a:solidFill>
            <a:srgbClr val="F9EF67"/>
          </a:solidFill>
        </p:spPr>
        <p:txBody>
          <a:bodyPr/>
          <a:lstStyle>
            <a:lvl1pPr>
              <a:defRPr b="1" sz="3600"/>
            </a:lvl1pPr>
          </a:lstStyle>
          <a:p>
            <a:pPr/>
            <a:r>
              <a:t>Summary 1</a:t>
            </a:r>
          </a:p>
        </p:txBody>
      </p:sp>
      <p:sp>
        <p:nvSpPr>
          <p:cNvPr id="127" name="3 Systems…"/>
          <p:cNvSpPr txBox="1"/>
          <p:nvPr>
            <p:ph type="body" idx="1"/>
          </p:nvPr>
        </p:nvSpPr>
        <p:spPr>
          <a:prstGeom prst="rect">
            <a:avLst/>
          </a:prstGeom>
          <a:solidFill>
            <a:srgbClr val="F8F5BE"/>
          </a:solidFill>
        </p:spPr>
        <p:txBody>
          <a:bodyPr/>
          <a:lstStyle/>
          <a:p>
            <a:pPr>
              <a:lnSpc>
                <a:spcPct val="90000"/>
              </a:lnSpc>
              <a:spcBef>
                <a:spcPts val="600"/>
              </a:spcBef>
              <a:buChar char="•"/>
              <a:defRPr sz="2800"/>
            </a:pPr>
            <a:r>
              <a:t>3 Systems</a:t>
            </a:r>
          </a:p>
          <a:p>
            <a:pPr>
              <a:lnSpc>
                <a:spcPct val="90000"/>
              </a:lnSpc>
              <a:spcBef>
                <a:spcPts val="800"/>
              </a:spcBef>
              <a:buSzTx/>
              <a:buNone/>
              <a:defRPr sz="3600"/>
            </a:pPr>
            <a:r>
              <a:t>	</a:t>
            </a:r>
            <a:r>
              <a:rPr b="1" sz="2400"/>
              <a:t>Communism/socialism</a:t>
            </a:r>
            <a:r>
              <a:t> </a:t>
            </a:r>
            <a:r>
              <a:rPr sz="2000"/>
              <a:t>– no private ownership – no incentive – slower growth – already collapsing</a:t>
            </a:r>
            <a:endParaRPr sz="2000"/>
          </a:p>
          <a:p>
            <a:pPr>
              <a:lnSpc>
                <a:spcPct val="90000"/>
              </a:lnSpc>
              <a:buSzTx/>
              <a:buNone/>
              <a:defRPr sz="2000"/>
            </a:pPr>
          </a:p>
          <a:p>
            <a:pPr>
              <a:lnSpc>
                <a:spcPct val="90000"/>
              </a:lnSpc>
              <a:spcBef>
                <a:spcPts val="600"/>
              </a:spcBef>
              <a:buSzTx/>
              <a:buNone/>
              <a:defRPr b="1" sz="2800"/>
            </a:pPr>
            <a:r>
              <a:t>	</a:t>
            </a:r>
            <a:r>
              <a:rPr sz="2400"/>
              <a:t>Capitalism</a:t>
            </a:r>
            <a:r>
              <a:rPr b="0"/>
              <a:t> </a:t>
            </a:r>
            <a:r>
              <a:rPr b="0" sz="2000"/>
              <a:t>– interest based – exploitation of the poor – private ownership and growth but with potential for injustice – friction</a:t>
            </a:r>
            <a:endParaRPr sz="2000"/>
          </a:p>
          <a:p>
            <a:pPr>
              <a:lnSpc>
                <a:spcPct val="90000"/>
              </a:lnSpc>
              <a:buChar char="•"/>
              <a:defRPr sz="2800"/>
            </a:pPr>
          </a:p>
          <a:p>
            <a:pPr>
              <a:lnSpc>
                <a:spcPct val="90000"/>
              </a:lnSpc>
              <a:spcBef>
                <a:spcPts val="600"/>
              </a:spcBef>
              <a:buSzTx/>
              <a:buNone/>
              <a:defRPr b="1" sz="2800"/>
            </a:pPr>
            <a:r>
              <a:t>	</a:t>
            </a:r>
            <a:r>
              <a:rPr sz="2400"/>
              <a:t>Islamic </a:t>
            </a:r>
            <a:r>
              <a:rPr b="0" sz="2000"/>
              <a:t>– universal ownership concept – accountability to God - distribution of material resources – help for needy is integrated in the system - private enterprise &amp; growth but without opportunity of injustice</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9" name="Summary - 2"/>
          <p:cNvSpPr txBox="1"/>
          <p:nvPr>
            <p:ph type="title"/>
          </p:nvPr>
        </p:nvSpPr>
        <p:spPr>
          <a:xfrm>
            <a:off x="457200" y="274637"/>
            <a:ext cx="8229600" cy="1143001"/>
          </a:xfrm>
          <a:prstGeom prst="rect">
            <a:avLst/>
          </a:prstGeom>
          <a:solidFill>
            <a:srgbClr val="F9EF67"/>
          </a:solidFill>
        </p:spPr>
        <p:txBody>
          <a:bodyPr/>
          <a:lstStyle>
            <a:lvl1pPr>
              <a:defRPr b="1" sz="3600"/>
            </a:lvl1pPr>
          </a:lstStyle>
          <a:p>
            <a:pPr/>
            <a:r>
              <a:t>Summary - 2</a:t>
            </a:r>
          </a:p>
        </p:txBody>
      </p:sp>
      <p:sp>
        <p:nvSpPr>
          <p:cNvPr id="130" name="Changing economic order - of the world today…"/>
          <p:cNvSpPr txBox="1"/>
          <p:nvPr>
            <p:ph type="body" idx="1"/>
          </p:nvPr>
        </p:nvSpPr>
        <p:spPr>
          <a:prstGeom prst="rect">
            <a:avLst/>
          </a:prstGeom>
          <a:solidFill>
            <a:srgbClr val="F8F5BE"/>
          </a:solidFill>
        </p:spPr>
        <p:txBody>
          <a:bodyPr/>
          <a:lstStyle/>
          <a:p>
            <a:pPr>
              <a:lnSpc>
                <a:spcPct val="90000"/>
              </a:lnSpc>
              <a:buChar char="•"/>
              <a:defRPr b="1" sz="2400"/>
            </a:pPr>
          </a:p>
          <a:p>
            <a:pPr>
              <a:lnSpc>
                <a:spcPct val="90000"/>
              </a:lnSpc>
              <a:spcBef>
                <a:spcPts val="500"/>
              </a:spcBef>
              <a:buChar char="•"/>
              <a:defRPr b="1" sz="2400"/>
            </a:pPr>
            <a:r>
              <a:t>Changing economic order</a:t>
            </a:r>
            <a:r>
              <a:rPr b="0"/>
              <a:t> - </a:t>
            </a:r>
            <a:r>
              <a:rPr b="0" sz="2000"/>
              <a:t>of the world today</a:t>
            </a:r>
            <a:endParaRPr sz="2000"/>
          </a:p>
          <a:p>
            <a:pPr>
              <a:lnSpc>
                <a:spcPct val="90000"/>
              </a:lnSpc>
              <a:buChar char="•"/>
              <a:defRPr sz="2400"/>
            </a:pPr>
          </a:p>
          <a:p>
            <a:pPr>
              <a:lnSpc>
                <a:spcPct val="90000"/>
              </a:lnSpc>
              <a:spcBef>
                <a:spcPts val="500"/>
              </a:spcBef>
              <a:buChar char="•"/>
              <a:defRPr b="1" sz="2400"/>
            </a:pPr>
            <a:r>
              <a:t>Capitalist system</a:t>
            </a:r>
            <a:r>
              <a:rPr b="0"/>
              <a:t> </a:t>
            </a:r>
            <a:r>
              <a:rPr b="0" sz="2000"/>
              <a:t>– existing haves &amp; have-nots – on the spread – worsening the divide and friction – major world conflicts</a:t>
            </a:r>
            <a:endParaRPr sz="2000"/>
          </a:p>
          <a:p>
            <a:pPr>
              <a:lnSpc>
                <a:spcPct val="90000"/>
              </a:lnSpc>
              <a:buChar char="•"/>
              <a:defRPr sz="2000"/>
            </a:pPr>
          </a:p>
          <a:p>
            <a:pPr>
              <a:lnSpc>
                <a:spcPct val="90000"/>
              </a:lnSpc>
              <a:spcBef>
                <a:spcPts val="500"/>
              </a:spcBef>
              <a:buChar char="•"/>
              <a:defRPr b="1" sz="2400"/>
            </a:pPr>
            <a:r>
              <a:t>Islamic System</a:t>
            </a:r>
            <a:r>
              <a:rPr b="0"/>
              <a:t> </a:t>
            </a:r>
            <a:r>
              <a:rPr b="0" sz="2000"/>
              <a:t>– potential for respite – welfare for all mankind &amp; aversion of humanitarian disaster</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2" name="Summary - 3"/>
          <p:cNvSpPr txBox="1"/>
          <p:nvPr>
            <p:ph type="title"/>
          </p:nvPr>
        </p:nvSpPr>
        <p:spPr>
          <a:xfrm>
            <a:off x="457200" y="274637"/>
            <a:ext cx="8229600" cy="1143001"/>
          </a:xfrm>
          <a:prstGeom prst="rect">
            <a:avLst/>
          </a:prstGeom>
          <a:solidFill>
            <a:srgbClr val="F9EF67"/>
          </a:solidFill>
        </p:spPr>
        <p:txBody>
          <a:bodyPr/>
          <a:lstStyle/>
          <a:p>
            <a:pPr/>
            <a:r>
              <a:t>Summary - 3</a:t>
            </a:r>
          </a:p>
        </p:txBody>
      </p:sp>
      <p:sp>
        <p:nvSpPr>
          <p:cNvPr id="133" name="Islamic Economic System – some hallmarks…"/>
          <p:cNvSpPr txBox="1"/>
          <p:nvPr>
            <p:ph type="body" idx="1"/>
          </p:nvPr>
        </p:nvSpPr>
        <p:spPr>
          <a:prstGeom prst="rect">
            <a:avLst/>
          </a:prstGeom>
          <a:solidFill>
            <a:srgbClr val="F8F5BE"/>
          </a:solidFill>
        </p:spPr>
        <p:txBody>
          <a:bodyPr/>
          <a:lstStyle/>
          <a:p>
            <a:pPr>
              <a:lnSpc>
                <a:spcPct val="80000"/>
              </a:lnSpc>
              <a:buChar char="•"/>
              <a:defRPr b="1" sz="1800"/>
            </a:pPr>
          </a:p>
          <a:p>
            <a:pPr>
              <a:lnSpc>
                <a:spcPct val="80000"/>
              </a:lnSpc>
              <a:spcBef>
                <a:spcPts val="400"/>
              </a:spcBef>
              <a:buChar char="•"/>
              <a:defRPr b="1" sz="1800"/>
            </a:pPr>
            <a:r>
              <a:t>Islamic Economic System – some hallmarks</a:t>
            </a:r>
          </a:p>
          <a:p>
            <a:pPr>
              <a:lnSpc>
                <a:spcPct val="80000"/>
              </a:lnSpc>
              <a:buChar char="•"/>
              <a:defRPr b="1" sz="1800"/>
            </a:pPr>
          </a:p>
          <a:p>
            <a:pPr>
              <a:lnSpc>
                <a:spcPct val="80000"/>
              </a:lnSpc>
              <a:spcBef>
                <a:spcPts val="400"/>
              </a:spcBef>
              <a:buSzTx/>
              <a:buNone/>
              <a:defRPr sz="1800"/>
            </a:pPr>
            <a:r>
              <a:t>	- All belongs to Allah - given to us on trust - a trial</a:t>
            </a:r>
          </a:p>
          <a:p>
            <a:pPr>
              <a:lnSpc>
                <a:spcPct val="80000"/>
              </a:lnSpc>
              <a:spcBef>
                <a:spcPts val="400"/>
              </a:spcBef>
              <a:buSzTx/>
              <a:buNone/>
              <a:defRPr sz="1800"/>
            </a:pPr>
            <a:r>
              <a:t>	- Worship facilitates economic unity </a:t>
            </a:r>
          </a:p>
          <a:p>
            <a:pPr>
              <a:lnSpc>
                <a:spcPct val="80000"/>
              </a:lnSpc>
              <a:spcBef>
                <a:spcPts val="400"/>
              </a:spcBef>
              <a:buSzTx/>
              <a:buNone/>
              <a:defRPr sz="1800"/>
            </a:pPr>
            <a:r>
              <a:t> 	- Basic rights for all mankind - food, clothing &amp; shelter</a:t>
            </a:r>
          </a:p>
          <a:p>
            <a:pPr>
              <a:lnSpc>
                <a:spcPct val="80000"/>
              </a:lnSpc>
              <a:spcBef>
                <a:spcPts val="400"/>
              </a:spcBef>
              <a:buSzTx/>
              <a:buNone/>
              <a:defRPr sz="1800"/>
            </a:pPr>
            <a:r>
              <a:t>	- Honesty &amp; accountability to God</a:t>
            </a:r>
          </a:p>
          <a:p>
            <a:pPr>
              <a:lnSpc>
                <a:spcPct val="80000"/>
              </a:lnSpc>
              <a:spcBef>
                <a:spcPts val="400"/>
              </a:spcBef>
              <a:buSzTx/>
              <a:buNone/>
              <a:defRPr sz="1800"/>
            </a:pPr>
            <a:r>
              <a:t>	- Forbids interest &amp; usury, taking away potential for exploitation</a:t>
            </a:r>
          </a:p>
          <a:p>
            <a:pPr>
              <a:lnSpc>
                <a:spcPct val="80000"/>
              </a:lnSpc>
              <a:spcBef>
                <a:spcPts val="400"/>
              </a:spcBef>
              <a:buSzTx/>
              <a:buNone/>
              <a:defRPr i="1" sz="1800"/>
            </a:pPr>
            <a:r>
              <a:t>	- Zakat - </a:t>
            </a:r>
            <a:r>
              <a:rPr i="0"/>
              <a:t>tax on idle capital – encouraging contribution to economy</a:t>
            </a:r>
          </a:p>
          <a:p>
            <a:pPr>
              <a:lnSpc>
                <a:spcPct val="80000"/>
              </a:lnSpc>
              <a:spcBef>
                <a:spcPts val="400"/>
              </a:spcBef>
              <a:buSzTx/>
              <a:buNone/>
              <a:defRPr sz="1800"/>
            </a:pPr>
            <a:r>
              <a:t>	- Borrowing &amp; lending acc to given principles</a:t>
            </a:r>
          </a:p>
          <a:p>
            <a:pPr>
              <a:lnSpc>
                <a:spcPct val="80000"/>
              </a:lnSpc>
              <a:spcBef>
                <a:spcPts val="400"/>
              </a:spcBef>
              <a:buSzTx/>
              <a:buNone/>
              <a:defRPr sz="1800"/>
            </a:pPr>
            <a:r>
              <a:t>	- Spending acc to principles</a:t>
            </a:r>
          </a:p>
          <a:p>
            <a:pPr>
              <a:lnSpc>
                <a:spcPct val="80000"/>
              </a:lnSpc>
              <a:spcBef>
                <a:spcPts val="400"/>
              </a:spcBef>
              <a:buSzTx/>
              <a:buNone/>
              <a:defRPr sz="1800"/>
            </a:pPr>
            <a:r>
              <a:t>	- Simplicity, not lavishness</a:t>
            </a:r>
          </a:p>
          <a:p>
            <a:pPr>
              <a:lnSpc>
                <a:spcPct val="80000"/>
              </a:lnSpc>
              <a:spcBef>
                <a:spcPts val="400"/>
              </a:spcBef>
              <a:buSzTx/>
              <a:buNone/>
              <a:defRPr sz="1800"/>
            </a:pPr>
            <a:r>
              <a:t>	- Rights of deprived, individuals and nations both</a:t>
            </a:r>
          </a:p>
          <a:p>
            <a:pPr>
              <a:lnSpc>
                <a:spcPct val="80000"/>
              </a:lnSpc>
              <a:spcBef>
                <a:spcPts val="400"/>
              </a:spcBef>
              <a:buSzTx/>
              <a:buNone/>
              <a:defRPr sz="1800"/>
            </a:pPr>
            <a:r>
              <a:t>	- Economic equity at all levels </a:t>
            </a:r>
          </a:p>
          <a:p>
            <a:pPr>
              <a:lnSpc>
                <a:spcPct val="80000"/>
              </a:lnSpc>
              <a:spcBef>
                <a:spcPts val="400"/>
              </a:spcBef>
              <a:buSzTx/>
              <a:buNone/>
              <a:defRPr sz="1800"/>
            </a:pPr>
            <a:r>
              <a:t>	- Prevents friction &amp; wars - </a:t>
            </a:r>
            <a:r>
              <a:rPr b="1"/>
              <a:t>PEACE</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8" name="SEMINAR 3…"/>
          <p:cNvSpPr txBox="1"/>
          <p:nvPr>
            <p:ph type="body" idx="1"/>
          </p:nvPr>
        </p:nvSpPr>
        <p:spPr>
          <a:xfrm>
            <a:off x="395287" y="1628775"/>
            <a:ext cx="8367713" cy="3324225"/>
          </a:xfrm>
          <a:prstGeom prst="rect">
            <a:avLst/>
          </a:prstGeom>
          <a:solidFill>
            <a:srgbClr val="F8F5BE"/>
          </a:solidFill>
        </p:spPr>
        <p:txBody>
          <a:bodyPr/>
          <a:lstStyle/>
          <a:p>
            <a:pPr>
              <a:buChar char="•"/>
            </a:pPr>
          </a:p>
          <a:p>
            <a:pPr lvl="3" marL="228600" indent="1143000">
              <a:spcBef>
                <a:spcPts val="0"/>
              </a:spcBef>
              <a:buSzTx/>
              <a:buNone/>
              <a:defRPr sz="2000"/>
            </a:pPr>
            <a:r>
              <a:t>			</a:t>
            </a:r>
            <a:r>
              <a:rPr sz="2800"/>
              <a:t>SEMINAR 3</a:t>
            </a:r>
            <a:endParaRPr sz="2800"/>
          </a:p>
          <a:p>
            <a:pPr>
              <a:spcBef>
                <a:spcPts val="1000"/>
              </a:spcBef>
              <a:buSzTx/>
              <a:buNone/>
            </a:pPr>
            <a:r>
              <a:t>		   </a:t>
            </a:r>
            <a:r>
              <a:rPr b="1" sz="4400"/>
              <a:t>ECONOMIC PEACE</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0" name="Title"/>
          <p:cNvSpPr txBox="1"/>
          <p:nvPr>
            <p:ph type="title"/>
          </p:nvPr>
        </p:nvSpPr>
        <p:spPr>
          <a:prstGeom prst="rect">
            <a:avLst/>
          </a:prstGeom>
        </p:spPr>
        <p:txBody>
          <a:bodyPr/>
          <a:lstStyle/>
          <a:p>
            <a:pPr/>
          </a:p>
        </p:txBody>
      </p:sp>
      <p:sp>
        <p:nvSpPr>
          <p:cNvPr id="61" name="Three Principle Economic Philosophies…"/>
          <p:cNvSpPr txBox="1"/>
          <p:nvPr>
            <p:ph type="body" idx="1"/>
          </p:nvPr>
        </p:nvSpPr>
        <p:spPr>
          <a:prstGeom prst="rect">
            <a:avLst/>
          </a:prstGeom>
        </p:spPr>
        <p:txBody>
          <a:bodyPr/>
          <a:lstStyle/>
          <a:p>
            <a:pPr algn="ctr">
              <a:spcBef>
                <a:spcPts val="900"/>
              </a:spcBef>
              <a:buSzTx/>
              <a:buNone/>
              <a:defRPr sz="4000"/>
            </a:pPr>
            <a:r>
              <a:t>Three Principle Economic Philosophies  </a:t>
            </a:r>
          </a:p>
          <a:p>
            <a:pPr algn="ctr">
              <a:spcBef>
                <a:spcPts val="900"/>
              </a:spcBef>
              <a:buSzTx/>
              <a:buNone/>
              <a:defRPr sz="4000"/>
            </a:pPr>
            <a:r>
              <a:t>A Comparison </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3" name="Three Principle Economic Philosophies  A Comparison - 1"/>
          <p:cNvSpPr txBox="1"/>
          <p:nvPr>
            <p:ph type="title"/>
          </p:nvPr>
        </p:nvSpPr>
        <p:spPr>
          <a:xfrm>
            <a:off x="457200" y="274637"/>
            <a:ext cx="8229600" cy="1143001"/>
          </a:xfrm>
          <a:prstGeom prst="rect">
            <a:avLst/>
          </a:prstGeom>
          <a:solidFill>
            <a:srgbClr val="F1EC7F"/>
          </a:solidFill>
        </p:spPr>
        <p:txBody>
          <a:bodyPr/>
          <a:lstStyle>
            <a:lvl1pPr>
              <a:defRPr b="1" sz="3200"/>
            </a:lvl1pPr>
          </a:lstStyle>
          <a:p>
            <a:pPr/>
            <a:r>
              <a:t>Three Principle Economic Philosophies  A Comparison - 1</a:t>
            </a:r>
          </a:p>
        </p:txBody>
      </p:sp>
      <p:sp>
        <p:nvSpPr>
          <p:cNvPr id="64" name="Capitalism…"/>
          <p:cNvSpPr txBox="1"/>
          <p:nvPr>
            <p:ph type="body" idx="1"/>
          </p:nvPr>
        </p:nvSpPr>
        <p:spPr>
          <a:prstGeom prst="rect">
            <a:avLst/>
          </a:prstGeom>
          <a:solidFill>
            <a:srgbClr val="F8F5BE"/>
          </a:solidFill>
        </p:spPr>
        <p:txBody>
          <a:bodyPr/>
          <a:lstStyle/>
          <a:p>
            <a:pPr>
              <a:lnSpc>
                <a:spcPct val="80000"/>
              </a:lnSpc>
              <a:buChar char="•"/>
              <a:defRPr b="1" sz="2400"/>
            </a:pPr>
          </a:p>
          <a:p>
            <a:pPr>
              <a:lnSpc>
                <a:spcPct val="80000"/>
              </a:lnSpc>
              <a:spcBef>
                <a:spcPts val="500"/>
              </a:spcBef>
              <a:buChar char="•"/>
              <a:defRPr b="1" sz="2400"/>
            </a:pPr>
            <a:r>
              <a:t>Capitalism</a:t>
            </a:r>
          </a:p>
          <a:p>
            <a:pPr>
              <a:lnSpc>
                <a:spcPct val="80000"/>
              </a:lnSpc>
              <a:spcBef>
                <a:spcPts val="600"/>
              </a:spcBef>
              <a:buSzTx/>
              <a:buNone/>
              <a:defRPr sz="2800"/>
            </a:pPr>
            <a:r>
              <a:t>	- </a:t>
            </a:r>
            <a:r>
              <a:rPr sz="2000"/>
              <a:t>allows private enterprise &amp; owning of wealth</a:t>
            </a:r>
            <a:endParaRPr sz="2000"/>
          </a:p>
          <a:p>
            <a:pPr>
              <a:lnSpc>
                <a:spcPct val="80000"/>
              </a:lnSpc>
              <a:spcBef>
                <a:spcPts val="400"/>
              </a:spcBef>
              <a:buSzTx/>
              <a:buNone/>
              <a:defRPr sz="2000"/>
            </a:pPr>
            <a:r>
              <a:t>	- interest based</a:t>
            </a:r>
          </a:p>
          <a:p>
            <a:pPr>
              <a:lnSpc>
                <a:spcPct val="80000"/>
              </a:lnSpc>
              <a:spcBef>
                <a:spcPts val="400"/>
              </a:spcBef>
              <a:buSzTx/>
              <a:buNone/>
              <a:defRPr sz="2000"/>
            </a:pPr>
            <a:r>
              <a:t>	</a:t>
            </a:r>
          </a:p>
          <a:p>
            <a:pPr>
              <a:lnSpc>
                <a:spcPct val="80000"/>
              </a:lnSpc>
              <a:spcBef>
                <a:spcPts val="500"/>
              </a:spcBef>
              <a:buChar char="•"/>
              <a:defRPr b="1" sz="2400"/>
            </a:pPr>
            <a:r>
              <a:t>Communism/socialism </a:t>
            </a:r>
          </a:p>
          <a:p>
            <a:pPr>
              <a:lnSpc>
                <a:spcPct val="80000"/>
              </a:lnSpc>
              <a:spcBef>
                <a:spcPts val="600"/>
              </a:spcBef>
              <a:buSzTx/>
              <a:buNone/>
              <a:defRPr sz="2800"/>
            </a:pPr>
            <a:r>
              <a:t>	</a:t>
            </a:r>
            <a:r>
              <a:rPr sz="2000"/>
              <a:t>- does not allow individual ownership of wealth</a:t>
            </a:r>
            <a:endParaRPr sz="2000"/>
          </a:p>
          <a:p>
            <a:pPr>
              <a:lnSpc>
                <a:spcPct val="80000"/>
              </a:lnSpc>
              <a:spcBef>
                <a:spcPts val="400"/>
              </a:spcBef>
              <a:buSzTx/>
              <a:buNone/>
              <a:defRPr sz="2000"/>
            </a:pPr>
            <a:r>
              <a:t>	- state monopoly</a:t>
            </a:r>
          </a:p>
          <a:p>
            <a:pPr>
              <a:lnSpc>
                <a:spcPct val="80000"/>
              </a:lnSpc>
              <a:buSzTx/>
              <a:buNone/>
              <a:defRPr sz="2000"/>
            </a:pPr>
          </a:p>
          <a:p>
            <a:pPr>
              <a:lnSpc>
                <a:spcPct val="80000"/>
              </a:lnSpc>
              <a:spcBef>
                <a:spcPts val="500"/>
              </a:spcBef>
              <a:buChar char="•"/>
              <a:defRPr b="1" sz="2400"/>
            </a:pPr>
            <a:r>
              <a:t>Islamic System</a:t>
            </a:r>
          </a:p>
          <a:p>
            <a:pPr>
              <a:lnSpc>
                <a:spcPct val="80000"/>
              </a:lnSpc>
              <a:spcBef>
                <a:spcPts val="600"/>
              </a:spcBef>
              <a:buSzTx/>
              <a:buNone/>
              <a:defRPr sz="2800"/>
            </a:pPr>
            <a:r>
              <a:t>	</a:t>
            </a:r>
            <a:r>
              <a:rPr sz="2000"/>
              <a:t>- allows private enterprise &amp; owning of wealth</a:t>
            </a:r>
            <a:endParaRPr sz="2000"/>
          </a:p>
          <a:p>
            <a:pPr>
              <a:lnSpc>
                <a:spcPct val="80000"/>
              </a:lnSpc>
              <a:spcBef>
                <a:spcPts val="400"/>
              </a:spcBef>
              <a:buSzTx/>
              <a:buNone/>
              <a:defRPr sz="2000"/>
            </a:pPr>
            <a:r>
              <a:t>	- no usury &amp; interest</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6" name="Three Principle Economic Philosophies  A Comparison - 2"/>
          <p:cNvSpPr txBox="1"/>
          <p:nvPr>
            <p:ph type="title"/>
          </p:nvPr>
        </p:nvSpPr>
        <p:spPr>
          <a:xfrm>
            <a:off x="457200" y="274637"/>
            <a:ext cx="8229600" cy="1143001"/>
          </a:xfrm>
          <a:prstGeom prst="rect">
            <a:avLst/>
          </a:prstGeom>
          <a:solidFill>
            <a:srgbClr val="F1EC7F"/>
          </a:solidFill>
        </p:spPr>
        <p:txBody>
          <a:bodyPr/>
          <a:lstStyle>
            <a:lvl1pPr>
              <a:defRPr b="1" sz="3200"/>
            </a:lvl1pPr>
          </a:lstStyle>
          <a:p>
            <a:pPr/>
            <a:r>
              <a:t>Three Principle Economic Philosophies  A Comparison - 2</a:t>
            </a:r>
          </a:p>
        </p:txBody>
      </p:sp>
      <p:sp>
        <p:nvSpPr>
          <p:cNvPr id="67" name="Capitalism…"/>
          <p:cNvSpPr txBox="1"/>
          <p:nvPr>
            <p:ph type="body" idx="1"/>
          </p:nvPr>
        </p:nvSpPr>
        <p:spPr>
          <a:prstGeom prst="rect">
            <a:avLst/>
          </a:prstGeom>
          <a:solidFill>
            <a:srgbClr val="F8F5BE"/>
          </a:solidFill>
        </p:spPr>
        <p:txBody>
          <a:bodyPr/>
          <a:lstStyle/>
          <a:p>
            <a:pPr>
              <a:lnSpc>
                <a:spcPct val="80000"/>
              </a:lnSpc>
              <a:spcBef>
                <a:spcPts val="400"/>
              </a:spcBef>
              <a:buChar char="•"/>
              <a:defRPr b="1" sz="2000"/>
            </a:pPr>
            <a:r>
              <a:t>Capitalism</a:t>
            </a:r>
          </a:p>
          <a:p>
            <a:pPr>
              <a:lnSpc>
                <a:spcPct val="80000"/>
              </a:lnSpc>
              <a:spcBef>
                <a:spcPts val="400"/>
              </a:spcBef>
              <a:buSzTx/>
              <a:buNone/>
              <a:defRPr sz="2000"/>
            </a:pPr>
            <a:r>
              <a:t>	- </a:t>
            </a:r>
            <a:r>
              <a:rPr sz="1800"/>
              <a:t>interest is the driving force for investment</a:t>
            </a:r>
            <a:endParaRPr sz="1800"/>
          </a:p>
          <a:p>
            <a:pPr>
              <a:lnSpc>
                <a:spcPct val="80000"/>
              </a:lnSpc>
              <a:spcBef>
                <a:spcPts val="400"/>
              </a:spcBef>
              <a:buSzTx/>
              <a:buNone/>
              <a:defRPr sz="1800"/>
            </a:pPr>
            <a:r>
              <a:t>	- capital should grow even without effort by the owner</a:t>
            </a:r>
          </a:p>
          <a:p>
            <a:pPr>
              <a:lnSpc>
                <a:spcPct val="80000"/>
              </a:lnSpc>
              <a:spcBef>
                <a:spcPts val="400"/>
              </a:spcBef>
              <a:buSzTx/>
              <a:buNone/>
              <a:defRPr sz="1800"/>
            </a:pPr>
            <a:r>
              <a:t>	- owner does not necessarily share risk - unscrupulous investment</a:t>
            </a:r>
          </a:p>
          <a:p>
            <a:pPr>
              <a:lnSpc>
                <a:spcPct val="80000"/>
              </a:lnSpc>
              <a:buSzTx/>
              <a:buNone/>
              <a:defRPr sz="1800"/>
            </a:pPr>
          </a:p>
          <a:p>
            <a:pPr>
              <a:lnSpc>
                <a:spcPct val="80000"/>
              </a:lnSpc>
              <a:spcBef>
                <a:spcPts val="400"/>
              </a:spcBef>
              <a:buChar char="•"/>
              <a:defRPr b="1" sz="2000"/>
            </a:pPr>
            <a:r>
              <a:t>Communism/socialism</a:t>
            </a:r>
          </a:p>
          <a:p>
            <a:pPr>
              <a:lnSpc>
                <a:spcPct val="80000"/>
              </a:lnSpc>
              <a:spcBef>
                <a:spcPts val="400"/>
              </a:spcBef>
              <a:buSzTx/>
              <a:buNone/>
              <a:defRPr sz="1800"/>
            </a:pPr>
            <a:r>
              <a:t>	- no option of individual investment</a:t>
            </a:r>
          </a:p>
          <a:p>
            <a:pPr>
              <a:lnSpc>
                <a:spcPct val="80000"/>
              </a:lnSpc>
              <a:spcBef>
                <a:spcPts val="400"/>
              </a:spcBef>
              <a:buSzTx/>
              <a:buNone/>
              <a:defRPr sz="1800"/>
            </a:pPr>
            <a:r>
              <a:t>	- lack of incentive for production</a:t>
            </a:r>
          </a:p>
          <a:p>
            <a:pPr>
              <a:lnSpc>
                <a:spcPct val="80000"/>
              </a:lnSpc>
              <a:buSzTx/>
              <a:buNone/>
              <a:defRPr sz="1800"/>
            </a:pPr>
          </a:p>
          <a:p>
            <a:pPr>
              <a:lnSpc>
                <a:spcPct val="80000"/>
              </a:lnSpc>
              <a:spcBef>
                <a:spcPts val="400"/>
              </a:spcBef>
              <a:buChar char="•"/>
              <a:defRPr b="1" sz="2000"/>
            </a:pPr>
            <a:r>
              <a:t>Islamic System</a:t>
            </a:r>
          </a:p>
          <a:p>
            <a:pPr>
              <a:lnSpc>
                <a:spcPct val="80000"/>
              </a:lnSpc>
              <a:spcBef>
                <a:spcPts val="400"/>
              </a:spcBef>
              <a:buSzTx/>
              <a:buNone/>
              <a:defRPr sz="1800"/>
            </a:pPr>
            <a:r>
              <a:t>	</a:t>
            </a:r>
            <a:r>
              <a:rPr sz="2000"/>
              <a:t>- </a:t>
            </a:r>
            <a:r>
              <a:t>checks non-productive capital with </a:t>
            </a:r>
            <a:r>
              <a:rPr i="1"/>
              <a:t>zakat</a:t>
            </a:r>
            <a:r>
              <a:t> - driving force for investment</a:t>
            </a:r>
            <a:r>
              <a:rPr sz="2000"/>
              <a:t> </a:t>
            </a:r>
            <a:endParaRPr sz="2000"/>
          </a:p>
          <a:p>
            <a:pPr>
              <a:lnSpc>
                <a:spcPct val="80000"/>
              </a:lnSpc>
              <a:spcBef>
                <a:spcPts val="400"/>
              </a:spcBef>
              <a:buSzTx/>
              <a:buNone/>
              <a:defRPr sz="1800"/>
            </a:pPr>
            <a:r>
              <a:t>	- owner has to make the effort of investment </a:t>
            </a:r>
          </a:p>
          <a:p>
            <a:pPr>
              <a:lnSpc>
                <a:spcPct val="80000"/>
              </a:lnSpc>
              <a:spcBef>
                <a:spcPts val="400"/>
              </a:spcBef>
              <a:buSzTx/>
              <a:buNone/>
              <a:defRPr sz="1800"/>
            </a:pPr>
            <a:r>
              <a:t>	- owner shares risk - therefore careful planning</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9" name="Three Principle Economic Philosophies  A Comparison - 3"/>
          <p:cNvSpPr txBox="1"/>
          <p:nvPr>
            <p:ph type="title"/>
          </p:nvPr>
        </p:nvSpPr>
        <p:spPr>
          <a:xfrm>
            <a:off x="457200" y="274637"/>
            <a:ext cx="8229600" cy="1143001"/>
          </a:xfrm>
          <a:prstGeom prst="rect">
            <a:avLst/>
          </a:prstGeom>
          <a:solidFill>
            <a:srgbClr val="F1EC7F"/>
          </a:solidFill>
        </p:spPr>
        <p:txBody>
          <a:bodyPr/>
          <a:lstStyle>
            <a:lvl1pPr>
              <a:defRPr b="1" sz="3200"/>
            </a:lvl1pPr>
          </a:lstStyle>
          <a:p>
            <a:pPr/>
            <a:r>
              <a:t>Three Principle Economic Philosophies  A Comparison - 3</a:t>
            </a:r>
          </a:p>
        </p:txBody>
      </p:sp>
      <p:sp>
        <p:nvSpPr>
          <p:cNvPr id="70" name="Capitalism…"/>
          <p:cNvSpPr txBox="1"/>
          <p:nvPr>
            <p:ph type="body" idx="1"/>
          </p:nvPr>
        </p:nvSpPr>
        <p:spPr>
          <a:prstGeom prst="rect">
            <a:avLst/>
          </a:prstGeom>
          <a:solidFill>
            <a:srgbClr val="F8F5BE"/>
          </a:solidFill>
        </p:spPr>
        <p:txBody>
          <a:bodyPr/>
          <a:lstStyle/>
          <a:p>
            <a:pPr>
              <a:lnSpc>
                <a:spcPct val="80000"/>
              </a:lnSpc>
              <a:buChar char="•"/>
              <a:defRPr b="1" sz="2000"/>
            </a:pPr>
          </a:p>
          <a:p>
            <a:pPr>
              <a:lnSpc>
                <a:spcPct val="80000"/>
              </a:lnSpc>
              <a:spcBef>
                <a:spcPts val="400"/>
              </a:spcBef>
              <a:buChar char="•"/>
              <a:defRPr b="1" sz="2000"/>
            </a:pPr>
            <a:r>
              <a:t>Capitalism </a:t>
            </a:r>
          </a:p>
          <a:p>
            <a:pPr>
              <a:lnSpc>
                <a:spcPct val="80000"/>
              </a:lnSpc>
              <a:spcBef>
                <a:spcPts val="500"/>
              </a:spcBef>
              <a:buSzTx/>
              <a:buNone/>
              <a:defRPr sz="2400"/>
            </a:pPr>
            <a:r>
              <a:t>	</a:t>
            </a:r>
            <a:r>
              <a:rPr sz="1800"/>
              <a:t>- growth is monitored against some benchmarks eg interest, inflation</a:t>
            </a:r>
            <a:endParaRPr sz="1800"/>
          </a:p>
          <a:p>
            <a:pPr>
              <a:lnSpc>
                <a:spcPct val="80000"/>
              </a:lnSpc>
              <a:spcBef>
                <a:spcPts val="400"/>
              </a:spcBef>
              <a:buSzTx/>
              <a:buNone/>
              <a:defRPr sz="1800"/>
            </a:pPr>
            <a:r>
              <a:t>	- its legal &amp; possible to exploit those in need of loan - allows rich to drain wealth from poor towards themselves </a:t>
            </a:r>
          </a:p>
          <a:p>
            <a:pPr>
              <a:lnSpc>
                <a:spcPct val="80000"/>
              </a:lnSpc>
              <a:spcBef>
                <a:spcPts val="400"/>
              </a:spcBef>
              <a:buSzTx/>
              <a:buNone/>
              <a:defRPr sz="1800"/>
            </a:pPr>
            <a:r>
              <a:t>	</a:t>
            </a:r>
          </a:p>
          <a:p>
            <a:pPr>
              <a:lnSpc>
                <a:spcPct val="80000"/>
              </a:lnSpc>
              <a:spcBef>
                <a:spcPts val="500"/>
              </a:spcBef>
              <a:buChar char="•"/>
              <a:defRPr b="1" sz="2000"/>
            </a:pPr>
            <a:r>
              <a:t>Communism/socialism</a:t>
            </a:r>
            <a:r>
              <a:rPr b="0" sz="2400"/>
              <a:t> </a:t>
            </a:r>
            <a:endParaRPr sz="2400"/>
          </a:p>
          <a:p>
            <a:pPr>
              <a:lnSpc>
                <a:spcPct val="80000"/>
              </a:lnSpc>
              <a:spcBef>
                <a:spcPts val="500"/>
              </a:spcBef>
              <a:buSzTx/>
              <a:buNone/>
              <a:defRPr sz="2400"/>
            </a:pPr>
            <a:r>
              <a:t>	</a:t>
            </a:r>
            <a:r>
              <a:rPr sz="1800"/>
              <a:t>- lack of benchmarking for growth</a:t>
            </a:r>
            <a:endParaRPr sz="1800"/>
          </a:p>
          <a:p>
            <a:pPr>
              <a:lnSpc>
                <a:spcPct val="80000"/>
              </a:lnSpc>
              <a:spcBef>
                <a:spcPts val="400"/>
              </a:spcBef>
              <a:buSzTx/>
              <a:buNone/>
              <a:defRPr sz="1800"/>
            </a:pPr>
            <a:r>
              <a:t>	- lack of monitoring &amp; accountability - more waste</a:t>
            </a:r>
          </a:p>
          <a:p>
            <a:pPr>
              <a:lnSpc>
                <a:spcPct val="80000"/>
              </a:lnSpc>
              <a:buSzTx/>
              <a:buNone/>
              <a:defRPr sz="1800"/>
            </a:pPr>
          </a:p>
          <a:p>
            <a:pPr>
              <a:lnSpc>
                <a:spcPct val="80000"/>
              </a:lnSpc>
              <a:spcBef>
                <a:spcPts val="400"/>
              </a:spcBef>
              <a:buChar char="•"/>
              <a:defRPr b="1" sz="2000"/>
            </a:pPr>
            <a:r>
              <a:t>Islamic System</a:t>
            </a:r>
          </a:p>
          <a:p>
            <a:pPr>
              <a:lnSpc>
                <a:spcPct val="80000"/>
              </a:lnSpc>
              <a:spcBef>
                <a:spcPts val="500"/>
              </a:spcBef>
              <a:buSzTx/>
              <a:buNone/>
              <a:defRPr sz="2400"/>
            </a:pPr>
            <a:r>
              <a:t>	</a:t>
            </a:r>
            <a:r>
              <a:rPr sz="1800"/>
              <a:t>- prevents amassing wealth in the hands of few at cost of many e inheritance system and taxing the capital</a:t>
            </a:r>
            <a:endParaRPr i="1" sz="1800"/>
          </a:p>
          <a:p>
            <a:pPr>
              <a:lnSpc>
                <a:spcPct val="80000"/>
              </a:lnSpc>
              <a:spcBef>
                <a:spcPts val="400"/>
              </a:spcBef>
              <a:buSzTx/>
              <a:buNone/>
              <a:defRPr sz="1800"/>
            </a:pPr>
            <a:r>
              <a:t>	- prevents exploitation as any loan is either shared investment or ‘help’</a:t>
            </a:r>
          </a:p>
          <a:p>
            <a:pPr>
              <a:lnSpc>
                <a:spcPct val="80000"/>
              </a:lnSpc>
              <a:spcBef>
                <a:spcPts val="400"/>
              </a:spcBef>
              <a:buSzTx/>
              <a:buNone/>
              <a:defRPr sz="1800"/>
            </a:pPr>
            <a:r>
              <a:t>	</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2" name="Three Principle Economic Philosophies   A Comparison - 4"/>
          <p:cNvSpPr txBox="1"/>
          <p:nvPr>
            <p:ph type="title"/>
          </p:nvPr>
        </p:nvSpPr>
        <p:spPr>
          <a:xfrm>
            <a:off x="457200" y="274637"/>
            <a:ext cx="8229600" cy="1143001"/>
          </a:xfrm>
          <a:prstGeom prst="rect">
            <a:avLst/>
          </a:prstGeom>
          <a:solidFill>
            <a:srgbClr val="F1EC7F"/>
          </a:solidFill>
        </p:spPr>
        <p:txBody>
          <a:bodyPr/>
          <a:lstStyle>
            <a:lvl1pPr>
              <a:defRPr b="1" sz="3200"/>
            </a:lvl1pPr>
          </a:lstStyle>
          <a:p>
            <a:pPr/>
            <a:r>
              <a:t>Three Principle Economic Philosophies   A Comparison - 4</a:t>
            </a:r>
          </a:p>
        </p:txBody>
      </p:sp>
      <p:sp>
        <p:nvSpPr>
          <p:cNvPr id="73" name="Capitalism…"/>
          <p:cNvSpPr txBox="1"/>
          <p:nvPr>
            <p:ph type="body" idx="1"/>
          </p:nvPr>
        </p:nvSpPr>
        <p:spPr>
          <a:prstGeom prst="rect">
            <a:avLst/>
          </a:prstGeom>
          <a:solidFill>
            <a:srgbClr val="F8F5BE"/>
          </a:solidFill>
        </p:spPr>
        <p:txBody>
          <a:bodyPr/>
          <a:lstStyle/>
          <a:p>
            <a:pPr>
              <a:lnSpc>
                <a:spcPct val="80000"/>
              </a:lnSpc>
              <a:spcBef>
                <a:spcPts val="400"/>
              </a:spcBef>
              <a:buChar char="•"/>
              <a:defRPr b="1" sz="2000"/>
            </a:pPr>
            <a:r>
              <a:t>Capitalism</a:t>
            </a:r>
          </a:p>
          <a:p>
            <a:pPr>
              <a:lnSpc>
                <a:spcPct val="80000"/>
              </a:lnSpc>
              <a:spcBef>
                <a:spcPts val="400"/>
              </a:spcBef>
              <a:buSzTx/>
              <a:buNone/>
              <a:defRPr sz="2000"/>
            </a:pPr>
            <a:r>
              <a:t>	</a:t>
            </a:r>
            <a:r>
              <a:rPr sz="1800"/>
              <a:t>- raised interest puts extreme pressure on small businesses at times of recession - bankruptcies</a:t>
            </a:r>
            <a:endParaRPr sz="1800"/>
          </a:p>
          <a:p>
            <a:pPr>
              <a:lnSpc>
                <a:spcPct val="80000"/>
              </a:lnSpc>
              <a:spcBef>
                <a:spcPts val="400"/>
              </a:spcBef>
              <a:buSzTx/>
              <a:buNone/>
              <a:defRPr sz="1800"/>
            </a:pPr>
            <a:r>
              <a:t>	- facilitates unscrupulous investments by large financial establishments - investors are distant from investment anyway and only interested in profit which is fixed</a:t>
            </a:r>
          </a:p>
          <a:p>
            <a:pPr>
              <a:lnSpc>
                <a:spcPct val="80000"/>
              </a:lnSpc>
              <a:buChar char="•"/>
              <a:defRPr sz="1800"/>
            </a:pPr>
          </a:p>
          <a:p>
            <a:pPr>
              <a:lnSpc>
                <a:spcPct val="80000"/>
              </a:lnSpc>
              <a:spcBef>
                <a:spcPts val="400"/>
              </a:spcBef>
              <a:buChar char="•"/>
              <a:defRPr b="1" sz="2000"/>
            </a:pPr>
            <a:r>
              <a:t>Communism/socialism</a:t>
            </a:r>
          </a:p>
          <a:p>
            <a:pPr>
              <a:lnSpc>
                <a:spcPct val="80000"/>
              </a:lnSpc>
              <a:buChar char="•"/>
              <a:defRPr b="1" sz="2000"/>
            </a:pPr>
          </a:p>
          <a:p>
            <a:pPr>
              <a:lnSpc>
                <a:spcPct val="80000"/>
              </a:lnSpc>
              <a:spcBef>
                <a:spcPts val="400"/>
              </a:spcBef>
              <a:buChar char="•"/>
              <a:defRPr b="1" sz="2000"/>
            </a:pPr>
            <a:r>
              <a:t>Islamic System</a:t>
            </a:r>
          </a:p>
          <a:p>
            <a:pPr>
              <a:lnSpc>
                <a:spcPct val="80000"/>
              </a:lnSpc>
              <a:spcBef>
                <a:spcPts val="400"/>
              </a:spcBef>
              <a:buSzTx/>
              <a:buNone/>
              <a:defRPr sz="1800"/>
            </a:pPr>
            <a:r>
              <a:t>	- no interest to pay means increased capacity to sustain recession by just sharing loss - akin to nature’s way to protect, ‘hibernation’ </a:t>
            </a:r>
          </a:p>
          <a:p>
            <a:pPr>
              <a:lnSpc>
                <a:spcPct val="80000"/>
              </a:lnSpc>
              <a:spcBef>
                <a:spcPts val="400"/>
              </a:spcBef>
              <a:buSzTx/>
              <a:buNone/>
              <a:defRPr sz="1800"/>
            </a:pPr>
            <a:r>
              <a:t>	- honest investment is likely to grow more than dishonest competitors</a:t>
            </a:r>
          </a:p>
          <a:p>
            <a:pPr>
              <a:lnSpc>
                <a:spcPct val="80000"/>
              </a:lnSpc>
              <a:spcBef>
                <a:spcPts val="400"/>
              </a:spcBef>
              <a:buSzTx/>
              <a:buNone/>
              <a:defRPr sz="1800"/>
            </a:pPr>
            <a:r>
              <a:t>	- investors’ discretion to select carefully as they share profit/loss - supporting honest investments</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5" name="Three Principle Economic Philosophies   A Comparison - 5"/>
          <p:cNvSpPr txBox="1"/>
          <p:nvPr>
            <p:ph type="title"/>
          </p:nvPr>
        </p:nvSpPr>
        <p:spPr>
          <a:xfrm>
            <a:off x="457200" y="274637"/>
            <a:ext cx="8229600" cy="1143001"/>
          </a:xfrm>
          <a:prstGeom prst="rect">
            <a:avLst/>
          </a:prstGeom>
          <a:solidFill>
            <a:srgbClr val="F1EC7F"/>
          </a:solidFill>
        </p:spPr>
        <p:txBody>
          <a:bodyPr/>
          <a:lstStyle>
            <a:lvl1pPr>
              <a:defRPr b="1" sz="3200"/>
            </a:lvl1pPr>
          </a:lstStyle>
          <a:p>
            <a:pPr/>
            <a:r>
              <a:t>Three Principle Economic Philosophies   A Comparison - 5</a:t>
            </a:r>
          </a:p>
        </p:txBody>
      </p:sp>
      <p:sp>
        <p:nvSpPr>
          <p:cNvPr id="76" name="Capitalism…"/>
          <p:cNvSpPr txBox="1"/>
          <p:nvPr>
            <p:ph type="body" idx="1"/>
          </p:nvPr>
        </p:nvSpPr>
        <p:spPr>
          <a:prstGeom prst="rect">
            <a:avLst/>
          </a:prstGeom>
          <a:solidFill>
            <a:srgbClr val="F8F5BE"/>
          </a:solidFill>
        </p:spPr>
        <p:txBody>
          <a:bodyPr/>
          <a:lstStyle/>
          <a:p>
            <a:pPr>
              <a:lnSpc>
                <a:spcPct val="90000"/>
              </a:lnSpc>
              <a:spcBef>
                <a:spcPts val="500"/>
              </a:spcBef>
              <a:buChar char="•"/>
              <a:defRPr b="1" sz="2400"/>
            </a:pPr>
            <a:r>
              <a:t>Capitalism</a:t>
            </a:r>
          </a:p>
          <a:p>
            <a:pPr>
              <a:lnSpc>
                <a:spcPct val="90000"/>
              </a:lnSpc>
              <a:spcBef>
                <a:spcPts val="400"/>
              </a:spcBef>
              <a:buSzTx/>
              <a:buNone/>
              <a:defRPr sz="1800"/>
            </a:pPr>
            <a:r>
              <a:t>	- interest rise is used to control inflation</a:t>
            </a:r>
          </a:p>
          <a:p>
            <a:pPr>
              <a:lnSpc>
                <a:spcPct val="90000"/>
              </a:lnSpc>
              <a:spcBef>
                <a:spcPts val="400"/>
              </a:spcBef>
              <a:buSzTx/>
              <a:buNone/>
              <a:defRPr sz="1800"/>
            </a:pPr>
            <a:r>
              <a:t>	- high interest reduces buying power, also undermines industrial growth</a:t>
            </a:r>
          </a:p>
          <a:p>
            <a:pPr>
              <a:lnSpc>
                <a:spcPct val="90000"/>
              </a:lnSpc>
              <a:spcBef>
                <a:spcPts val="400"/>
              </a:spcBef>
              <a:buSzTx/>
              <a:buNone/>
              <a:defRPr sz="1800"/>
            </a:pPr>
            <a:r>
              <a:t>	- interest rate as a tool for control of national economy by the govt </a:t>
            </a:r>
            <a:r>
              <a:rPr i="1"/>
              <a:t>interferes </a:t>
            </a:r>
            <a:r>
              <a:t>with free economy</a:t>
            </a:r>
          </a:p>
          <a:p>
            <a:pPr>
              <a:lnSpc>
                <a:spcPct val="90000"/>
              </a:lnSpc>
              <a:spcBef>
                <a:spcPts val="400"/>
              </a:spcBef>
              <a:buSzTx/>
              <a:buNone/>
              <a:defRPr sz="1800"/>
            </a:pPr>
            <a:r>
              <a:t>	- in long term, interest gained is below the inflation rate</a:t>
            </a:r>
          </a:p>
          <a:p>
            <a:pPr>
              <a:lnSpc>
                <a:spcPct val="90000"/>
              </a:lnSpc>
              <a:buChar char="•"/>
              <a:defRPr sz="1800"/>
            </a:pPr>
          </a:p>
          <a:p>
            <a:pPr>
              <a:lnSpc>
                <a:spcPct val="90000"/>
              </a:lnSpc>
              <a:spcBef>
                <a:spcPts val="500"/>
              </a:spcBef>
              <a:buChar char="•"/>
              <a:defRPr b="1" sz="2400"/>
            </a:pPr>
            <a:r>
              <a:t>Communism/socialism</a:t>
            </a:r>
          </a:p>
          <a:p>
            <a:pPr>
              <a:lnSpc>
                <a:spcPct val="90000"/>
              </a:lnSpc>
              <a:buChar char="•"/>
              <a:defRPr b="1" sz="2400"/>
            </a:pPr>
          </a:p>
          <a:p>
            <a:pPr>
              <a:lnSpc>
                <a:spcPct val="90000"/>
              </a:lnSpc>
              <a:spcBef>
                <a:spcPts val="500"/>
              </a:spcBef>
              <a:buChar char="•"/>
              <a:defRPr b="1" sz="2400"/>
            </a:pPr>
            <a:r>
              <a:t>Islamic System</a:t>
            </a:r>
          </a:p>
          <a:p>
            <a:pPr>
              <a:lnSpc>
                <a:spcPct val="90000"/>
              </a:lnSpc>
              <a:spcBef>
                <a:spcPts val="400"/>
              </a:spcBef>
              <a:buSzTx/>
              <a:buNone/>
              <a:defRPr sz="1800"/>
            </a:pPr>
            <a:r>
              <a:t>	- inflation is controlled by increase in overall production – supply &amp; demand</a:t>
            </a:r>
          </a:p>
          <a:p>
            <a:pPr>
              <a:lnSpc>
                <a:spcPct val="90000"/>
              </a:lnSpc>
              <a:spcBef>
                <a:spcPts val="400"/>
              </a:spcBef>
              <a:buSzTx/>
              <a:buNone/>
              <a:defRPr sz="1800"/>
            </a:pPr>
            <a:r>
              <a:t>	- no power is given to govt to manipulate the free economy</a:t>
            </a:r>
          </a:p>
          <a:p>
            <a:pPr>
              <a:lnSpc>
                <a:spcPct val="90000"/>
              </a:lnSpc>
              <a:spcBef>
                <a:spcPts val="400"/>
              </a:spcBef>
              <a:buSzTx/>
              <a:buNone/>
              <a:defRPr sz="1800"/>
            </a:pPr>
            <a:r>
              <a:t>	- profit earned in business/trade investment is real </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Default Design">
  <a:themeElements>
    <a:clrScheme name="Default Design">
      <a:dk1>
        <a:srgbClr val="000000"/>
      </a:dk1>
      <a:lt1>
        <a:srgbClr val="FFFFFF"/>
      </a:lt1>
      <a:dk2>
        <a:srgbClr val="A7A7A7"/>
      </a:dk2>
      <a:lt2>
        <a:srgbClr val="535353"/>
      </a:lt2>
      <a:accent1>
        <a:srgbClr val="BBE0E3"/>
      </a:accent1>
      <a:accent2>
        <a:srgbClr val="333399"/>
      </a:accent2>
      <a:accent3>
        <a:srgbClr val="9BBB59"/>
      </a:accent3>
      <a:accent4>
        <a:srgbClr val="8064A2"/>
      </a:accent4>
      <a:accent5>
        <a:srgbClr val="4BACC6"/>
      </a:accent5>
      <a:accent6>
        <a:srgbClr val="F79646"/>
      </a:accent6>
      <a:hlink>
        <a:srgbClr val="0000FF"/>
      </a:hlink>
      <a:folHlink>
        <a:srgbClr val="FF00FF"/>
      </a:folHlink>
    </a:clrScheme>
    <a:fontScheme name="Default Design">
      <a:majorFont>
        <a:latin typeface="Helvetica"/>
        <a:ea typeface="Helvetica"/>
        <a:cs typeface="Helvetica"/>
      </a:majorFont>
      <a:minorFont>
        <a:latin typeface="Helvetica Neue"/>
        <a:ea typeface="Helvetica Neue"/>
        <a:cs typeface="Helvetica Neue"/>
      </a:minorFont>
    </a:fontScheme>
    <a:fmtScheme name="Default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Default Design">
  <a:themeElements>
    <a:clrScheme name="Default Design">
      <a:dk1>
        <a:srgbClr val="000000"/>
      </a:dk1>
      <a:lt1>
        <a:srgbClr val="FFFFFF"/>
      </a:lt1>
      <a:dk2>
        <a:srgbClr val="A7A7A7"/>
      </a:dk2>
      <a:lt2>
        <a:srgbClr val="535353"/>
      </a:lt2>
      <a:accent1>
        <a:srgbClr val="BBE0E3"/>
      </a:accent1>
      <a:accent2>
        <a:srgbClr val="333399"/>
      </a:accent2>
      <a:accent3>
        <a:srgbClr val="9BBB59"/>
      </a:accent3>
      <a:accent4>
        <a:srgbClr val="8064A2"/>
      </a:accent4>
      <a:accent5>
        <a:srgbClr val="4BACC6"/>
      </a:accent5>
      <a:accent6>
        <a:srgbClr val="F79646"/>
      </a:accent6>
      <a:hlink>
        <a:srgbClr val="0000FF"/>
      </a:hlink>
      <a:folHlink>
        <a:srgbClr val="FF00FF"/>
      </a:folHlink>
    </a:clrScheme>
    <a:fontScheme name="Default Design">
      <a:majorFont>
        <a:latin typeface="Helvetica"/>
        <a:ea typeface="Helvetica"/>
        <a:cs typeface="Helvetica"/>
      </a:majorFont>
      <a:minorFont>
        <a:latin typeface="Helvetica Neue"/>
        <a:ea typeface="Helvetica Neue"/>
        <a:cs typeface="Helvetica Neue"/>
      </a:minorFont>
    </a:fontScheme>
    <a:fmtScheme name="Default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