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7F3F4"/>
          </a:solidFill>
        </a:fill>
      </a:tcStyle>
    </a:wholeTbl>
    <a:band2H>
      <a:tcTxStyle b="def" i="def"/>
      <a:tcStyle>
        <a:tcBdr/>
        <a:fill>
          <a:solidFill>
            <a:srgbClr val="F3F9FA"/>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37" name="Shape 37"/>
          <p:cNvSpPr/>
          <p:nvPr>
            <p:ph type="sldImg"/>
          </p:nvPr>
        </p:nvSpPr>
        <p:spPr>
          <a:xfrm>
            <a:off x="1143000" y="685800"/>
            <a:ext cx="4572000" cy="3429000"/>
          </a:xfrm>
          <a:prstGeom prst="rect">
            <a:avLst/>
          </a:prstGeom>
        </p:spPr>
        <p:txBody>
          <a:bodyPr/>
          <a:lstStyle/>
          <a:p>
            <a:pPr/>
          </a:p>
        </p:txBody>
      </p:sp>
      <p:sp>
        <p:nvSpPr>
          <p:cNvPr id="38" name="Shape 38"/>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Default">
    <p:spTree>
      <p:nvGrpSpPr>
        <p:cNvPr id="1" name=""/>
        <p:cNvGrpSpPr/>
        <p:nvPr/>
      </p:nvGrpSpPr>
      <p:grpSpPr>
        <a:xfrm>
          <a:off x="0" y="0"/>
          <a:ext cx="0" cy="0"/>
          <a:chOff x="0" y="0"/>
          <a:chExt cx="0" cy="0"/>
        </a:xfrm>
      </p:grpSpPr>
      <p:sp>
        <p:nvSpPr>
          <p:cNvPr id="11" name="Title Text"/>
          <p:cNvSpPr txBox="1"/>
          <p:nvPr>
            <p:ph type="title"/>
          </p:nvPr>
        </p:nvSpPr>
        <p:spPr>
          <a:xfrm>
            <a:off x="685800" y="2130425"/>
            <a:ext cx="7772400" cy="1470025"/>
          </a:xfrm>
          <a:prstGeom prst="rect">
            <a:avLst/>
          </a:prstGeom>
        </p:spPr>
        <p:txBody>
          <a:bodyPr/>
          <a:lstStyle/>
          <a:p>
            <a:pPr/>
            <a:r>
              <a:t>Title Text</a:t>
            </a:r>
          </a:p>
        </p:txBody>
      </p:sp>
      <p:sp>
        <p:nvSpPr>
          <p:cNvPr id="12" name="Body Level One…"/>
          <p:cNvSpPr txBox="1"/>
          <p:nvPr>
            <p:ph type="body" sz="quarter" idx="1"/>
          </p:nvPr>
        </p:nvSpPr>
        <p:spPr>
          <a:xfrm>
            <a:off x="1371600" y="3886200"/>
            <a:ext cx="6400800" cy="1752600"/>
          </a:xfrm>
          <a:prstGeom prst="rect">
            <a:avLst/>
          </a:prstGeom>
        </p:spPr>
        <p:txBody>
          <a:bodyPr/>
          <a:lstStyle>
            <a:lvl1pPr marL="0" indent="0" algn="ctr">
              <a:buSzTx/>
              <a:buNone/>
            </a:lvl1pPr>
            <a:lvl2pPr marL="0" indent="457200" algn="ctr">
              <a:buSzTx/>
              <a:buNone/>
            </a:lvl2pPr>
            <a:lvl3pPr marL="0" indent="914400" algn="ctr">
              <a:buSzTx/>
              <a:buNone/>
            </a:lvl3pPr>
            <a:lvl4pPr marL="0" indent="1371600" algn="ctr">
              <a:buSzTx/>
              <a:buNone/>
            </a:lvl4pPr>
            <a:lvl5pPr marL="0" indent="1828800" algn="ctr">
              <a:buSzTx/>
              <a:buNone/>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0">
    <p:bg>
      <p:bgPr>
        <a:gradFill flip="none" rotWithShape="1">
          <a:gsLst>
            <a:gs pos="0">
              <a:srgbClr val="6A0000"/>
            </a:gs>
            <a:gs pos="100000">
              <a:srgbClr val="310000"/>
            </a:gs>
          </a:gsLst>
          <a:lin ang="16200000" scaled="0"/>
        </a:gradFill>
      </p:bgPr>
    </p:bg>
    <p:spTree>
      <p:nvGrpSpPr>
        <p:cNvPr id="1" name=""/>
        <p:cNvGrpSpPr/>
        <p:nvPr/>
      </p:nvGrpSpPr>
      <p:grpSpPr>
        <a:xfrm>
          <a:off x="0" y="0"/>
          <a:ext cx="0" cy="0"/>
          <a:chOff x="0" y="0"/>
          <a:chExt cx="0" cy="0"/>
        </a:xfrm>
      </p:grpSpPr>
      <p:sp>
        <p:nvSpPr>
          <p:cNvPr id="29" name="Title Text"/>
          <p:cNvSpPr txBox="1"/>
          <p:nvPr>
            <p:ph type="title"/>
          </p:nvPr>
        </p:nvSpPr>
        <p:spPr>
          <a:prstGeom prst="rect">
            <a:avLst/>
          </a:prstGeom>
        </p:spPr>
        <p:txBody>
          <a:bodyPr/>
          <a:lstStyle>
            <a:lvl1pPr>
              <a:defRPr>
                <a:solidFill>
                  <a:srgbClr val="E3EBF1"/>
                </a:solidFill>
              </a:defRPr>
            </a:lvl1pPr>
          </a:lstStyle>
          <a:p>
            <a:pPr/>
            <a:r>
              <a:t>Title Text</a:t>
            </a:r>
          </a:p>
        </p:txBody>
      </p:sp>
      <p:sp>
        <p:nvSpPr>
          <p:cNvPr id="30" name="Body Level One…"/>
          <p:cNvSpPr txBox="1"/>
          <p:nvPr>
            <p:ph type="body" idx="1"/>
          </p:nvPr>
        </p:nvSpPr>
        <p:spPr>
          <a:prstGeom prst="rect">
            <a:avLst/>
          </a:prstGeo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DDDDDD"/>
        </a:solidFill>
      </p:bgPr>
    </p:bg>
    <p:spTree>
      <p:nvGrpSpPr>
        <p:cNvPr id="1" name=""/>
        <p:cNvGrpSpPr/>
        <p:nvPr/>
      </p:nvGrpSpPr>
      <p:grpSpPr>
        <a:xfrm>
          <a:off x="0" y="0"/>
          <a:ext cx="0" cy="0"/>
          <a:chOff x="0" y="0"/>
          <a:chExt cx="0" cy="0"/>
        </a:xfrm>
      </p:grpSpPr>
      <p:sp>
        <p:nvSpPr>
          <p:cNvPr id="2" name="Title Text"/>
          <p:cNvSpPr txBox="1"/>
          <p:nvPr>
            <p:ph type="title"/>
          </p:nvPr>
        </p:nvSpPr>
        <p:spPr>
          <a:xfrm>
            <a:off x="457200" y="274637"/>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384892" y="6245225"/>
            <a:ext cx="301909" cy="288824"/>
          </a:xfrm>
          <a:prstGeom prst="rect">
            <a:avLst/>
          </a:prstGeom>
          <a:ln w="12700">
            <a:miter lim="400000"/>
          </a:ln>
        </p:spPr>
        <p:txBody>
          <a:bodyPr wrap="none" lIns="45719" rIns="45719">
            <a:spAutoFit/>
          </a:bodyPr>
          <a:lstStyle>
            <a:lvl1pPr algn="r">
              <a:defRPr sz="14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Arial"/>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Arial"/>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Arial"/>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Arial"/>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Arial"/>
        </a:defRPr>
      </a:lvl5pPr>
      <a:lvl6pPr marL="0" marR="0" indent="4572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Arial"/>
        </a:defRPr>
      </a:lvl6pPr>
      <a:lvl7pPr marL="0" marR="0" indent="9144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Arial"/>
        </a:defRPr>
      </a:lvl7pPr>
      <a:lvl8pPr marL="0" marR="0" indent="13716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Arial"/>
        </a:defRPr>
      </a:lvl8pPr>
      <a:lvl9pPr marL="0" marR="0" indent="18288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Arial"/>
        </a:defRPr>
      </a:lvl9pPr>
    </p:titleStyle>
    <p:bodyStyle>
      <a:lvl1pPr marL="342900" marR="0" indent="-3429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j-lt"/>
          <a:ea typeface="+mj-ea"/>
          <a:cs typeface="+mj-cs"/>
          <a:sym typeface="Arial"/>
        </a:defRPr>
      </a:lvl1pPr>
      <a:lvl2pPr marL="783771" marR="0" indent="-326571"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j-lt"/>
          <a:ea typeface="+mj-ea"/>
          <a:cs typeface="+mj-cs"/>
          <a:sym typeface="Arial"/>
        </a:defRPr>
      </a:lvl2pPr>
      <a:lvl3pPr marL="1219200" marR="0" indent="-3048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j-lt"/>
          <a:ea typeface="+mj-ea"/>
          <a:cs typeface="+mj-cs"/>
          <a:sym typeface="Arial"/>
        </a:defRPr>
      </a:lvl3pPr>
      <a:lvl4pPr marL="1737360" marR="0" indent="-36576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j-lt"/>
          <a:ea typeface="+mj-ea"/>
          <a:cs typeface="+mj-cs"/>
          <a:sym typeface="Arial"/>
        </a:defRPr>
      </a:lvl4pPr>
      <a:lvl5pPr marL="22352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j-lt"/>
          <a:ea typeface="+mj-ea"/>
          <a:cs typeface="+mj-cs"/>
          <a:sym typeface="Arial"/>
        </a:defRPr>
      </a:lvl5pPr>
      <a:lvl6pPr marL="26924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j-lt"/>
          <a:ea typeface="+mj-ea"/>
          <a:cs typeface="+mj-cs"/>
          <a:sym typeface="Arial"/>
        </a:defRPr>
      </a:lvl6pPr>
      <a:lvl7pPr marL="31496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j-lt"/>
          <a:ea typeface="+mj-ea"/>
          <a:cs typeface="+mj-cs"/>
          <a:sym typeface="Arial"/>
        </a:defRPr>
      </a:lvl7pPr>
      <a:lvl8pPr marL="36068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j-lt"/>
          <a:ea typeface="+mj-ea"/>
          <a:cs typeface="+mj-cs"/>
          <a:sym typeface="Arial"/>
        </a:defRPr>
      </a:lvl8pPr>
      <a:lvl9pPr marL="40640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 name="ISLAM’S RESPONSE TO CONTEMPORARY ISSUES"/>
          <p:cNvSpPr txBox="1"/>
          <p:nvPr>
            <p:ph type="ctrTitle"/>
          </p:nvPr>
        </p:nvSpPr>
        <p:spPr>
          <a:xfrm>
            <a:off x="685800" y="1371600"/>
            <a:ext cx="7772400" cy="2228850"/>
          </a:xfrm>
          <a:prstGeom prst="rect">
            <a:avLst/>
          </a:prstGeom>
        </p:spPr>
        <p:txBody>
          <a:bodyPr/>
          <a:lstStyle>
            <a:lvl1pPr>
              <a:defRPr b="1"/>
            </a:lvl1pPr>
          </a:lstStyle>
          <a:p>
            <a:pPr/>
            <a:r>
              <a:t>ISLAM’S RESPONSE TO CONTEMPORARY ISSUES</a:t>
            </a:r>
          </a:p>
        </p:txBody>
      </p:sp>
      <p:sp>
        <p:nvSpPr>
          <p:cNvPr id="41" name="Hazrat Mirza Tahir Ahmad…"/>
          <p:cNvSpPr txBox="1"/>
          <p:nvPr>
            <p:ph type="subTitle" sz="half" idx="1"/>
          </p:nvPr>
        </p:nvSpPr>
        <p:spPr>
          <a:xfrm>
            <a:off x="1371600" y="3505200"/>
            <a:ext cx="6400800" cy="2133600"/>
          </a:xfrm>
          <a:prstGeom prst="rect">
            <a:avLst/>
          </a:prstGeom>
        </p:spPr>
        <p:txBody>
          <a:bodyPr/>
          <a:lstStyle/>
          <a:p>
            <a:pPr defTabSz="813816">
              <a:lnSpc>
                <a:spcPct val="90000"/>
              </a:lnSpc>
              <a:spcBef>
                <a:spcPts val="500"/>
              </a:spcBef>
              <a:defRPr sz="2136"/>
            </a:pPr>
            <a:r>
              <a:t>Hazrat Mirza Tahir Ahmad</a:t>
            </a:r>
          </a:p>
          <a:p>
            <a:pPr defTabSz="813816">
              <a:lnSpc>
                <a:spcPct val="90000"/>
              </a:lnSpc>
              <a:spcBef>
                <a:spcPts val="500"/>
              </a:spcBef>
              <a:defRPr sz="2136"/>
            </a:pPr>
            <a:r>
              <a:t>Khalifa-tul-Masih IV</a:t>
            </a:r>
          </a:p>
          <a:p>
            <a:pPr defTabSz="813816">
              <a:lnSpc>
                <a:spcPct val="90000"/>
              </a:lnSpc>
              <a:spcBef>
                <a:spcPts val="500"/>
              </a:spcBef>
              <a:defRPr sz="2136"/>
            </a:pPr>
            <a:r>
              <a:t>Rehm’Allah talla </a:t>
            </a:r>
          </a:p>
          <a:p>
            <a:pPr defTabSz="813816">
              <a:lnSpc>
                <a:spcPct val="90000"/>
              </a:lnSpc>
              <a:spcBef>
                <a:spcPts val="600"/>
              </a:spcBef>
              <a:defRPr sz="2136"/>
            </a:pPr>
          </a:p>
          <a:p>
            <a:pPr defTabSz="813816">
              <a:lnSpc>
                <a:spcPct val="90000"/>
              </a:lnSpc>
              <a:spcBef>
                <a:spcPts val="500"/>
              </a:spcBef>
              <a:defRPr sz="1424"/>
            </a:pPr>
            <a:r>
              <a:t>Prepared by</a:t>
            </a:r>
            <a:r>
              <a:rPr sz="2492"/>
              <a:t> </a:t>
            </a:r>
            <a:endParaRPr sz="2492"/>
          </a:p>
          <a:p>
            <a:pPr defTabSz="813816">
              <a:lnSpc>
                <a:spcPct val="90000"/>
              </a:lnSpc>
              <a:spcBef>
                <a:spcPts val="300"/>
              </a:spcBef>
              <a:defRPr sz="1424"/>
            </a:pPr>
            <a:r>
              <a:t>Dr Shakeel Ahmad, National Tabligh Department, UK</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7" name="Goodness for the Sake of  Pleasure of God - 2"/>
          <p:cNvSpPr txBox="1"/>
          <p:nvPr>
            <p:ph type="title"/>
          </p:nvPr>
        </p:nvSpPr>
        <p:spPr>
          <a:xfrm>
            <a:off x="457200" y="274637"/>
            <a:ext cx="8229600" cy="1143001"/>
          </a:xfrm>
          <a:prstGeom prst="rect">
            <a:avLst/>
          </a:prstGeom>
          <a:solidFill>
            <a:srgbClr val="808080"/>
          </a:solidFill>
        </p:spPr>
        <p:txBody>
          <a:bodyPr/>
          <a:lstStyle/>
          <a:p>
            <a:pPr>
              <a:defRPr b="1" sz="3200">
                <a:solidFill>
                  <a:srgbClr val="FFFFFF"/>
                </a:solidFill>
              </a:defRPr>
            </a:pPr>
            <a:r>
              <a:t>Goodness for the Sake of </a:t>
            </a:r>
            <a:br/>
            <a:r>
              <a:t>Pleasure of God - </a:t>
            </a:r>
            <a:r>
              <a:rPr b="0"/>
              <a:t>2</a:t>
            </a:r>
          </a:p>
        </p:txBody>
      </p:sp>
      <p:sp>
        <p:nvSpPr>
          <p:cNvPr id="68" name="Prophet Mohammad pbuh…"/>
          <p:cNvSpPr txBox="1"/>
          <p:nvPr>
            <p:ph type="body" idx="1"/>
          </p:nvPr>
        </p:nvSpPr>
        <p:spPr>
          <a:xfrm>
            <a:off x="381000" y="1524000"/>
            <a:ext cx="8229600" cy="4525963"/>
          </a:xfrm>
          <a:prstGeom prst="rect">
            <a:avLst/>
          </a:prstGeom>
        </p:spPr>
        <p:txBody>
          <a:bodyPr/>
          <a:lstStyle/>
          <a:p>
            <a:pPr>
              <a:lnSpc>
                <a:spcPct val="90000"/>
              </a:lnSpc>
              <a:buChar char="•"/>
              <a:defRPr sz="2400"/>
            </a:pPr>
          </a:p>
          <a:p>
            <a:pPr>
              <a:lnSpc>
                <a:spcPct val="90000"/>
              </a:lnSpc>
              <a:spcBef>
                <a:spcPts val="500"/>
              </a:spcBef>
              <a:buChar char="•"/>
              <a:defRPr b="1" sz="2400"/>
            </a:pPr>
            <a:r>
              <a:t>Prophet Mohammad pbuh</a:t>
            </a:r>
          </a:p>
          <a:p>
            <a:pPr>
              <a:lnSpc>
                <a:spcPct val="90000"/>
              </a:lnSpc>
              <a:spcBef>
                <a:spcPts val="400"/>
              </a:spcBef>
              <a:buSzTx/>
              <a:buNone/>
              <a:defRPr i="1" sz="2000"/>
            </a:pPr>
            <a:r>
              <a:t>	</a:t>
            </a:r>
            <a:r>
              <a:rPr sz="1800"/>
              <a:t>- Charity is due from every limb as every limb is accountable</a:t>
            </a:r>
            <a:endParaRPr sz="1800"/>
          </a:p>
          <a:p>
            <a:pPr>
              <a:lnSpc>
                <a:spcPct val="90000"/>
              </a:lnSpc>
              <a:spcBef>
                <a:spcPts val="400"/>
              </a:spcBef>
              <a:buSzTx/>
              <a:buNone/>
              <a:defRPr i="1" sz="1800"/>
            </a:pPr>
            <a:r>
              <a:t>	- Shield yourself against the fire even it be by giving away half a date</a:t>
            </a:r>
          </a:p>
          <a:p>
            <a:pPr>
              <a:lnSpc>
                <a:spcPct val="90000"/>
              </a:lnSpc>
              <a:spcBef>
                <a:spcPts val="400"/>
              </a:spcBef>
              <a:buSzTx/>
              <a:buNone/>
              <a:defRPr i="1" sz="1800"/>
            </a:pPr>
            <a:r>
              <a:t>	- If a person should have nothing he should work with his hands &amp; then give away some alms. If unable to earn, he should help the needy &amp; helpless</a:t>
            </a:r>
          </a:p>
          <a:p>
            <a:pPr>
              <a:lnSpc>
                <a:spcPct val="90000"/>
              </a:lnSpc>
              <a:spcBef>
                <a:spcPts val="400"/>
              </a:spcBef>
              <a:buSzTx/>
              <a:buNone/>
              <a:defRPr i="1" sz="1800"/>
            </a:pPr>
            <a:r>
              <a:t>	- If not he should urge others to do goodness</a:t>
            </a:r>
          </a:p>
          <a:p>
            <a:pPr>
              <a:lnSpc>
                <a:spcPct val="90000"/>
              </a:lnSpc>
              <a:spcBef>
                <a:spcPts val="400"/>
              </a:spcBef>
              <a:buSzTx/>
              <a:buNone/>
              <a:defRPr i="1" sz="1800"/>
            </a:pPr>
            <a:r>
              <a:t>	- If not he should restrain himself from doing evil</a:t>
            </a:r>
          </a:p>
          <a:p>
            <a:pPr>
              <a:lnSpc>
                <a:spcPct val="90000"/>
              </a:lnSpc>
              <a:spcBef>
                <a:spcPts val="400"/>
              </a:spcBef>
              <a:buSzTx/>
              <a:buNone/>
              <a:defRPr i="1" sz="1800"/>
            </a:pPr>
            <a:r>
              <a:t>	- Even a morsel of food fed to your wife’s mouth with kindness earns the love of God</a:t>
            </a:r>
          </a:p>
          <a:p>
            <a:pPr>
              <a:lnSpc>
                <a:spcPct val="90000"/>
              </a:lnSpc>
              <a:buChar char="•"/>
              <a:defRPr i="1" sz="1800"/>
            </a:pPr>
          </a:p>
          <a:p>
            <a:pPr>
              <a:lnSpc>
                <a:spcPct val="90000"/>
              </a:lnSpc>
              <a:spcBef>
                <a:spcPts val="500"/>
              </a:spcBef>
              <a:buChar char="•"/>
              <a:defRPr b="1" sz="2400"/>
            </a:pPr>
            <a:r>
              <a:t>Implied intention behind each of these acts is to seek God’s pleasure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32" presetID="4" grpId="1" fill="hold">
                                  <p:stCondLst>
                                    <p:cond delay="0"/>
                                  </p:stCondLst>
                                  <p:iterate type="el" backwards="0">
                                    <p:tmAbs val="0"/>
                                  </p:iterate>
                                  <p:childTnLst>
                                    <p:set>
                                      <p:cBhvr>
                                        <p:cTn id="6" fill="hold"/>
                                        <p:tgtEl>
                                          <p:spTgt spid="68">
                                            <p:txEl>
                                              <p:pRg st="1" end="1"/>
                                            </p:txEl>
                                          </p:spTgt>
                                        </p:tgtEl>
                                        <p:attrNameLst>
                                          <p:attrName>style.visibility</p:attrName>
                                        </p:attrNameLst>
                                      </p:cBhvr>
                                      <p:to>
                                        <p:strVal val="visible"/>
                                      </p:to>
                                    </p:set>
                                    <p:animEffect filter="box(out)" transition="in">
                                      <p:cBhvr>
                                        <p:cTn id="7" dur="500"/>
                                        <p:tgtEl>
                                          <p:spTgt spid="6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Class="entr" nodeType="clickEffect" presetSubtype="32" presetID="4" grpId="1" fill="hold">
                                  <p:stCondLst>
                                    <p:cond delay="0"/>
                                  </p:stCondLst>
                                  <p:iterate type="el" backwards="0">
                                    <p:tmAbs val="0"/>
                                  </p:iterate>
                                  <p:childTnLst>
                                    <p:set>
                                      <p:cBhvr>
                                        <p:cTn id="11" fill="hold"/>
                                        <p:tgtEl>
                                          <p:spTgt spid="68">
                                            <p:txEl>
                                              <p:pRg st="2" end="2"/>
                                            </p:txEl>
                                          </p:spTgt>
                                        </p:tgtEl>
                                        <p:attrNameLst>
                                          <p:attrName>style.visibility</p:attrName>
                                        </p:attrNameLst>
                                      </p:cBhvr>
                                      <p:to>
                                        <p:strVal val="visible"/>
                                      </p:to>
                                    </p:set>
                                    <p:animEffect filter="box(out)" transition="in">
                                      <p:cBhvr>
                                        <p:cTn id="12" dur="500"/>
                                        <p:tgtEl>
                                          <p:spTgt spid="6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32" presetID="4" grpId="1" fill="hold">
                                  <p:stCondLst>
                                    <p:cond delay="0"/>
                                  </p:stCondLst>
                                  <p:iterate type="el" backwards="0">
                                    <p:tmAbs val="0"/>
                                  </p:iterate>
                                  <p:childTnLst>
                                    <p:set>
                                      <p:cBhvr>
                                        <p:cTn id="16" fill="hold"/>
                                        <p:tgtEl>
                                          <p:spTgt spid="68">
                                            <p:txEl>
                                              <p:pRg st="3" end="3"/>
                                            </p:txEl>
                                          </p:spTgt>
                                        </p:tgtEl>
                                        <p:attrNameLst>
                                          <p:attrName>style.visibility</p:attrName>
                                        </p:attrNameLst>
                                      </p:cBhvr>
                                      <p:to>
                                        <p:strVal val="visible"/>
                                      </p:to>
                                    </p:set>
                                    <p:animEffect filter="box(out)" transition="in">
                                      <p:cBhvr>
                                        <p:cTn id="17" dur="500"/>
                                        <p:tgtEl>
                                          <p:spTgt spid="6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Class="entr" nodeType="clickEffect" presetSubtype="32" presetID="4" grpId="1" fill="hold">
                                  <p:stCondLst>
                                    <p:cond delay="0"/>
                                  </p:stCondLst>
                                  <p:iterate type="el" backwards="0">
                                    <p:tmAbs val="0"/>
                                  </p:iterate>
                                  <p:childTnLst>
                                    <p:set>
                                      <p:cBhvr>
                                        <p:cTn id="21" fill="hold"/>
                                        <p:tgtEl>
                                          <p:spTgt spid="68">
                                            <p:txEl>
                                              <p:pRg st="4" end="4"/>
                                            </p:txEl>
                                          </p:spTgt>
                                        </p:tgtEl>
                                        <p:attrNameLst>
                                          <p:attrName>style.visibility</p:attrName>
                                        </p:attrNameLst>
                                      </p:cBhvr>
                                      <p:to>
                                        <p:strVal val="visible"/>
                                      </p:to>
                                    </p:set>
                                    <p:animEffect filter="box(out)" transition="in">
                                      <p:cBhvr>
                                        <p:cTn id="22" dur="500"/>
                                        <p:tgtEl>
                                          <p:spTgt spid="6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32" presetID="4" grpId="1" fill="hold">
                                  <p:stCondLst>
                                    <p:cond delay="0"/>
                                  </p:stCondLst>
                                  <p:iterate type="el" backwards="0">
                                    <p:tmAbs val="0"/>
                                  </p:iterate>
                                  <p:childTnLst>
                                    <p:set>
                                      <p:cBhvr>
                                        <p:cTn id="26" fill="hold"/>
                                        <p:tgtEl>
                                          <p:spTgt spid="68">
                                            <p:txEl>
                                              <p:pRg st="5" end="5"/>
                                            </p:txEl>
                                          </p:spTgt>
                                        </p:tgtEl>
                                        <p:attrNameLst>
                                          <p:attrName>style.visibility</p:attrName>
                                        </p:attrNameLst>
                                      </p:cBhvr>
                                      <p:to>
                                        <p:strVal val="visible"/>
                                      </p:to>
                                    </p:set>
                                    <p:animEffect filter="box(out)" transition="in">
                                      <p:cBhvr>
                                        <p:cTn id="27" dur="500"/>
                                        <p:tgtEl>
                                          <p:spTgt spid="68">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Class="entr" nodeType="clickEffect" presetSubtype="32" presetID="4" grpId="1" fill="hold">
                                  <p:stCondLst>
                                    <p:cond delay="0"/>
                                  </p:stCondLst>
                                  <p:iterate type="el" backwards="0">
                                    <p:tmAbs val="0"/>
                                  </p:iterate>
                                  <p:childTnLst>
                                    <p:set>
                                      <p:cBhvr>
                                        <p:cTn id="31" fill="hold"/>
                                        <p:tgtEl>
                                          <p:spTgt spid="68">
                                            <p:txEl>
                                              <p:pRg st="6" end="6"/>
                                            </p:txEl>
                                          </p:spTgt>
                                        </p:tgtEl>
                                        <p:attrNameLst>
                                          <p:attrName>style.visibility</p:attrName>
                                        </p:attrNameLst>
                                      </p:cBhvr>
                                      <p:to>
                                        <p:strVal val="visible"/>
                                      </p:to>
                                    </p:set>
                                    <p:animEffect filter="box(out)" transition="in">
                                      <p:cBhvr>
                                        <p:cTn id="32" dur="500"/>
                                        <p:tgtEl>
                                          <p:spTgt spid="68">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Class="entr" nodeType="clickEffect" presetSubtype="32" presetID="4" grpId="1" fill="hold">
                                  <p:stCondLst>
                                    <p:cond delay="0"/>
                                  </p:stCondLst>
                                  <p:iterate type="el" backwards="0">
                                    <p:tmAbs val="0"/>
                                  </p:iterate>
                                  <p:childTnLst>
                                    <p:set>
                                      <p:cBhvr>
                                        <p:cTn id="36" fill="hold"/>
                                        <p:tgtEl>
                                          <p:spTgt spid="68">
                                            <p:txEl>
                                              <p:pRg st="7" end="7"/>
                                            </p:txEl>
                                          </p:spTgt>
                                        </p:tgtEl>
                                        <p:attrNameLst>
                                          <p:attrName>style.visibility</p:attrName>
                                        </p:attrNameLst>
                                      </p:cBhvr>
                                      <p:to>
                                        <p:strVal val="visible"/>
                                      </p:to>
                                    </p:set>
                                    <p:animEffect filter="box(out)" transition="in">
                                      <p:cBhvr>
                                        <p:cTn id="37" dur="500"/>
                                        <p:tgtEl>
                                          <p:spTgt spid="68">
                                            <p:txEl>
                                              <p:pRg st="7" end="7"/>
                                            </p:txEl>
                                          </p:spTgt>
                                        </p:tgtEl>
                                      </p:cBhvr>
                                    </p:animEffect>
                                  </p:childTnLst>
                                </p:cTn>
                              </p:par>
                            </p:childTnLst>
                          </p:cTn>
                        </p:par>
                        <p:par>
                          <p:cTn id="38" fill="hold">
                            <p:stCondLst>
                              <p:cond delay="500"/>
                            </p:stCondLst>
                            <p:childTnLst>
                              <p:par>
                                <p:cTn id="39" presetClass="entr" nodeType="afterEffect" presetSubtype="32" presetID="4" grpId="1" fill="hold">
                                  <p:stCondLst>
                                    <p:cond delay="0"/>
                                  </p:stCondLst>
                                  <p:iterate type="el" backwards="0">
                                    <p:tmAbs val="0"/>
                                  </p:iterate>
                                  <p:childTnLst>
                                    <p:set>
                                      <p:cBhvr>
                                        <p:cTn id="40" fill="hold"/>
                                        <p:tgtEl>
                                          <p:spTgt spid="68">
                                            <p:txEl>
                                              <p:pRg st="8" end="8"/>
                                            </p:txEl>
                                          </p:spTgt>
                                        </p:tgtEl>
                                        <p:attrNameLst>
                                          <p:attrName>style.visibility</p:attrName>
                                        </p:attrNameLst>
                                      </p:cBhvr>
                                      <p:to>
                                        <p:strVal val="visible"/>
                                      </p:to>
                                    </p:set>
                                    <p:animEffect filter="box(out)" transition="in">
                                      <p:cBhvr>
                                        <p:cTn id="41" dur="500"/>
                                        <p:tgtEl>
                                          <p:spTgt spid="68">
                                            <p:txEl>
                                              <p:pRg st="8" end="8"/>
                                            </p:txEl>
                                          </p:spTgt>
                                        </p:tgtEl>
                                      </p:cBhvr>
                                    </p:animEffect>
                                  </p:childTnLst>
                                </p:cTn>
                              </p:par>
                            </p:childTnLst>
                          </p:cTn>
                        </p:par>
                      </p:childTnLst>
                    </p:cTn>
                  </p:par>
                  <p:par>
                    <p:cTn id="42" fill="hold">
                      <p:stCondLst>
                        <p:cond delay="indefinite"/>
                      </p:stCondLst>
                      <p:childTnLst>
                        <p:par>
                          <p:cTn id="43" fill="hold">
                            <p:stCondLst>
                              <p:cond delay="0"/>
                            </p:stCondLst>
                            <p:childTnLst>
                              <p:par>
                                <p:cTn id="44" presetClass="entr" nodeType="clickEffect" presetSubtype="32" presetID="4" grpId="1" fill="hold">
                                  <p:stCondLst>
                                    <p:cond delay="0"/>
                                  </p:stCondLst>
                                  <p:iterate type="el" backwards="0">
                                    <p:tmAbs val="0"/>
                                  </p:iterate>
                                  <p:childTnLst>
                                    <p:set>
                                      <p:cBhvr>
                                        <p:cTn id="45" fill="hold"/>
                                        <p:tgtEl>
                                          <p:spTgt spid="68">
                                            <p:txEl>
                                              <p:pRg st="9" end="9"/>
                                            </p:txEl>
                                          </p:spTgt>
                                        </p:tgtEl>
                                        <p:attrNameLst>
                                          <p:attrName>style.visibility</p:attrName>
                                        </p:attrNameLst>
                                      </p:cBhvr>
                                      <p:to>
                                        <p:strVal val="visible"/>
                                      </p:to>
                                    </p:set>
                                    <p:animEffect filter="box(out)" transition="in">
                                      <p:cBhvr>
                                        <p:cTn id="46" dur="500"/>
                                        <p:tgtEl>
                                          <p:spTgt spid="68">
                                            <p:txEl>
                                              <p:pRg st="9" end="9"/>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68" grpId="1"/>
    </p:bldLst>
  </p:timing>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0" name="Goodness for the Sake of  Pleasure of God - 3"/>
          <p:cNvSpPr txBox="1"/>
          <p:nvPr>
            <p:ph type="title"/>
          </p:nvPr>
        </p:nvSpPr>
        <p:spPr>
          <a:xfrm>
            <a:off x="457200" y="274637"/>
            <a:ext cx="8229600" cy="1143001"/>
          </a:xfrm>
          <a:prstGeom prst="rect">
            <a:avLst/>
          </a:prstGeom>
          <a:solidFill>
            <a:srgbClr val="808080"/>
          </a:solidFill>
        </p:spPr>
        <p:txBody>
          <a:bodyPr/>
          <a:lstStyle/>
          <a:p>
            <a:pPr>
              <a:defRPr b="1" sz="3200">
                <a:solidFill>
                  <a:srgbClr val="FFFFFF"/>
                </a:solidFill>
              </a:defRPr>
            </a:pPr>
            <a:r>
              <a:t>Goodness for the Sake of </a:t>
            </a:r>
            <a:br/>
            <a:r>
              <a:t>Pleasure of God </a:t>
            </a:r>
            <a:r>
              <a:rPr b="0"/>
              <a:t>- 3</a:t>
            </a:r>
          </a:p>
        </p:txBody>
      </p:sp>
      <p:sp>
        <p:nvSpPr>
          <p:cNvPr id="71" name="Islam extends the range of refinement to its max possible extreme…"/>
          <p:cNvSpPr txBox="1"/>
          <p:nvPr>
            <p:ph type="body" idx="1"/>
          </p:nvPr>
        </p:nvSpPr>
        <p:spPr>
          <a:prstGeom prst="rect">
            <a:avLst/>
          </a:prstGeom>
        </p:spPr>
        <p:txBody>
          <a:bodyPr/>
          <a:lstStyle/>
          <a:p>
            <a:pPr>
              <a:lnSpc>
                <a:spcPct val="90000"/>
              </a:lnSpc>
              <a:buChar char="•"/>
              <a:defRPr sz="2800"/>
            </a:pPr>
          </a:p>
          <a:p>
            <a:pPr>
              <a:lnSpc>
                <a:spcPct val="90000"/>
              </a:lnSpc>
              <a:spcBef>
                <a:spcPts val="500"/>
              </a:spcBef>
              <a:buChar char="•"/>
              <a:defRPr b="1" sz="2400"/>
            </a:pPr>
            <a:r>
              <a:t>Islam extends the range of refinement to its max possible extreme</a:t>
            </a:r>
          </a:p>
          <a:p>
            <a:pPr>
              <a:lnSpc>
                <a:spcPct val="90000"/>
              </a:lnSpc>
              <a:buChar char="•"/>
              <a:defRPr b="1" sz="2000"/>
            </a:pPr>
          </a:p>
          <a:p>
            <a:pPr>
              <a:lnSpc>
                <a:spcPct val="90000"/>
              </a:lnSpc>
              <a:spcBef>
                <a:spcPts val="400"/>
              </a:spcBef>
              <a:buChar char="•"/>
              <a:defRPr sz="2000"/>
            </a:pPr>
            <a:r>
              <a:t>Extending the sphere of care to the whole of creation</a:t>
            </a:r>
          </a:p>
          <a:p>
            <a:pPr>
              <a:lnSpc>
                <a:spcPct val="90000"/>
              </a:lnSpc>
              <a:spcBef>
                <a:spcPts val="400"/>
              </a:spcBef>
              <a:buSzTx/>
              <a:buNone/>
              <a:defRPr sz="2000"/>
            </a:pPr>
            <a:r>
              <a:t>	</a:t>
            </a:r>
            <a:r>
              <a:rPr sz="1800"/>
              <a:t>- After relation of man-God, we extend the sphere to: </a:t>
            </a:r>
            <a:endParaRPr sz="1800"/>
          </a:p>
          <a:p>
            <a:pPr>
              <a:lnSpc>
                <a:spcPct val="90000"/>
              </a:lnSpc>
              <a:spcBef>
                <a:spcPts val="400"/>
              </a:spcBef>
              <a:buSzTx/>
              <a:buNone/>
              <a:defRPr sz="1800"/>
            </a:pPr>
            <a:r>
              <a:t>	- relation of man-man </a:t>
            </a:r>
          </a:p>
          <a:p>
            <a:pPr>
              <a:lnSpc>
                <a:spcPct val="90000"/>
              </a:lnSpc>
              <a:spcBef>
                <a:spcPts val="400"/>
              </a:spcBef>
              <a:buSzTx/>
              <a:buNone/>
              <a:defRPr sz="1800"/>
            </a:pPr>
            <a:r>
              <a:t>	- relation of man-other life forms </a:t>
            </a:r>
          </a:p>
          <a:p>
            <a:pPr>
              <a:lnSpc>
                <a:spcPct val="90000"/>
              </a:lnSpc>
              <a:spcBef>
                <a:spcPts val="400"/>
              </a:spcBef>
              <a:buSzTx/>
              <a:buNone/>
              <a:defRPr sz="1800"/>
            </a:pPr>
            <a:r>
              <a:t>	- relation of man-other non-living creation</a:t>
            </a:r>
          </a:p>
          <a:p>
            <a:pPr>
              <a:lnSpc>
                <a:spcPct val="90000"/>
              </a:lnSpc>
              <a:buChar char="•"/>
              <a:defRPr sz="2000"/>
            </a:pPr>
          </a:p>
          <a:p>
            <a:pPr>
              <a:lnSpc>
                <a:spcPct val="90000"/>
              </a:lnSpc>
              <a:spcBef>
                <a:spcPts val="400"/>
              </a:spcBef>
              <a:buChar char="•"/>
              <a:defRPr sz="2000"/>
            </a:pPr>
            <a:r>
              <a:t>Concept of universal prophethood</a:t>
            </a:r>
          </a:p>
          <a:p>
            <a:pPr>
              <a:lnSpc>
                <a:spcPct val="90000"/>
              </a:lnSpc>
              <a:spcBef>
                <a:spcPts val="400"/>
              </a:spcBef>
              <a:buSzTx/>
              <a:buNone/>
              <a:defRPr i="1" sz="2000"/>
            </a:pPr>
            <a:r>
              <a:t>	</a:t>
            </a:r>
            <a:r>
              <a:rPr sz="1800"/>
              <a:t>21:108 And We have not sent you (Proph Mohammad pbuh) but as a blessing for all the worlds</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32" presetID="4" grpId="1" fill="hold">
                                  <p:stCondLst>
                                    <p:cond delay="0"/>
                                  </p:stCondLst>
                                  <p:iterate type="el" backwards="0">
                                    <p:tmAbs val="0"/>
                                  </p:iterate>
                                  <p:childTnLst>
                                    <p:set>
                                      <p:cBhvr>
                                        <p:cTn id="6" fill="hold"/>
                                        <p:tgtEl>
                                          <p:spTgt spid="71">
                                            <p:txEl>
                                              <p:pRg st="1" end="1"/>
                                            </p:txEl>
                                          </p:spTgt>
                                        </p:tgtEl>
                                        <p:attrNameLst>
                                          <p:attrName>style.visibility</p:attrName>
                                        </p:attrNameLst>
                                      </p:cBhvr>
                                      <p:to>
                                        <p:strVal val="visible"/>
                                      </p:to>
                                    </p:set>
                                    <p:animEffect filter="box(out)" transition="in">
                                      <p:cBhvr>
                                        <p:cTn id="7" dur="500"/>
                                        <p:tgtEl>
                                          <p:spTgt spid="71">
                                            <p:txEl>
                                              <p:pRg st="1" end="1"/>
                                            </p:txEl>
                                          </p:spTgt>
                                        </p:tgtEl>
                                      </p:cBhvr>
                                    </p:animEffect>
                                  </p:childTnLst>
                                </p:cTn>
                              </p:par>
                            </p:childTnLst>
                          </p:cTn>
                        </p:par>
                        <p:par>
                          <p:cTn id="8" fill="hold">
                            <p:stCondLst>
                              <p:cond delay="500"/>
                            </p:stCondLst>
                            <p:childTnLst>
                              <p:par>
                                <p:cTn id="9" presetClass="entr" nodeType="afterEffect" presetSubtype="32" presetID="4" grpId="1" fill="hold">
                                  <p:stCondLst>
                                    <p:cond delay="0"/>
                                  </p:stCondLst>
                                  <p:iterate type="el" backwards="0">
                                    <p:tmAbs val="0"/>
                                  </p:iterate>
                                  <p:childTnLst>
                                    <p:set>
                                      <p:cBhvr>
                                        <p:cTn id="10" fill="hold"/>
                                        <p:tgtEl>
                                          <p:spTgt spid="71">
                                            <p:txEl>
                                              <p:pRg st="2" end="2"/>
                                            </p:txEl>
                                          </p:spTgt>
                                        </p:tgtEl>
                                        <p:attrNameLst>
                                          <p:attrName>style.visibility</p:attrName>
                                        </p:attrNameLst>
                                      </p:cBhvr>
                                      <p:to>
                                        <p:strVal val="visible"/>
                                      </p:to>
                                    </p:set>
                                    <p:animEffect filter="box(out)" transition="in">
                                      <p:cBhvr>
                                        <p:cTn id="11" dur="500"/>
                                        <p:tgtEl>
                                          <p:spTgt spid="71">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Class="entr" nodeType="clickEffect" presetSubtype="32" presetID="4" grpId="1" fill="hold">
                                  <p:stCondLst>
                                    <p:cond delay="0"/>
                                  </p:stCondLst>
                                  <p:iterate type="el" backwards="0">
                                    <p:tmAbs val="0"/>
                                  </p:iterate>
                                  <p:childTnLst>
                                    <p:set>
                                      <p:cBhvr>
                                        <p:cTn id="15" fill="hold"/>
                                        <p:tgtEl>
                                          <p:spTgt spid="71">
                                            <p:txEl>
                                              <p:pRg st="3" end="3"/>
                                            </p:txEl>
                                          </p:spTgt>
                                        </p:tgtEl>
                                        <p:attrNameLst>
                                          <p:attrName>style.visibility</p:attrName>
                                        </p:attrNameLst>
                                      </p:cBhvr>
                                      <p:to>
                                        <p:strVal val="visible"/>
                                      </p:to>
                                    </p:set>
                                    <p:animEffect filter="box(out)" transition="in">
                                      <p:cBhvr>
                                        <p:cTn id="16" dur="500"/>
                                        <p:tgtEl>
                                          <p:spTgt spid="71">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32" presetID="4" grpId="1" fill="hold">
                                  <p:stCondLst>
                                    <p:cond delay="0"/>
                                  </p:stCondLst>
                                  <p:iterate type="el" backwards="0">
                                    <p:tmAbs val="0"/>
                                  </p:iterate>
                                  <p:childTnLst>
                                    <p:set>
                                      <p:cBhvr>
                                        <p:cTn id="20" fill="hold"/>
                                        <p:tgtEl>
                                          <p:spTgt spid="71">
                                            <p:txEl>
                                              <p:pRg st="4" end="4"/>
                                            </p:txEl>
                                          </p:spTgt>
                                        </p:tgtEl>
                                        <p:attrNameLst>
                                          <p:attrName>style.visibility</p:attrName>
                                        </p:attrNameLst>
                                      </p:cBhvr>
                                      <p:to>
                                        <p:strVal val="visible"/>
                                      </p:to>
                                    </p:set>
                                    <p:animEffect filter="box(out)" transition="in">
                                      <p:cBhvr>
                                        <p:cTn id="21" dur="500"/>
                                        <p:tgtEl>
                                          <p:spTgt spid="71">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Class="entr" nodeType="clickEffect" presetSubtype="32" presetID="4" grpId="1" fill="hold">
                                  <p:stCondLst>
                                    <p:cond delay="0"/>
                                  </p:stCondLst>
                                  <p:iterate type="el" backwards="0">
                                    <p:tmAbs val="0"/>
                                  </p:iterate>
                                  <p:childTnLst>
                                    <p:set>
                                      <p:cBhvr>
                                        <p:cTn id="25" fill="hold"/>
                                        <p:tgtEl>
                                          <p:spTgt spid="71">
                                            <p:txEl>
                                              <p:pRg st="5" end="5"/>
                                            </p:txEl>
                                          </p:spTgt>
                                        </p:tgtEl>
                                        <p:attrNameLst>
                                          <p:attrName>style.visibility</p:attrName>
                                        </p:attrNameLst>
                                      </p:cBhvr>
                                      <p:to>
                                        <p:strVal val="visible"/>
                                      </p:to>
                                    </p:set>
                                    <p:animEffect filter="box(out)" transition="in">
                                      <p:cBhvr>
                                        <p:cTn id="26" dur="500"/>
                                        <p:tgtEl>
                                          <p:spTgt spid="71">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32" presetID="4" grpId="1" fill="hold">
                                  <p:stCondLst>
                                    <p:cond delay="0"/>
                                  </p:stCondLst>
                                  <p:iterate type="el" backwards="0">
                                    <p:tmAbs val="0"/>
                                  </p:iterate>
                                  <p:childTnLst>
                                    <p:set>
                                      <p:cBhvr>
                                        <p:cTn id="30" fill="hold"/>
                                        <p:tgtEl>
                                          <p:spTgt spid="71">
                                            <p:txEl>
                                              <p:pRg st="6" end="6"/>
                                            </p:txEl>
                                          </p:spTgt>
                                        </p:tgtEl>
                                        <p:attrNameLst>
                                          <p:attrName>style.visibility</p:attrName>
                                        </p:attrNameLst>
                                      </p:cBhvr>
                                      <p:to>
                                        <p:strVal val="visible"/>
                                      </p:to>
                                    </p:set>
                                    <p:animEffect filter="box(out)" transition="in">
                                      <p:cBhvr>
                                        <p:cTn id="31" dur="500"/>
                                        <p:tgtEl>
                                          <p:spTgt spid="71">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Class="entr" nodeType="clickEffect" presetSubtype="32" presetID="4" grpId="1" fill="hold">
                                  <p:stCondLst>
                                    <p:cond delay="0"/>
                                  </p:stCondLst>
                                  <p:iterate type="el" backwards="0">
                                    <p:tmAbs val="0"/>
                                  </p:iterate>
                                  <p:childTnLst>
                                    <p:set>
                                      <p:cBhvr>
                                        <p:cTn id="35" fill="hold"/>
                                        <p:tgtEl>
                                          <p:spTgt spid="71">
                                            <p:txEl>
                                              <p:pRg st="7" end="7"/>
                                            </p:txEl>
                                          </p:spTgt>
                                        </p:tgtEl>
                                        <p:attrNameLst>
                                          <p:attrName>style.visibility</p:attrName>
                                        </p:attrNameLst>
                                      </p:cBhvr>
                                      <p:to>
                                        <p:strVal val="visible"/>
                                      </p:to>
                                    </p:set>
                                    <p:animEffect filter="box(out)" transition="in">
                                      <p:cBhvr>
                                        <p:cTn id="36" dur="500"/>
                                        <p:tgtEl>
                                          <p:spTgt spid="71">
                                            <p:txEl>
                                              <p:pRg st="7" end="7"/>
                                            </p:txEl>
                                          </p:spTgt>
                                        </p:tgtEl>
                                      </p:cBhvr>
                                    </p:animEffect>
                                  </p:childTnLst>
                                </p:cTn>
                              </p:par>
                            </p:childTnLst>
                          </p:cTn>
                        </p:par>
                        <p:par>
                          <p:cTn id="37" fill="hold">
                            <p:stCondLst>
                              <p:cond delay="500"/>
                            </p:stCondLst>
                            <p:childTnLst>
                              <p:par>
                                <p:cTn id="38" presetClass="entr" nodeType="afterEffect" presetSubtype="32" presetID="4" grpId="1" fill="hold">
                                  <p:stCondLst>
                                    <p:cond delay="0"/>
                                  </p:stCondLst>
                                  <p:iterate type="el" backwards="0">
                                    <p:tmAbs val="0"/>
                                  </p:iterate>
                                  <p:childTnLst>
                                    <p:set>
                                      <p:cBhvr>
                                        <p:cTn id="39" fill="hold"/>
                                        <p:tgtEl>
                                          <p:spTgt spid="71">
                                            <p:txEl>
                                              <p:pRg st="8" end="8"/>
                                            </p:txEl>
                                          </p:spTgt>
                                        </p:tgtEl>
                                        <p:attrNameLst>
                                          <p:attrName>style.visibility</p:attrName>
                                        </p:attrNameLst>
                                      </p:cBhvr>
                                      <p:to>
                                        <p:strVal val="visible"/>
                                      </p:to>
                                    </p:set>
                                    <p:animEffect filter="box(out)" transition="in">
                                      <p:cBhvr>
                                        <p:cTn id="40" dur="500"/>
                                        <p:tgtEl>
                                          <p:spTgt spid="71">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Class="entr" nodeType="clickEffect" presetSubtype="32" presetID="4" grpId="1" fill="hold">
                                  <p:stCondLst>
                                    <p:cond delay="0"/>
                                  </p:stCondLst>
                                  <p:iterate type="el" backwards="0">
                                    <p:tmAbs val="0"/>
                                  </p:iterate>
                                  <p:childTnLst>
                                    <p:set>
                                      <p:cBhvr>
                                        <p:cTn id="44" fill="hold"/>
                                        <p:tgtEl>
                                          <p:spTgt spid="71">
                                            <p:txEl>
                                              <p:pRg st="9" end="9"/>
                                            </p:txEl>
                                          </p:spTgt>
                                        </p:tgtEl>
                                        <p:attrNameLst>
                                          <p:attrName>style.visibility</p:attrName>
                                        </p:attrNameLst>
                                      </p:cBhvr>
                                      <p:to>
                                        <p:strVal val="visible"/>
                                      </p:to>
                                    </p:set>
                                    <p:animEffect filter="box(out)" transition="in">
                                      <p:cBhvr>
                                        <p:cTn id="45" dur="500"/>
                                        <p:tgtEl>
                                          <p:spTgt spid="71">
                                            <p:txEl>
                                              <p:pRg st="9" end="9"/>
                                            </p:txEl>
                                          </p:spTgt>
                                        </p:tgtEl>
                                      </p:cBhvr>
                                    </p:animEffect>
                                  </p:childTnLst>
                                </p:cTn>
                              </p:par>
                            </p:childTnLst>
                          </p:cTn>
                        </p:par>
                      </p:childTnLst>
                    </p:cTn>
                  </p:par>
                  <p:par>
                    <p:cTn id="46" fill="hold">
                      <p:stCondLst>
                        <p:cond delay="indefinite"/>
                      </p:stCondLst>
                      <p:childTnLst>
                        <p:par>
                          <p:cTn id="47" fill="hold">
                            <p:stCondLst>
                              <p:cond delay="0"/>
                            </p:stCondLst>
                            <p:childTnLst>
                              <p:par>
                                <p:cTn id="48" presetClass="entr" nodeType="clickEffect" presetSubtype="32" presetID="4" grpId="1" fill="hold">
                                  <p:stCondLst>
                                    <p:cond delay="0"/>
                                  </p:stCondLst>
                                  <p:iterate type="el" backwards="0">
                                    <p:tmAbs val="0"/>
                                  </p:iterate>
                                  <p:childTnLst>
                                    <p:set>
                                      <p:cBhvr>
                                        <p:cTn id="49" fill="hold"/>
                                        <p:tgtEl>
                                          <p:spTgt spid="71">
                                            <p:txEl>
                                              <p:pRg st="10" end="10"/>
                                            </p:txEl>
                                          </p:spTgt>
                                        </p:tgtEl>
                                        <p:attrNameLst>
                                          <p:attrName>style.visibility</p:attrName>
                                        </p:attrNameLst>
                                      </p:cBhvr>
                                      <p:to>
                                        <p:strVal val="visible"/>
                                      </p:to>
                                    </p:set>
                                    <p:animEffect filter="box(out)" transition="in">
                                      <p:cBhvr>
                                        <p:cTn id="50" dur="500"/>
                                        <p:tgtEl>
                                          <p:spTgt spid="71">
                                            <p:txEl>
                                              <p:pRg st="10" end="1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71" grpId="1"/>
    </p:bldLst>
  </p:timing>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3" name="Man’s Position in the Whole Creation 1"/>
          <p:cNvSpPr txBox="1"/>
          <p:nvPr>
            <p:ph type="title"/>
          </p:nvPr>
        </p:nvSpPr>
        <p:spPr>
          <a:xfrm>
            <a:off x="457200" y="274637"/>
            <a:ext cx="8229600" cy="1143001"/>
          </a:xfrm>
          <a:prstGeom prst="rect">
            <a:avLst/>
          </a:prstGeom>
          <a:solidFill>
            <a:srgbClr val="FFFFFF"/>
          </a:solidFill>
        </p:spPr>
        <p:txBody>
          <a:bodyPr/>
          <a:lstStyle/>
          <a:p>
            <a:pPr>
              <a:defRPr sz="3200"/>
            </a:pPr>
            <a:r>
              <a:t>Man’s Position in the Whole Creation</a:t>
            </a:r>
            <a:br/>
            <a:r>
              <a:t>1</a:t>
            </a:r>
          </a:p>
        </p:txBody>
      </p:sp>
      <p:sp>
        <p:nvSpPr>
          <p:cNvPr id="74" name="Purpose of creation…"/>
          <p:cNvSpPr txBox="1"/>
          <p:nvPr>
            <p:ph type="body" idx="1"/>
          </p:nvPr>
        </p:nvSpPr>
        <p:spPr>
          <a:prstGeom prst="rect">
            <a:avLst/>
          </a:prstGeom>
        </p:spPr>
        <p:txBody>
          <a:bodyPr/>
          <a:lstStyle/>
          <a:p>
            <a:pPr>
              <a:spcBef>
                <a:spcPts val="400"/>
              </a:spcBef>
              <a:buChar char="•"/>
              <a:defRPr b="1" sz="2000"/>
            </a:pPr>
            <a:r>
              <a:t>Purpose of creation</a:t>
            </a:r>
          </a:p>
          <a:p>
            <a:pPr>
              <a:spcBef>
                <a:spcPts val="400"/>
              </a:spcBef>
              <a:buSzTx/>
              <a:buNone/>
              <a:defRPr sz="2000"/>
            </a:pPr>
            <a:r>
              <a:t>	</a:t>
            </a:r>
            <a:r>
              <a:rPr sz="1800"/>
              <a:t>- to create consciousness</a:t>
            </a:r>
            <a:endParaRPr sz="1800"/>
          </a:p>
          <a:p>
            <a:pPr>
              <a:spcBef>
                <a:spcPts val="400"/>
              </a:spcBef>
              <a:buSzTx/>
              <a:buNone/>
              <a:defRPr sz="1800"/>
            </a:pPr>
            <a:r>
              <a:t>	- to develop this consciousness</a:t>
            </a:r>
          </a:p>
          <a:p>
            <a:pPr>
              <a:spcBef>
                <a:spcPts val="400"/>
              </a:spcBef>
              <a:buSzTx/>
              <a:buNone/>
              <a:defRPr sz="1800"/>
            </a:pPr>
            <a:r>
              <a:t>	- to achieve the state where the consciousness will be able to reach ‘godliness’ thru its effort</a:t>
            </a:r>
          </a:p>
          <a:p>
            <a:pPr>
              <a:spcBef>
                <a:spcPts val="400"/>
              </a:spcBef>
              <a:buSzTx/>
              <a:buNone/>
              <a:defRPr sz="1800"/>
            </a:pPr>
            <a:r>
              <a:t>	- not only to develop individually but to promote development of others</a:t>
            </a:r>
          </a:p>
          <a:p>
            <a:pPr>
              <a:buChar char="•"/>
              <a:defRPr sz="1800"/>
            </a:pPr>
          </a:p>
          <a:p>
            <a:pPr>
              <a:spcBef>
                <a:spcPts val="400"/>
              </a:spcBef>
              <a:buChar char="•"/>
              <a:defRPr sz="2000"/>
            </a:pPr>
            <a:r>
              <a:t>Without this purpose, the process of creation becomes meaningless </a:t>
            </a:r>
            <a:r>
              <a:rPr b="1" sz="1800"/>
              <a:t>eg</a:t>
            </a:r>
            <a:r>
              <a:rPr sz="1800"/>
              <a:t> purpose of planting seed, nurturing, irrigating, pruning &amp; maintenance of the garden is the fruit itself. Without fruit all this exercise is meaningless</a:t>
            </a:r>
            <a:endParaRPr sz="1800"/>
          </a:p>
          <a:p>
            <a:pPr>
              <a:buChar char="•"/>
              <a:defRPr sz="1800"/>
            </a:pPr>
          </a:p>
          <a:p>
            <a:pPr>
              <a:spcBef>
                <a:spcPts val="400"/>
              </a:spcBef>
              <a:buChar char="•"/>
              <a:defRPr b="1" sz="2000"/>
            </a:pPr>
            <a:r>
              <a:t>Man is the current climax in the known creation</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32" presetID="4" grpId="1" fill="hold">
                                  <p:stCondLst>
                                    <p:cond delay="0"/>
                                  </p:stCondLst>
                                  <p:iterate type="el" backwards="0">
                                    <p:tmAbs val="0"/>
                                  </p:iterate>
                                  <p:childTnLst>
                                    <p:set>
                                      <p:cBhvr>
                                        <p:cTn id="6" fill="hold"/>
                                        <p:tgtEl>
                                          <p:spTgt spid="74">
                                            <p:bg/>
                                          </p:spTgt>
                                        </p:tgtEl>
                                        <p:attrNameLst>
                                          <p:attrName>style.visibility</p:attrName>
                                        </p:attrNameLst>
                                      </p:cBhvr>
                                      <p:to>
                                        <p:strVal val="visible"/>
                                      </p:to>
                                    </p:set>
                                    <p:animEffect filter="box(out)" transition="in">
                                      <p:cBhvr>
                                        <p:cTn id="7" dur="500"/>
                                        <p:tgtEl>
                                          <p:spTgt spid="74">
                                            <p:bg/>
                                          </p:spTgt>
                                        </p:tgtEl>
                                      </p:cBhvr>
                                    </p:animEffect>
                                  </p:childTnLst>
                                </p:cTn>
                              </p:par>
                              <p:par>
                                <p:cTn id="8" presetClass="entr" nodeType="withEffect" presetSubtype="32" presetID="4" grpId="1" fill="hold">
                                  <p:stCondLst>
                                    <p:cond delay="0"/>
                                  </p:stCondLst>
                                  <p:iterate type="el" backwards="0">
                                    <p:tmAbs val="0"/>
                                  </p:iterate>
                                  <p:childTnLst>
                                    <p:set>
                                      <p:cBhvr>
                                        <p:cTn id="9" fill="hold"/>
                                        <p:tgtEl>
                                          <p:spTgt spid="74">
                                            <p:txEl>
                                              <p:pRg st="0" end="0"/>
                                            </p:txEl>
                                          </p:spTgt>
                                        </p:tgtEl>
                                        <p:attrNameLst>
                                          <p:attrName>style.visibility</p:attrName>
                                        </p:attrNameLst>
                                      </p:cBhvr>
                                      <p:to>
                                        <p:strVal val="visible"/>
                                      </p:to>
                                    </p:set>
                                    <p:animEffect filter="box(out)" transition="in">
                                      <p:cBhvr>
                                        <p:cTn id="10" dur="500"/>
                                        <p:tgtEl>
                                          <p:spTgt spid="7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32" presetID="4" grpId="1" fill="hold">
                                  <p:stCondLst>
                                    <p:cond delay="0"/>
                                  </p:stCondLst>
                                  <p:iterate type="el" backwards="0">
                                    <p:tmAbs val="0"/>
                                  </p:iterate>
                                  <p:childTnLst>
                                    <p:set>
                                      <p:cBhvr>
                                        <p:cTn id="14" fill="hold"/>
                                        <p:tgtEl>
                                          <p:spTgt spid="74">
                                            <p:txEl>
                                              <p:pRg st="1" end="1"/>
                                            </p:txEl>
                                          </p:spTgt>
                                        </p:tgtEl>
                                        <p:attrNameLst>
                                          <p:attrName>style.visibility</p:attrName>
                                        </p:attrNameLst>
                                      </p:cBhvr>
                                      <p:to>
                                        <p:strVal val="visible"/>
                                      </p:to>
                                    </p:set>
                                    <p:animEffect filter="box(out)" transition="in">
                                      <p:cBhvr>
                                        <p:cTn id="15" dur="500"/>
                                        <p:tgtEl>
                                          <p:spTgt spid="74">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32" presetID="4" grpId="1" fill="hold">
                                  <p:stCondLst>
                                    <p:cond delay="0"/>
                                  </p:stCondLst>
                                  <p:iterate type="el" backwards="0">
                                    <p:tmAbs val="0"/>
                                  </p:iterate>
                                  <p:childTnLst>
                                    <p:set>
                                      <p:cBhvr>
                                        <p:cTn id="19" fill="hold"/>
                                        <p:tgtEl>
                                          <p:spTgt spid="74">
                                            <p:txEl>
                                              <p:pRg st="2" end="2"/>
                                            </p:txEl>
                                          </p:spTgt>
                                        </p:tgtEl>
                                        <p:attrNameLst>
                                          <p:attrName>style.visibility</p:attrName>
                                        </p:attrNameLst>
                                      </p:cBhvr>
                                      <p:to>
                                        <p:strVal val="visible"/>
                                      </p:to>
                                    </p:set>
                                    <p:animEffect filter="box(out)" transition="in">
                                      <p:cBhvr>
                                        <p:cTn id="20" dur="500"/>
                                        <p:tgtEl>
                                          <p:spTgt spid="74">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32" presetID="4" grpId="1" fill="hold">
                                  <p:stCondLst>
                                    <p:cond delay="0"/>
                                  </p:stCondLst>
                                  <p:iterate type="el" backwards="0">
                                    <p:tmAbs val="0"/>
                                  </p:iterate>
                                  <p:childTnLst>
                                    <p:set>
                                      <p:cBhvr>
                                        <p:cTn id="24" fill="hold"/>
                                        <p:tgtEl>
                                          <p:spTgt spid="74">
                                            <p:txEl>
                                              <p:pRg st="3" end="3"/>
                                            </p:txEl>
                                          </p:spTgt>
                                        </p:tgtEl>
                                        <p:attrNameLst>
                                          <p:attrName>style.visibility</p:attrName>
                                        </p:attrNameLst>
                                      </p:cBhvr>
                                      <p:to>
                                        <p:strVal val="visible"/>
                                      </p:to>
                                    </p:set>
                                    <p:animEffect filter="box(out)" transition="in">
                                      <p:cBhvr>
                                        <p:cTn id="25" dur="500"/>
                                        <p:tgtEl>
                                          <p:spTgt spid="74">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Class="entr" nodeType="clickEffect" presetSubtype="32" presetID="4" grpId="1" fill="hold">
                                  <p:stCondLst>
                                    <p:cond delay="0"/>
                                  </p:stCondLst>
                                  <p:iterate type="el" backwards="0">
                                    <p:tmAbs val="0"/>
                                  </p:iterate>
                                  <p:childTnLst>
                                    <p:set>
                                      <p:cBhvr>
                                        <p:cTn id="29" fill="hold"/>
                                        <p:tgtEl>
                                          <p:spTgt spid="74">
                                            <p:txEl>
                                              <p:pRg st="4" end="4"/>
                                            </p:txEl>
                                          </p:spTgt>
                                        </p:tgtEl>
                                        <p:attrNameLst>
                                          <p:attrName>style.visibility</p:attrName>
                                        </p:attrNameLst>
                                      </p:cBhvr>
                                      <p:to>
                                        <p:strVal val="visible"/>
                                      </p:to>
                                    </p:set>
                                    <p:animEffect filter="box(out)" transition="in">
                                      <p:cBhvr>
                                        <p:cTn id="30" dur="500"/>
                                        <p:tgtEl>
                                          <p:spTgt spid="74">
                                            <p:txEl>
                                              <p:pRg st="4" end="4"/>
                                            </p:txEl>
                                          </p:spTgt>
                                        </p:tgtEl>
                                      </p:cBhvr>
                                    </p:animEffect>
                                  </p:childTnLst>
                                </p:cTn>
                              </p:par>
                            </p:childTnLst>
                          </p:cTn>
                        </p:par>
                        <p:par>
                          <p:cTn id="31" fill="hold">
                            <p:stCondLst>
                              <p:cond delay="500"/>
                            </p:stCondLst>
                            <p:childTnLst>
                              <p:par>
                                <p:cTn id="32" presetClass="entr" nodeType="afterEffect" presetSubtype="32" presetID="4" grpId="1" fill="hold">
                                  <p:stCondLst>
                                    <p:cond delay="0"/>
                                  </p:stCondLst>
                                  <p:iterate type="el" backwards="0">
                                    <p:tmAbs val="0"/>
                                  </p:iterate>
                                  <p:childTnLst>
                                    <p:set>
                                      <p:cBhvr>
                                        <p:cTn id="33" fill="hold"/>
                                        <p:tgtEl>
                                          <p:spTgt spid="74">
                                            <p:txEl>
                                              <p:pRg st="5" end="5"/>
                                            </p:txEl>
                                          </p:spTgt>
                                        </p:tgtEl>
                                        <p:attrNameLst>
                                          <p:attrName>style.visibility</p:attrName>
                                        </p:attrNameLst>
                                      </p:cBhvr>
                                      <p:to>
                                        <p:strVal val="visible"/>
                                      </p:to>
                                    </p:set>
                                    <p:animEffect filter="box(out)" transition="in">
                                      <p:cBhvr>
                                        <p:cTn id="34" dur="500"/>
                                        <p:tgtEl>
                                          <p:spTgt spid="74">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32" presetID="4" grpId="1" fill="hold">
                                  <p:stCondLst>
                                    <p:cond delay="0"/>
                                  </p:stCondLst>
                                  <p:iterate type="el" backwards="0">
                                    <p:tmAbs val="0"/>
                                  </p:iterate>
                                  <p:childTnLst>
                                    <p:set>
                                      <p:cBhvr>
                                        <p:cTn id="38" fill="hold"/>
                                        <p:tgtEl>
                                          <p:spTgt spid="74">
                                            <p:txEl>
                                              <p:pRg st="6" end="6"/>
                                            </p:txEl>
                                          </p:spTgt>
                                        </p:tgtEl>
                                        <p:attrNameLst>
                                          <p:attrName>style.visibility</p:attrName>
                                        </p:attrNameLst>
                                      </p:cBhvr>
                                      <p:to>
                                        <p:strVal val="visible"/>
                                      </p:to>
                                    </p:set>
                                    <p:animEffect filter="box(out)" transition="in">
                                      <p:cBhvr>
                                        <p:cTn id="39" dur="500"/>
                                        <p:tgtEl>
                                          <p:spTgt spid="74">
                                            <p:txEl>
                                              <p:pRg st="6" end="6"/>
                                            </p:txEl>
                                          </p:spTgt>
                                        </p:tgtEl>
                                      </p:cBhvr>
                                    </p:animEffect>
                                  </p:childTnLst>
                                </p:cTn>
                              </p:par>
                            </p:childTnLst>
                          </p:cTn>
                        </p:par>
                        <p:par>
                          <p:cTn id="40" fill="hold">
                            <p:stCondLst>
                              <p:cond delay="500"/>
                            </p:stCondLst>
                            <p:childTnLst>
                              <p:par>
                                <p:cTn id="41" presetClass="entr" nodeType="afterEffect" presetSubtype="32" presetID="4" grpId="1" fill="hold">
                                  <p:stCondLst>
                                    <p:cond delay="0"/>
                                  </p:stCondLst>
                                  <p:iterate type="el" backwards="0">
                                    <p:tmAbs val="0"/>
                                  </p:iterate>
                                  <p:childTnLst>
                                    <p:set>
                                      <p:cBhvr>
                                        <p:cTn id="42" fill="hold"/>
                                        <p:tgtEl>
                                          <p:spTgt spid="74">
                                            <p:txEl>
                                              <p:pRg st="7" end="7"/>
                                            </p:txEl>
                                          </p:spTgt>
                                        </p:tgtEl>
                                        <p:attrNameLst>
                                          <p:attrName>style.visibility</p:attrName>
                                        </p:attrNameLst>
                                      </p:cBhvr>
                                      <p:to>
                                        <p:strVal val="visible"/>
                                      </p:to>
                                    </p:set>
                                    <p:animEffect filter="box(out)" transition="in">
                                      <p:cBhvr>
                                        <p:cTn id="43" dur="500"/>
                                        <p:tgtEl>
                                          <p:spTgt spid="74">
                                            <p:txEl>
                                              <p:pRg st="7" end="7"/>
                                            </p:txEl>
                                          </p:spTgt>
                                        </p:tgtEl>
                                      </p:cBhvr>
                                    </p:animEffect>
                                  </p:childTnLst>
                                </p:cTn>
                              </p:par>
                            </p:childTnLst>
                          </p:cTn>
                        </p:par>
                      </p:childTnLst>
                    </p:cTn>
                  </p:par>
                  <p:par>
                    <p:cTn id="44" fill="hold">
                      <p:stCondLst>
                        <p:cond delay="indefinite"/>
                      </p:stCondLst>
                      <p:childTnLst>
                        <p:par>
                          <p:cTn id="45" fill="hold">
                            <p:stCondLst>
                              <p:cond delay="0"/>
                            </p:stCondLst>
                            <p:childTnLst>
                              <p:par>
                                <p:cTn id="46" presetClass="entr" nodeType="clickEffect" presetSubtype="32" presetID="4" grpId="1" fill="hold">
                                  <p:stCondLst>
                                    <p:cond delay="0"/>
                                  </p:stCondLst>
                                  <p:iterate type="el" backwards="0">
                                    <p:tmAbs val="0"/>
                                  </p:iterate>
                                  <p:childTnLst>
                                    <p:set>
                                      <p:cBhvr>
                                        <p:cTn id="47" fill="hold"/>
                                        <p:tgtEl>
                                          <p:spTgt spid="74">
                                            <p:txEl>
                                              <p:pRg st="8" end="8"/>
                                            </p:txEl>
                                          </p:spTgt>
                                        </p:tgtEl>
                                        <p:attrNameLst>
                                          <p:attrName>style.visibility</p:attrName>
                                        </p:attrNameLst>
                                      </p:cBhvr>
                                      <p:to>
                                        <p:strVal val="visible"/>
                                      </p:to>
                                    </p:set>
                                    <p:animEffect filter="box(out)" transition="in">
                                      <p:cBhvr>
                                        <p:cTn id="48" dur="500"/>
                                        <p:tgtEl>
                                          <p:spTgt spid="74">
                                            <p:txEl>
                                              <p:pRg st="8" end="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74" grpId="1"/>
    </p:bldLst>
  </p:timing>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6" name="Man’s Position in the Whole Creation  2"/>
          <p:cNvSpPr txBox="1"/>
          <p:nvPr>
            <p:ph type="title"/>
          </p:nvPr>
        </p:nvSpPr>
        <p:spPr>
          <a:xfrm>
            <a:off x="457200" y="274637"/>
            <a:ext cx="8229600" cy="1143001"/>
          </a:xfrm>
          <a:prstGeom prst="rect">
            <a:avLst/>
          </a:prstGeom>
          <a:solidFill>
            <a:srgbClr val="FFFFFF"/>
          </a:solidFill>
        </p:spPr>
        <p:txBody>
          <a:bodyPr/>
          <a:lstStyle/>
          <a:p>
            <a:pPr>
              <a:defRPr sz="3200"/>
            </a:pPr>
            <a:r>
              <a:t>Man’s Position in the Whole Creation</a:t>
            </a:r>
            <a:br/>
            <a:r>
              <a:t> 2</a:t>
            </a:r>
          </a:p>
        </p:txBody>
      </p:sp>
      <p:sp>
        <p:nvSpPr>
          <p:cNvPr id="77" name="Man is in a relationship with all creation…"/>
          <p:cNvSpPr txBox="1"/>
          <p:nvPr>
            <p:ph type="body" idx="1"/>
          </p:nvPr>
        </p:nvSpPr>
        <p:spPr>
          <a:prstGeom prst="rect">
            <a:avLst/>
          </a:prstGeom>
        </p:spPr>
        <p:txBody>
          <a:bodyPr/>
          <a:lstStyle/>
          <a:p>
            <a:pPr marL="325754" indent="-325754" defTabSz="868680">
              <a:lnSpc>
                <a:spcPct val="90000"/>
              </a:lnSpc>
              <a:spcBef>
                <a:spcPts val="400"/>
              </a:spcBef>
              <a:buChar char="•"/>
              <a:defRPr b="1" sz="1900"/>
            </a:pPr>
            <a:r>
              <a:t>Man is in a relationship with all creation</a:t>
            </a:r>
          </a:p>
          <a:p>
            <a:pPr marL="325754" indent="-325754" defTabSz="868680">
              <a:lnSpc>
                <a:spcPct val="90000"/>
              </a:lnSpc>
              <a:spcBef>
                <a:spcPts val="400"/>
              </a:spcBef>
              <a:buSzTx/>
              <a:buNone/>
              <a:defRPr sz="1900"/>
            </a:pPr>
            <a:r>
              <a:t>	</a:t>
            </a:r>
            <a:r>
              <a:rPr sz="1520"/>
              <a:t>- Relation of man-God, man-man, man-other life forms, man-other non-living creation</a:t>
            </a:r>
            <a:endParaRPr sz="1520"/>
          </a:p>
          <a:p>
            <a:pPr marL="325754" indent="-325754" defTabSz="868680">
              <a:lnSpc>
                <a:spcPct val="90000"/>
              </a:lnSpc>
              <a:buSzTx/>
              <a:buNone/>
              <a:defRPr sz="1330"/>
            </a:pPr>
          </a:p>
          <a:p>
            <a:pPr marL="325754" indent="-325754" defTabSz="868680">
              <a:lnSpc>
                <a:spcPct val="90000"/>
              </a:lnSpc>
              <a:spcBef>
                <a:spcPts val="400"/>
              </a:spcBef>
              <a:buChar char="•"/>
              <a:defRPr b="1" sz="1900"/>
            </a:pPr>
            <a:r>
              <a:t>All that exists becomes important</a:t>
            </a:r>
          </a:p>
          <a:p>
            <a:pPr marL="325754" indent="-325754" defTabSz="868680">
              <a:lnSpc>
                <a:spcPct val="90000"/>
              </a:lnSpc>
              <a:spcBef>
                <a:spcPts val="400"/>
              </a:spcBef>
              <a:buSzTx/>
              <a:buNone/>
              <a:defRPr b="1" sz="1710"/>
            </a:pPr>
            <a:r>
              <a:t>	Important, not for its superiority to man but its service to creation and existence of mankind</a:t>
            </a:r>
          </a:p>
          <a:p>
            <a:pPr marL="325754" indent="-325754" defTabSz="868680">
              <a:lnSpc>
                <a:spcPct val="90000"/>
              </a:lnSpc>
              <a:spcBef>
                <a:spcPts val="300"/>
              </a:spcBef>
              <a:buSzTx/>
              <a:buNone/>
              <a:defRPr i="1" sz="1520"/>
            </a:pPr>
            <a:r>
              <a:t>	45:14 He has subjected to you whatsoever is in the heavens and whatsoever is in the earth, all of it is from Him. In that surely are signs for people who reflect.</a:t>
            </a:r>
          </a:p>
          <a:p>
            <a:pPr marL="325754" indent="-325754" defTabSz="868680">
              <a:lnSpc>
                <a:spcPct val="90000"/>
              </a:lnSpc>
              <a:spcBef>
                <a:spcPts val="300"/>
              </a:spcBef>
              <a:buSzTx/>
              <a:buNone/>
              <a:defRPr i="1" sz="1520"/>
            </a:pPr>
            <a:r>
              <a:t>	16:13 He has constrained to your service the night &amp; day, the sun &amp; the moon, and the stars (too) have been constrained to your service by His command. Surely in this are signs for a people who make use of (their) understanding.</a:t>
            </a:r>
          </a:p>
          <a:p>
            <a:pPr marL="325754" indent="-325754" defTabSz="868680">
              <a:lnSpc>
                <a:spcPct val="90000"/>
              </a:lnSpc>
              <a:spcBef>
                <a:spcPts val="400"/>
              </a:spcBef>
              <a:buSzTx/>
              <a:buNone/>
              <a:defRPr i="1" sz="1520"/>
            </a:pPr>
            <a:r>
              <a:t>	- </a:t>
            </a:r>
            <a:r>
              <a:rPr i="0" sz="1710"/>
              <a:t>In other religions - nature is worshipped, idols are worshipped, man is turned to divinity</a:t>
            </a:r>
            <a:endParaRPr sz="1710"/>
          </a:p>
          <a:p>
            <a:pPr marL="325754" indent="-325754" defTabSz="868680">
              <a:lnSpc>
                <a:spcPct val="90000"/>
              </a:lnSpc>
              <a:buChar char="•"/>
              <a:defRPr sz="1330"/>
            </a:pPr>
          </a:p>
          <a:p>
            <a:pPr marL="325754" indent="-325754" defTabSz="868680">
              <a:lnSpc>
                <a:spcPct val="90000"/>
              </a:lnSpc>
              <a:spcBef>
                <a:spcPts val="400"/>
              </a:spcBef>
              <a:buChar char="•"/>
              <a:defRPr b="1" sz="1900"/>
            </a:pPr>
            <a:r>
              <a:t>Man emerges as the master amongst all creation</a:t>
            </a:r>
            <a:r>
              <a:rPr b="0"/>
              <a:t> </a:t>
            </a:r>
          </a:p>
          <a:p>
            <a:pPr marL="325754" indent="-325754" defTabSz="868680">
              <a:lnSpc>
                <a:spcPct val="90000"/>
              </a:lnSpc>
              <a:spcBef>
                <a:spcPts val="400"/>
              </a:spcBef>
              <a:buSzTx/>
              <a:buNone/>
              <a:defRPr sz="1900"/>
            </a:pPr>
            <a:r>
              <a:t>	</a:t>
            </a:r>
            <a:r>
              <a:rPr sz="1710"/>
              <a:t>- slave only to the Creator </a:t>
            </a:r>
            <a:endParaRPr sz="1710"/>
          </a:p>
          <a:p>
            <a:pPr marL="325754" indent="-325754" defTabSz="868680">
              <a:lnSpc>
                <a:spcPct val="90000"/>
              </a:lnSpc>
              <a:spcBef>
                <a:spcPts val="400"/>
              </a:spcBef>
              <a:buSzTx/>
              <a:buNone/>
              <a:defRPr sz="1710"/>
            </a:pPr>
            <a:r>
              <a:t>	- a very strengthening effect</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32" presetID="4" grpId="1" fill="hold">
                                  <p:stCondLst>
                                    <p:cond delay="0"/>
                                  </p:stCondLst>
                                  <p:iterate type="el" backwards="0">
                                    <p:tmAbs val="0"/>
                                  </p:iterate>
                                  <p:childTnLst>
                                    <p:set>
                                      <p:cBhvr>
                                        <p:cTn id="6" fill="hold"/>
                                        <p:tgtEl>
                                          <p:spTgt spid="77">
                                            <p:bg/>
                                          </p:spTgt>
                                        </p:tgtEl>
                                        <p:attrNameLst>
                                          <p:attrName>style.visibility</p:attrName>
                                        </p:attrNameLst>
                                      </p:cBhvr>
                                      <p:to>
                                        <p:strVal val="visible"/>
                                      </p:to>
                                    </p:set>
                                    <p:animEffect filter="box(out)" transition="in">
                                      <p:cBhvr>
                                        <p:cTn id="7" dur="500"/>
                                        <p:tgtEl>
                                          <p:spTgt spid="77">
                                            <p:bg/>
                                          </p:spTgt>
                                        </p:tgtEl>
                                      </p:cBhvr>
                                    </p:animEffect>
                                  </p:childTnLst>
                                </p:cTn>
                              </p:par>
                              <p:par>
                                <p:cTn id="8" presetClass="entr" nodeType="withEffect" presetSubtype="32" presetID="4" grpId="1" fill="hold">
                                  <p:stCondLst>
                                    <p:cond delay="0"/>
                                  </p:stCondLst>
                                  <p:iterate type="el" backwards="0">
                                    <p:tmAbs val="0"/>
                                  </p:iterate>
                                  <p:childTnLst>
                                    <p:set>
                                      <p:cBhvr>
                                        <p:cTn id="9" fill="hold"/>
                                        <p:tgtEl>
                                          <p:spTgt spid="77">
                                            <p:txEl>
                                              <p:pRg st="0" end="0"/>
                                            </p:txEl>
                                          </p:spTgt>
                                        </p:tgtEl>
                                        <p:attrNameLst>
                                          <p:attrName>style.visibility</p:attrName>
                                        </p:attrNameLst>
                                      </p:cBhvr>
                                      <p:to>
                                        <p:strVal val="visible"/>
                                      </p:to>
                                    </p:set>
                                    <p:animEffect filter="box(out)" transition="in">
                                      <p:cBhvr>
                                        <p:cTn id="10" dur="500"/>
                                        <p:tgtEl>
                                          <p:spTgt spid="7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32" presetID="4" grpId="1" fill="hold">
                                  <p:stCondLst>
                                    <p:cond delay="0"/>
                                  </p:stCondLst>
                                  <p:iterate type="el" backwards="0">
                                    <p:tmAbs val="0"/>
                                  </p:iterate>
                                  <p:childTnLst>
                                    <p:set>
                                      <p:cBhvr>
                                        <p:cTn id="14" fill="hold"/>
                                        <p:tgtEl>
                                          <p:spTgt spid="77">
                                            <p:txEl>
                                              <p:pRg st="1" end="1"/>
                                            </p:txEl>
                                          </p:spTgt>
                                        </p:tgtEl>
                                        <p:attrNameLst>
                                          <p:attrName>style.visibility</p:attrName>
                                        </p:attrNameLst>
                                      </p:cBhvr>
                                      <p:to>
                                        <p:strVal val="visible"/>
                                      </p:to>
                                    </p:set>
                                    <p:animEffect filter="box(out)" transition="in">
                                      <p:cBhvr>
                                        <p:cTn id="15" dur="500"/>
                                        <p:tgtEl>
                                          <p:spTgt spid="77">
                                            <p:txEl>
                                              <p:pRg st="1" end="1"/>
                                            </p:txEl>
                                          </p:spTgt>
                                        </p:tgtEl>
                                      </p:cBhvr>
                                    </p:animEffect>
                                  </p:childTnLst>
                                </p:cTn>
                              </p:par>
                            </p:childTnLst>
                          </p:cTn>
                        </p:par>
                        <p:par>
                          <p:cTn id="16" fill="hold">
                            <p:stCondLst>
                              <p:cond delay="500"/>
                            </p:stCondLst>
                            <p:childTnLst>
                              <p:par>
                                <p:cTn id="17" presetClass="entr" nodeType="afterEffect" presetSubtype="32" presetID="4" grpId="1" fill="hold">
                                  <p:stCondLst>
                                    <p:cond delay="0"/>
                                  </p:stCondLst>
                                  <p:iterate type="el" backwards="0">
                                    <p:tmAbs val="0"/>
                                  </p:iterate>
                                  <p:childTnLst>
                                    <p:set>
                                      <p:cBhvr>
                                        <p:cTn id="18" fill="hold"/>
                                        <p:tgtEl>
                                          <p:spTgt spid="77">
                                            <p:txEl>
                                              <p:pRg st="2" end="2"/>
                                            </p:txEl>
                                          </p:spTgt>
                                        </p:tgtEl>
                                        <p:attrNameLst>
                                          <p:attrName>style.visibility</p:attrName>
                                        </p:attrNameLst>
                                      </p:cBhvr>
                                      <p:to>
                                        <p:strVal val="visible"/>
                                      </p:to>
                                    </p:set>
                                    <p:animEffect filter="box(out)" transition="in">
                                      <p:cBhvr>
                                        <p:cTn id="19" dur="500"/>
                                        <p:tgtEl>
                                          <p:spTgt spid="77">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Class="entr" nodeType="clickEffect" presetSubtype="32" presetID="4" grpId="1" fill="hold">
                                  <p:stCondLst>
                                    <p:cond delay="0"/>
                                  </p:stCondLst>
                                  <p:iterate type="el" backwards="0">
                                    <p:tmAbs val="0"/>
                                  </p:iterate>
                                  <p:childTnLst>
                                    <p:set>
                                      <p:cBhvr>
                                        <p:cTn id="23" fill="hold"/>
                                        <p:tgtEl>
                                          <p:spTgt spid="77">
                                            <p:txEl>
                                              <p:pRg st="3" end="3"/>
                                            </p:txEl>
                                          </p:spTgt>
                                        </p:tgtEl>
                                        <p:attrNameLst>
                                          <p:attrName>style.visibility</p:attrName>
                                        </p:attrNameLst>
                                      </p:cBhvr>
                                      <p:to>
                                        <p:strVal val="visible"/>
                                      </p:to>
                                    </p:set>
                                    <p:animEffect filter="box(out)" transition="in">
                                      <p:cBhvr>
                                        <p:cTn id="24" dur="500"/>
                                        <p:tgtEl>
                                          <p:spTgt spid="77">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32" presetID="4" grpId="1" fill="hold">
                                  <p:stCondLst>
                                    <p:cond delay="0"/>
                                  </p:stCondLst>
                                  <p:iterate type="el" backwards="0">
                                    <p:tmAbs val="0"/>
                                  </p:iterate>
                                  <p:childTnLst>
                                    <p:set>
                                      <p:cBhvr>
                                        <p:cTn id="28" fill="hold"/>
                                        <p:tgtEl>
                                          <p:spTgt spid="77">
                                            <p:txEl>
                                              <p:pRg st="4" end="4"/>
                                            </p:txEl>
                                          </p:spTgt>
                                        </p:tgtEl>
                                        <p:attrNameLst>
                                          <p:attrName>style.visibility</p:attrName>
                                        </p:attrNameLst>
                                      </p:cBhvr>
                                      <p:to>
                                        <p:strVal val="visible"/>
                                      </p:to>
                                    </p:set>
                                    <p:animEffect filter="box(out)" transition="in">
                                      <p:cBhvr>
                                        <p:cTn id="29" dur="500"/>
                                        <p:tgtEl>
                                          <p:spTgt spid="77">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Class="entr" nodeType="clickEffect" presetSubtype="32" presetID="4" grpId="1" fill="hold">
                                  <p:stCondLst>
                                    <p:cond delay="0"/>
                                  </p:stCondLst>
                                  <p:iterate type="el" backwards="0">
                                    <p:tmAbs val="0"/>
                                  </p:iterate>
                                  <p:childTnLst>
                                    <p:set>
                                      <p:cBhvr>
                                        <p:cTn id="33" fill="hold"/>
                                        <p:tgtEl>
                                          <p:spTgt spid="77">
                                            <p:txEl>
                                              <p:pRg st="5" end="5"/>
                                            </p:txEl>
                                          </p:spTgt>
                                        </p:tgtEl>
                                        <p:attrNameLst>
                                          <p:attrName>style.visibility</p:attrName>
                                        </p:attrNameLst>
                                      </p:cBhvr>
                                      <p:to>
                                        <p:strVal val="visible"/>
                                      </p:to>
                                    </p:set>
                                    <p:animEffect filter="box(out)" transition="in">
                                      <p:cBhvr>
                                        <p:cTn id="34" dur="500"/>
                                        <p:tgtEl>
                                          <p:spTgt spid="77">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32" presetID="4" grpId="1" fill="hold">
                                  <p:stCondLst>
                                    <p:cond delay="0"/>
                                  </p:stCondLst>
                                  <p:iterate type="el" backwards="0">
                                    <p:tmAbs val="0"/>
                                  </p:iterate>
                                  <p:childTnLst>
                                    <p:set>
                                      <p:cBhvr>
                                        <p:cTn id="38" fill="hold"/>
                                        <p:tgtEl>
                                          <p:spTgt spid="77">
                                            <p:txEl>
                                              <p:pRg st="6" end="6"/>
                                            </p:txEl>
                                          </p:spTgt>
                                        </p:tgtEl>
                                        <p:attrNameLst>
                                          <p:attrName>style.visibility</p:attrName>
                                        </p:attrNameLst>
                                      </p:cBhvr>
                                      <p:to>
                                        <p:strVal val="visible"/>
                                      </p:to>
                                    </p:set>
                                    <p:animEffect filter="box(out)" transition="in">
                                      <p:cBhvr>
                                        <p:cTn id="39" dur="500"/>
                                        <p:tgtEl>
                                          <p:spTgt spid="77">
                                            <p:txEl>
                                              <p:pRg st="6" end="6"/>
                                            </p:txEl>
                                          </p:spTgt>
                                        </p:tgtEl>
                                      </p:cBhvr>
                                    </p:animEffect>
                                  </p:childTnLst>
                                </p:cTn>
                              </p:par>
                            </p:childTnLst>
                          </p:cTn>
                        </p:par>
                      </p:childTnLst>
                    </p:cTn>
                  </p:par>
                  <p:par>
                    <p:cTn id="40" fill="hold">
                      <p:stCondLst>
                        <p:cond delay="indefinite"/>
                      </p:stCondLst>
                      <p:childTnLst>
                        <p:par>
                          <p:cTn id="41" fill="hold">
                            <p:stCondLst>
                              <p:cond delay="0"/>
                            </p:stCondLst>
                            <p:childTnLst>
                              <p:par>
                                <p:cTn id="42" presetClass="entr" nodeType="clickEffect" presetSubtype="32" presetID="4" grpId="1" fill="hold">
                                  <p:stCondLst>
                                    <p:cond delay="0"/>
                                  </p:stCondLst>
                                  <p:iterate type="el" backwards="0">
                                    <p:tmAbs val="0"/>
                                  </p:iterate>
                                  <p:childTnLst>
                                    <p:set>
                                      <p:cBhvr>
                                        <p:cTn id="43" fill="hold"/>
                                        <p:tgtEl>
                                          <p:spTgt spid="77">
                                            <p:txEl>
                                              <p:pRg st="7" end="7"/>
                                            </p:txEl>
                                          </p:spTgt>
                                        </p:tgtEl>
                                        <p:attrNameLst>
                                          <p:attrName>style.visibility</p:attrName>
                                        </p:attrNameLst>
                                      </p:cBhvr>
                                      <p:to>
                                        <p:strVal val="visible"/>
                                      </p:to>
                                    </p:set>
                                    <p:animEffect filter="box(out)" transition="in">
                                      <p:cBhvr>
                                        <p:cTn id="44" dur="500"/>
                                        <p:tgtEl>
                                          <p:spTgt spid="77">
                                            <p:txEl>
                                              <p:pRg st="7" end="7"/>
                                            </p:txEl>
                                          </p:spTgt>
                                        </p:tgtEl>
                                      </p:cBhvr>
                                    </p:animEffect>
                                  </p:childTnLst>
                                </p:cTn>
                              </p:par>
                            </p:childTnLst>
                          </p:cTn>
                        </p:par>
                        <p:par>
                          <p:cTn id="45" fill="hold">
                            <p:stCondLst>
                              <p:cond delay="500"/>
                            </p:stCondLst>
                            <p:childTnLst>
                              <p:par>
                                <p:cTn id="46" presetClass="entr" nodeType="afterEffect" presetSubtype="32" presetID="4" grpId="1" fill="hold">
                                  <p:stCondLst>
                                    <p:cond delay="0"/>
                                  </p:stCondLst>
                                  <p:iterate type="el" backwards="0">
                                    <p:tmAbs val="0"/>
                                  </p:iterate>
                                  <p:childTnLst>
                                    <p:set>
                                      <p:cBhvr>
                                        <p:cTn id="47" fill="hold"/>
                                        <p:tgtEl>
                                          <p:spTgt spid="77">
                                            <p:txEl>
                                              <p:pRg st="8" end="8"/>
                                            </p:txEl>
                                          </p:spTgt>
                                        </p:tgtEl>
                                        <p:attrNameLst>
                                          <p:attrName>style.visibility</p:attrName>
                                        </p:attrNameLst>
                                      </p:cBhvr>
                                      <p:to>
                                        <p:strVal val="visible"/>
                                      </p:to>
                                    </p:set>
                                    <p:animEffect filter="box(out)" transition="in">
                                      <p:cBhvr>
                                        <p:cTn id="48" dur="500"/>
                                        <p:tgtEl>
                                          <p:spTgt spid="77">
                                            <p:txEl>
                                              <p:pRg st="8" end="8"/>
                                            </p:txEl>
                                          </p:spTgt>
                                        </p:tgtEl>
                                      </p:cBhvr>
                                    </p:animEffect>
                                  </p:childTnLst>
                                </p:cTn>
                              </p:par>
                            </p:childTnLst>
                          </p:cTn>
                        </p:par>
                      </p:childTnLst>
                    </p:cTn>
                  </p:par>
                  <p:par>
                    <p:cTn id="49" fill="hold">
                      <p:stCondLst>
                        <p:cond delay="indefinite"/>
                      </p:stCondLst>
                      <p:childTnLst>
                        <p:par>
                          <p:cTn id="50" fill="hold">
                            <p:stCondLst>
                              <p:cond delay="0"/>
                            </p:stCondLst>
                            <p:childTnLst>
                              <p:par>
                                <p:cTn id="51" presetClass="entr" nodeType="clickEffect" presetSubtype="32" presetID="4" grpId="1" fill="hold">
                                  <p:stCondLst>
                                    <p:cond delay="0"/>
                                  </p:stCondLst>
                                  <p:iterate type="el" backwards="0">
                                    <p:tmAbs val="0"/>
                                  </p:iterate>
                                  <p:childTnLst>
                                    <p:set>
                                      <p:cBhvr>
                                        <p:cTn id="52" fill="hold"/>
                                        <p:tgtEl>
                                          <p:spTgt spid="77">
                                            <p:txEl>
                                              <p:pRg st="9" end="9"/>
                                            </p:txEl>
                                          </p:spTgt>
                                        </p:tgtEl>
                                        <p:attrNameLst>
                                          <p:attrName>style.visibility</p:attrName>
                                        </p:attrNameLst>
                                      </p:cBhvr>
                                      <p:to>
                                        <p:strVal val="visible"/>
                                      </p:to>
                                    </p:set>
                                    <p:animEffect filter="box(out)" transition="in">
                                      <p:cBhvr>
                                        <p:cTn id="53" dur="500"/>
                                        <p:tgtEl>
                                          <p:spTgt spid="77">
                                            <p:txEl>
                                              <p:pRg st="9" end="9"/>
                                            </p:txEl>
                                          </p:spTgt>
                                        </p:tgtEl>
                                      </p:cBhvr>
                                    </p:animEffect>
                                  </p:childTnLst>
                                </p:cTn>
                              </p:par>
                            </p:childTnLst>
                          </p:cTn>
                        </p:par>
                      </p:childTnLst>
                    </p:cTn>
                  </p:par>
                  <p:par>
                    <p:cTn id="54" fill="hold">
                      <p:stCondLst>
                        <p:cond delay="indefinite"/>
                      </p:stCondLst>
                      <p:childTnLst>
                        <p:par>
                          <p:cTn id="55" fill="hold">
                            <p:stCondLst>
                              <p:cond delay="0"/>
                            </p:stCondLst>
                            <p:childTnLst>
                              <p:par>
                                <p:cTn id="56" presetClass="entr" nodeType="clickEffect" presetSubtype="32" presetID="4" grpId="1" fill="hold">
                                  <p:stCondLst>
                                    <p:cond delay="0"/>
                                  </p:stCondLst>
                                  <p:iterate type="el" backwards="0">
                                    <p:tmAbs val="0"/>
                                  </p:iterate>
                                  <p:childTnLst>
                                    <p:set>
                                      <p:cBhvr>
                                        <p:cTn id="57" fill="hold"/>
                                        <p:tgtEl>
                                          <p:spTgt spid="77">
                                            <p:txEl>
                                              <p:pRg st="10" end="10"/>
                                            </p:txEl>
                                          </p:spTgt>
                                        </p:tgtEl>
                                        <p:attrNameLst>
                                          <p:attrName>style.visibility</p:attrName>
                                        </p:attrNameLst>
                                      </p:cBhvr>
                                      <p:to>
                                        <p:strVal val="visible"/>
                                      </p:to>
                                    </p:set>
                                    <p:animEffect filter="box(out)" transition="in">
                                      <p:cBhvr>
                                        <p:cTn id="58" dur="500"/>
                                        <p:tgtEl>
                                          <p:spTgt spid="77">
                                            <p:txEl>
                                              <p:pRg st="10" end="10"/>
                                            </p:txEl>
                                          </p:spTgt>
                                        </p:tgtEl>
                                      </p:cBhvr>
                                    </p:animEffect>
                                  </p:childTnLst>
                                </p:cTn>
                              </p:par>
                            </p:childTnLst>
                          </p:cTn>
                        </p:par>
                      </p:childTnLst>
                    </p:cTn>
                  </p:par>
                  <p:par>
                    <p:cTn id="59" fill="hold">
                      <p:stCondLst>
                        <p:cond delay="indefinite"/>
                      </p:stCondLst>
                      <p:childTnLst>
                        <p:par>
                          <p:cTn id="60" fill="hold">
                            <p:stCondLst>
                              <p:cond delay="0"/>
                            </p:stCondLst>
                            <p:childTnLst>
                              <p:par>
                                <p:cTn id="61" presetClass="entr" nodeType="clickEffect" presetSubtype="32" presetID="4" grpId="1" fill="hold">
                                  <p:stCondLst>
                                    <p:cond delay="0"/>
                                  </p:stCondLst>
                                  <p:iterate type="el" backwards="0">
                                    <p:tmAbs val="0"/>
                                  </p:iterate>
                                  <p:childTnLst>
                                    <p:set>
                                      <p:cBhvr>
                                        <p:cTn id="62" fill="hold"/>
                                        <p:tgtEl>
                                          <p:spTgt spid="77">
                                            <p:txEl>
                                              <p:pRg st="11" end="11"/>
                                            </p:txEl>
                                          </p:spTgt>
                                        </p:tgtEl>
                                        <p:attrNameLst>
                                          <p:attrName>style.visibility</p:attrName>
                                        </p:attrNameLst>
                                      </p:cBhvr>
                                      <p:to>
                                        <p:strVal val="visible"/>
                                      </p:to>
                                    </p:set>
                                    <p:animEffect filter="box(out)" transition="in">
                                      <p:cBhvr>
                                        <p:cTn id="63" dur="500"/>
                                        <p:tgtEl>
                                          <p:spTgt spid="77">
                                            <p:txEl>
                                              <p:pRg st="11" end="1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77" grpId="1"/>
    </p:bldLst>
  </p:timing>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9" name="Man’s Position in the Whole Creation 3"/>
          <p:cNvSpPr txBox="1"/>
          <p:nvPr>
            <p:ph type="title"/>
          </p:nvPr>
        </p:nvSpPr>
        <p:spPr>
          <a:xfrm>
            <a:off x="457200" y="274637"/>
            <a:ext cx="8229600" cy="1143001"/>
          </a:xfrm>
          <a:prstGeom prst="rect">
            <a:avLst/>
          </a:prstGeom>
          <a:solidFill>
            <a:srgbClr val="FFFFFF"/>
          </a:solidFill>
        </p:spPr>
        <p:txBody>
          <a:bodyPr/>
          <a:lstStyle/>
          <a:p>
            <a:pPr>
              <a:defRPr sz="3200"/>
            </a:pPr>
            <a:r>
              <a:t>Man’s Position in the Whole Creation</a:t>
            </a:r>
            <a:br/>
            <a:r>
              <a:t>3</a:t>
            </a:r>
          </a:p>
        </p:txBody>
      </p:sp>
      <p:sp>
        <p:nvSpPr>
          <p:cNvPr id="80" name="Man is absolved from all other bondage by accepting the one bondage, of submission to the Creator…"/>
          <p:cNvSpPr txBox="1"/>
          <p:nvPr>
            <p:ph type="body" idx="1"/>
          </p:nvPr>
        </p:nvSpPr>
        <p:spPr>
          <a:prstGeom prst="rect">
            <a:avLst/>
          </a:prstGeom>
        </p:spPr>
        <p:txBody>
          <a:bodyPr/>
          <a:lstStyle/>
          <a:p>
            <a:pPr>
              <a:buChar char="•"/>
              <a:defRPr b="1" sz="2400"/>
            </a:pPr>
          </a:p>
          <a:p>
            <a:pPr>
              <a:spcBef>
                <a:spcPts val="500"/>
              </a:spcBef>
              <a:buChar char="•"/>
              <a:defRPr b="1" sz="2400"/>
            </a:pPr>
            <a:r>
              <a:t>Man is absolved from all other bondage by accepting the one bondage, of submission to the Creator</a:t>
            </a:r>
          </a:p>
          <a:p>
            <a:pPr>
              <a:buChar char="•"/>
              <a:defRPr b="1" sz="2400"/>
            </a:pPr>
          </a:p>
          <a:p>
            <a:pPr>
              <a:spcBef>
                <a:spcPts val="500"/>
              </a:spcBef>
              <a:buSzTx/>
              <a:buNone/>
              <a:defRPr i="1" sz="2400"/>
            </a:pPr>
            <a:r>
              <a:t>	</a:t>
            </a:r>
            <a:r>
              <a:rPr sz="2000"/>
              <a:t>2:157 We belong to Allah and to Him we must ultimately ‘return’ </a:t>
            </a:r>
            <a:endParaRPr sz="2000"/>
          </a:p>
          <a:p>
            <a:pPr>
              <a:spcBef>
                <a:spcPts val="400"/>
              </a:spcBef>
              <a:buSzTx/>
              <a:buNone/>
              <a:defRPr i="1" sz="2000"/>
            </a:pPr>
            <a:r>
              <a:t>	- </a:t>
            </a:r>
            <a:r>
              <a:rPr i="0"/>
              <a:t>spiritual ‘return’</a:t>
            </a:r>
          </a:p>
          <a:p>
            <a:pPr>
              <a:spcBef>
                <a:spcPts val="400"/>
              </a:spcBef>
              <a:buSzTx/>
              <a:buNone/>
              <a:defRPr sz="2000"/>
            </a:pPr>
            <a:r>
              <a:t>	- not just a statement of fact but a reminder of the purpose of the creation of man</a:t>
            </a:r>
          </a:p>
          <a:p>
            <a:pPr>
              <a:buSzTx/>
              <a:buNone/>
              <a:defRPr sz="2000"/>
            </a:pPr>
          </a:p>
          <a:p>
            <a:pPr>
              <a:spcBef>
                <a:spcPts val="500"/>
              </a:spcBef>
              <a:buChar char="•"/>
              <a:defRPr b="1" sz="2400"/>
            </a:pPr>
            <a:r>
              <a:t>The ultimate freedom</a:t>
            </a:r>
          </a:p>
          <a:p>
            <a:pPr>
              <a:spcBef>
                <a:spcPts val="500"/>
              </a:spcBef>
              <a:buChar char="•"/>
              <a:defRPr b="1" sz="2400"/>
            </a:pPr>
            <a:r>
              <a:t>The ultimate strength</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32" presetID="4" grpId="1" fill="hold">
                                  <p:stCondLst>
                                    <p:cond delay="0"/>
                                  </p:stCondLst>
                                  <p:iterate type="el" backwards="0">
                                    <p:tmAbs val="0"/>
                                  </p:iterate>
                                  <p:childTnLst>
                                    <p:set>
                                      <p:cBhvr>
                                        <p:cTn id="6" fill="hold"/>
                                        <p:tgtEl>
                                          <p:spTgt spid="80">
                                            <p:txEl>
                                              <p:pRg st="1" end="1"/>
                                            </p:txEl>
                                          </p:spTgt>
                                        </p:tgtEl>
                                        <p:attrNameLst>
                                          <p:attrName>style.visibility</p:attrName>
                                        </p:attrNameLst>
                                      </p:cBhvr>
                                      <p:to>
                                        <p:strVal val="visible"/>
                                      </p:to>
                                    </p:set>
                                    <p:animEffect filter="box(out)" transition="in">
                                      <p:cBhvr>
                                        <p:cTn id="7" dur="500"/>
                                        <p:tgtEl>
                                          <p:spTgt spid="80">
                                            <p:txEl>
                                              <p:pRg st="1" end="1"/>
                                            </p:txEl>
                                          </p:spTgt>
                                        </p:tgtEl>
                                      </p:cBhvr>
                                    </p:animEffect>
                                  </p:childTnLst>
                                </p:cTn>
                              </p:par>
                            </p:childTnLst>
                          </p:cTn>
                        </p:par>
                        <p:par>
                          <p:cTn id="8" fill="hold">
                            <p:stCondLst>
                              <p:cond delay="500"/>
                            </p:stCondLst>
                            <p:childTnLst>
                              <p:par>
                                <p:cTn id="9" presetClass="entr" nodeType="afterEffect" presetSubtype="32" presetID="4" grpId="1" fill="hold">
                                  <p:stCondLst>
                                    <p:cond delay="0"/>
                                  </p:stCondLst>
                                  <p:iterate type="el" backwards="0">
                                    <p:tmAbs val="0"/>
                                  </p:iterate>
                                  <p:childTnLst>
                                    <p:set>
                                      <p:cBhvr>
                                        <p:cTn id="10" fill="hold"/>
                                        <p:tgtEl>
                                          <p:spTgt spid="80">
                                            <p:txEl>
                                              <p:pRg st="2" end="2"/>
                                            </p:txEl>
                                          </p:spTgt>
                                        </p:tgtEl>
                                        <p:attrNameLst>
                                          <p:attrName>style.visibility</p:attrName>
                                        </p:attrNameLst>
                                      </p:cBhvr>
                                      <p:to>
                                        <p:strVal val="visible"/>
                                      </p:to>
                                    </p:set>
                                    <p:animEffect filter="box(out)" transition="in">
                                      <p:cBhvr>
                                        <p:cTn id="11" dur="500"/>
                                        <p:tgtEl>
                                          <p:spTgt spid="80">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Class="entr" nodeType="clickEffect" presetSubtype="32" presetID="4" grpId="1" fill="hold">
                                  <p:stCondLst>
                                    <p:cond delay="0"/>
                                  </p:stCondLst>
                                  <p:iterate type="el" backwards="0">
                                    <p:tmAbs val="0"/>
                                  </p:iterate>
                                  <p:childTnLst>
                                    <p:set>
                                      <p:cBhvr>
                                        <p:cTn id="15" fill="hold"/>
                                        <p:tgtEl>
                                          <p:spTgt spid="80">
                                            <p:txEl>
                                              <p:pRg st="3" end="3"/>
                                            </p:txEl>
                                          </p:spTgt>
                                        </p:tgtEl>
                                        <p:attrNameLst>
                                          <p:attrName>style.visibility</p:attrName>
                                        </p:attrNameLst>
                                      </p:cBhvr>
                                      <p:to>
                                        <p:strVal val="visible"/>
                                      </p:to>
                                    </p:set>
                                    <p:animEffect filter="box(out)" transition="in">
                                      <p:cBhvr>
                                        <p:cTn id="16" dur="500"/>
                                        <p:tgtEl>
                                          <p:spTgt spid="80">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32" presetID="4" grpId="1" fill="hold">
                                  <p:stCondLst>
                                    <p:cond delay="0"/>
                                  </p:stCondLst>
                                  <p:iterate type="el" backwards="0">
                                    <p:tmAbs val="0"/>
                                  </p:iterate>
                                  <p:childTnLst>
                                    <p:set>
                                      <p:cBhvr>
                                        <p:cTn id="20" fill="hold"/>
                                        <p:tgtEl>
                                          <p:spTgt spid="80">
                                            <p:txEl>
                                              <p:pRg st="4" end="4"/>
                                            </p:txEl>
                                          </p:spTgt>
                                        </p:tgtEl>
                                        <p:attrNameLst>
                                          <p:attrName>style.visibility</p:attrName>
                                        </p:attrNameLst>
                                      </p:cBhvr>
                                      <p:to>
                                        <p:strVal val="visible"/>
                                      </p:to>
                                    </p:set>
                                    <p:animEffect filter="box(out)" transition="in">
                                      <p:cBhvr>
                                        <p:cTn id="21" dur="500"/>
                                        <p:tgtEl>
                                          <p:spTgt spid="80">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Class="entr" nodeType="clickEffect" presetSubtype="32" presetID="4" grpId="1" fill="hold">
                                  <p:stCondLst>
                                    <p:cond delay="0"/>
                                  </p:stCondLst>
                                  <p:iterate type="el" backwards="0">
                                    <p:tmAbs val="0"/>
                                  </p:iterate>
                                  <p:childTnLst>
                                    <p:set>
                                      <p:cBhvr>
                                        <p:cTn id="25" fill="hold"/>
                                        <p:tgtEl>
                                          <p:spTgt spid="80">
                                            <p:txEl>
                                              <p:pRg st="5" end="5"/>
                                            </p:txEl>
                                          </p:spTgt>
                                        </p:tgtEl>
                                        <p:attrNameLst>
                                          <p:attrName>style.visibility</p:attrName>
                                        </p:attrNameLst>
                                      </p:cBhvr>
                                      <p:to>
                                        <p:strVal val="visible"/>
                                      </p:to>
                                    </p:set>
                                    <p:animEffect filter="box(out)" transition="in">
                                      <p:cBhvr>
                                        <p:cTn id="26" dur="500"/>
                                        <p:tgtEl>
                                          <p:spTgt spid="80">
                                            <p:txEl>
                                              <p:pRg st="5" end="5"/>
                                            </p:txEl>
                                          </p:spTgt>
                                        </p:tgtEl>
                                      </p:cBhvr>
                                    </p:animEffect>
                                  </p:childTnLst>
                                </p:cTn>
                              </p:par>
                            </p:childTnLst>
                          </p:cTn>
                        </p:par>
                        <p:par>
                          <p:cTn id="27" fill="hold">
                            <p:stCondLst>
                              <p:cond delay="500"/>
                            </p:stCondLst>
                            <p:childTnLst>
                              <p:par>
                                <p:cTn id="28" presetClass="entr" nodeType="afterEffect" presetSubtype="32" presetID="4" grpId="1" fill="hold">
                                  <p:stCondLst>
                                    <p:cond delay="0"/>
                                  </p:stCondLst>
                                  <p:iterate type="el" backwards="0">
                                    <p:tmAbs val="0"/>
                                  </p:iterate>
                                  <p:childTnLst>
                                    <p:set>
                                      <p:cBhvr>
                                        <p:cTn id="29" fill="hold"/>
                                        <p:tgtEl>
                                          <p:spTgt spid="80">
                                            <p:txEl>
                                              <p:pRg st="6" end="6"/>
                                            </p:txEl>
                                          </p:spTgt>
                                        </p:tgtEl>
                                        <p:attrNameLst>
                                          <p:attrName>style.visibility</p:attrName>
                                        </p:attrNameLst>
                                      </p:cBhvr>
                                      <p:to>
                                        <p:strVal val="visible"/>
                                      </p:to>
                                    </p:set>
                                    <p:animEffect filter="box(out)" transition="in">
                                      <p:cBhvr>
                                        <p:cTn id="30" dur="500"/>
                                        <p:tgtEl>
                                          <p:spTgt spid="80">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32" presetID="4" grpId="1" fill="hold">
                                  <p:stCondLst>
                                    <p:cond delay="0"/>
                                  </p:stCondLst>
                                  <p:iterate type="el" backwards="0">
                                    <p:tmAbs val="0"/>
                                  </p:iterate>
                                  <p:childTnLst>
                                    <p:set>
                                      <p:cBhvr>
                                        <p:cTn id="34" fill="hold"/>
                                        <p:tgtEl>
                                          <p:spTgt spid="80">
                                            <p:txEl>
                                              <p:pRg st="7" end="7"/>
                                            </p:txEl>
                                          </p:spTgt>
                                        </p:tgtEl>
                                        <p:attrNameLst>
                                          <p:attrName>style.visibility</p:attrName>
                                        </p:attrNameLst>
                                      </p:cBhvr>
                                      <p:to>
                                        <p:strVal val="visible"/>
                                      </p:to>
                                    </p:set>
                                    <p:animEffect filter="box(out)" transition="in">
                                      <p:cBhvr>
                                        <p:cTn id="35" dur="500"/>
                                        <p:tgtEl>
                                          <p:spTgt spid="80">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Class="entr" nodeType="clickEffect" presetSubtype="32" presetID="4" grpId="1" fill="hold">
                                  <p:stCondLst>
                                    <p:cond delay="0"/>
                                  </p:stCondLst>
                                  <p:iterate type="el" backwards="0">
                                    <p:tmAbs val="0"/>
                                  </p:iterate>
                                  <p:childTnLst>
                                    <p:set>
                                      <p:cBhvr>
                                        <p:cTn id="39" fill="hold"/>
                                        <p:tgtEl>
                                          <p:spTgt spid="80">
                                            <p:txEl>
                                              <p:pRg st="8" end="8"/>
                                            </p:txEl>
                                          </p:spTgt>
                                        </p:tgtEl>
                                        <p:attrNameLst>
                                          <p:attrName>style.visibility</p:attrName>
                                        </p:attrNameLst>
                                      </p:cBhvr>
                                      <p:to>
                                        <p:strVal val="visible"/>
                                      </p:to>
                                    </p:set>
                                    <p:animEffect filter="box(out)" transition="in">
                                      <p:cBhvr>
                                        <p:cTn id="40" dur="500"/>
                                        <p:tgtEl>
                                          <p:spTgt spid="80">
                                            <p:txEl>
                                              <p:pRg st="8" end="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80" grpId="1"/>
    </p:bldLst>
  </p:timing>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2" name="Ultimate pathway to peace"/>
          <p:cNvSpPr txBox="1"/>
          <p:nvPr>
            <p:ph type="title"/>
          </p:nvPr>
        </p:nvSpPr>
        <p:spPr>
          <a:xfrm>
            <a:off x="457200" y="274637"/>
            <a:ext cx="8229600" cy="1143001"/>
          </a:xfrm>
          <a:prstGeom prst="rect">
            <a:avLst/>
          </a:prstGeom>
          <a:solidFill>
            <a:srgbClr val="808080"/>
          </a:solidFill>
        </p:spPr>
        <p:txBody>
          <a:bodyPr/>
          <a:lstStyle/>
          <a:p>
            <a:pPr>
              <a:defRPr b="1" sz="3200">
                <a:solidFill>
                  <a:srgbClr val="FFFFFF"/>
                </a:solidFill>
              </a:defRPr>
            </a:pPr>
            <a:r>
              <a:t>Ultimate pathway to peace</a:t>
            </a:r>
            <a:r>
              <a:rPr b="0"/>
              <a:t> </a:t>
            </a:r>
          </a:p>
        </p:txBody>
      </p:sp>
      <p:sp>
        <p:nvSpPr>
          <p:cNvPr id="83" name="Our attitude towards all creation to be governed by our submission to God’s will…"/>
          <p:cNvSpPr txBox="1"/>
          <p:nvPr>
            <p:ph type="body" idx="1"/>
          </p:nvPr>
        </p:nvSpPr>
        <p:spPr>
          <a:prstGeom prst="rect">
            <a:avLst/>
          </a:prstGeom>
        </p:spPr>
        <p:txBody>
          <a:bodyPr/>
          <a:lstStyle/>
          <a:p>
            <a:pPr>
              <a:lnSpc>
                <a:spcPct val="90000"/>
              </a:lnSpc>
              <a:buChar char="•"/>
              <a:defRPr sz="2400"/>
            </a:pPr>
          </a:p>
          <a:p>
            <a:pPr>
              <a:lnSpc>
                <a:spcPct val="90000"/>
              </a:lnSpc>
              <a:spcBef>
                <a:spcPts val="400"/>
              </a:spcBef>
              <a:buChar char="•"/>
              <a:defRPr sz="2000"/>
            </a:pPr>
            <a:r>
              <a:t>Our attitude towards all creation to be governed by our submission to God’s will</a:t>
            </a:r>
          </a:p>
          <a:p>
            <a:pPr>
              <a:lnSpc>
                <a:spcPct val="90000"/>
              </a:lnSpc>
              <a:buChar char="•"/>
              <a:defRPr sz="2000"/>
            </a:pPr>
          </a:p>
          <a:p>
            <a:pPr>
              <a:lnSpc>
                <a:spcPct val="90000"/>
              </a:lnSpc>
              <a:spcBef>
                <a:spcPts val="400"/>
              </a:spcBef>
              <a:buChar char="•"/>
              <a:defRPr sz="2000"/>
            </a:pPr>
            <a:r>
              <a:t>Our respect for mankind to emaciate out of our respect for God </a:t>
            </a:r>
          </a:p>
          <a:p>
            <a:pPr>
              <a:lnSpc>
                <a:spcPct val="90000"/>
              </a:lnSpc>
              <a:buChar char="•"/>
              <a:defRPr sz="2000"/>
            </a:pPr>
          </a:p>
          <a:p>
            <a:pPr>
              <a:lnSpc>
                <a:spcPct val="90000"/>
              </a:lnSpc>
              <a:spcBef>
                <a:spcPts val="400"/>
              </a:spcBef>
              <a:buChar char="•"/>
              <a:defRPr sz="2000"/>
            </a:pPr>
            <a:r>
              <a:t>Such respect is of a nobler &amp; higher degree</a:t>
            </a:r>
          </a:p>
          <a:p>
            <a:pPr>
              <a:lnSpc>
                <a:spcPct val="90000"/>
              </a:lnSpc>
              <a:buChar char="•"/>
              <a:defRPr sz="2000"/>
            </a:pPr>
          </a:p>
          <a:p>
            <a:pPr>
              <a:lnSpc>
                <a:spcPct val="90000"/>
              </a:lnSpc>
              <a:spcBef>
                <a:spcPts val="400"/>
              </a:spcBef>
              <a:buChar char="•"/>
              <a:defRPr b="1" sz="2000"/>
            </a:pPr>
            <a:r>
              <a:t>Without God There Is No Peace</a:t>
            </a:r>
          </a:p>
          <a:p>
            <a:pPr>
              <a:lnSpc>
                <a:spcPct val="90000"/>
              </a:lnSpc>
              <a:spcBef>
                <a:spcPts val="400"/>
              </a:spcBef>
              <a:buSzTx/>
              <a:buNone/>
              <a:defRPr i="1" sz="2000"/>
            </a:pPr>
            <a:r>
              <a:t>	</a:t>
            </a:r>
            <a:r>
              <a:rPr sz="1800"/>
              <a:t>13:29 Those who believe &amp; whose hearts find peace in remembrance of Allah as it is in remembrance of Allah that hearts can find peace.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5" name="No God …..?"/>
          <p:cNvSpPr txBox="1"/>
          <p:nvPr>
            <p:ph type="title"/>
          </p:nvPr>
        </p:nvSpPr>
        <p:spPr>
          <a:xfrm>
            <a:off x="457200" y="274637"/>
            <a:ext cx="8229600" cy="1143001"/>
          </a:xfrm>
          <a:prstGeom prst="rect">
            <a:avLst/>
          </a:prstGeom>
          <a:solidFill>
            <a:srgbClr val="808080"/>
          </a:solidFill>
        </p:spPr>
        <p:txBody>
          <a:bodyPr/>
          <a:lstStyle>
            <a:lvl1pPr>
              <a:defRPr b="1" sz="3200">
                <a:solidFill>
                  <a:srgbClr val="FFFFFF"/>
                </a:solidFill>
              </a:defRPr>
            </a:lvl1pPr>
          </a:lstStyle>
          <a:p>
            <a:pPr/>
            <a:r>
              <a:t>No God …..?</a:t>
            </a:r>
          </a:p>
        </p:txBody>
      </p:sp>
      <p:sp>
        <p:nvSpPr>
          <p:cNvPr id="86" name="Hypothetically, remove God…"/>
          <p:cNvSpPr txBox="1"/>
          <p:nvPr>
            <p:ph type="body" idx="1"/>
          </p:nvPr>
        </p:nvSpPr>
        <p:spPr>
          <a:prstGeom prst="rect">
            <a:avLst/>
          </a:prstGeom>
        </p:spPr>
        <p:txBody>
          <a:bodyPr/>
          <a:lstStyle/>
          <a:p>
            <a:pPr>
              <a:buChar char="•"/>
              <a:defRPr sz="2000"/>
            </a:pPr>
          </a:p>
          <a:p>
            <a:pPr>
              <a:spcBef>
                <a:spcPts val="400"/>
              </a:spcBef>
              <a:buChar char="•"/>
              <a:defRPr sz="2000"/>
            </a:pPr>
            <a:r>
              <a:t>Hypothetically, remove God</a:t>
            </a:r>
          </a:p>
          <a:p>
            <a:pPr>
              <a:spcBef>
                <a:spcPts val="400"/>
              </a:spcBef>
              <a:buChar char="•"/>
              <a:defRPr sz="2000"/>
            </a:pPr>
            <a:r>
              <a:t>Human existence &amp; relations acquire a different level</a:t>
            </a:r>
          </a:p>
          <a:p>
            <a:pPr>
              <a:spcBef>
                <a:spcPts val="400"/>
              </a:spcBef>
              <a:buChar char="•"/>
              <a:defRPr sz="2000"/>
            </a:pPr>
            <a:r>
              <a:t>Vacuum created by absence of God is quickly filled by man’s ego</a:t>
            </a:r>
          </a:p>
          <a:p>
            <a:pPr>
              <a:spcBef>
                <a:spcPts val="400"/>
              </a:spcBef>
              <a:buChar char="•"/>
              <a:defRPr sz="2000"/>
            </a:pPr>
            <a:r>
              <a:t>Atheism does not only remove one God but brings to life lots of gods </a:t>
            </a:r>
          </a:p>
          <a:p>
            <a:pPr>
              <a:spcBef>
                <a:spcPts val="400"/>
              </a:spcBef>
              <a:buChar char="•"/>
              <a:defRPr sz="2000"/>
            </a:pPr>
            <a:r>
              <a:t>Societies built with bricks of such individuals are self oriented &amp; egoistic</a:t>
            </a:r>
          </a:p>
          <a:p>
            <a:pPr>
              <a:spcBef>
                <a:spcPts val="400"/>
              </a:spcBef>
              <a:buChar char="•"/>
              <a:defRPr sz="2000"/>
            </a:pPr>
            <a:r>
              <a:t>No reason to be beneficial to others without selfish motives</a:t>
            </a:r>
          </a:p>
          <a:p>
            <a:pPr>
              <a:spcBef>
                <a:spcPts val="400"/>
              </a:spcBef>
              <a:buChar char="•"/>
              <a:defRPr sz="2000"/>
            </a:pPr>
            <a:r>
              <a:t>No reference point of a Creator to be the binding force between all creation</a:t>
            </a:r>
          </a:p>
          <a:p>
            <a:pPr>
              <a:spcBef>
                <a:spcPts val="400"/>
              </a:spcBef>
              <a:buChar char="•"/>
              <a:defRPr sz="2000"/>
            </a:pPr>
            <a:r>
              <a:t>Such societies are more likely to lack peace</a:t>
            </a:r>
          </a:p>
          <a:p>
            <a:pPr>
              <a:spcBef>
                <a:spcPts val="400"/>
              </a:spcBef>
              <a:buChar char="•"/>
              <a:defRPr b="1" sz="2000"/>
            </a:pPr>
            <a:r>
              <a:t>No God – No Peace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32" presetID="4" grpId="1" fill="hold">
                                  <p:stCondLst>
                                    <p:cond delay="0"/>
                                  </p:stCondLst>
                                  <p:iterate type="el" backwards="0">
                                    <p:tmAbs val="0"/>
                                  </p:iterate>
                                  <p:childTnLst>
                                    <p:set>
                                      <p:cBhvr>
                                        <p:cTn id="6" fill="hold"/>
                                        <p:tgtEl>
                                          <p:spTgt spid="86">
                                            <p:txEl>
                                              <p:pRg st="1" end="1"/>
                                            </p:txEl>
                                          </p:spTgt>
                                        </p:tgtEl>
                                        <p:attrNameLst>
                                          <p:attrName>style.visibility</p:attrName>
                                        </p:attrNameLst>
                                      </p:cBhvr>
                                      <p:to>
                                        <p:strVal val="visible"/>
                                      </p:to>
                                    </p:set>
                                    <p:animEffect filter="box(out)" transition="in">
                                      <p:cBhvr>
                                        <p:cTn id="7" dur="500"/>
                                        <p:tgtEl>
                                          <p:spTgt spid="8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Class="entr" nodeType="clickEffect" presetSubtype="32" presetID="4" grpId="1" fill="hold">
                                  <p:stCondLst>
                                    <p:cond delay="0"/>
                                  </p:stCondLst>
                                  <p:iterate type="el" backwards="0">
                                    <p:tmAbs val="0"/>
                                  </p:iterate>
                                  <p:childTnLst>
                                    <p:set>
                                      <p:cBhvr>
                                        <p:cTn id="11" fill="hold"/>
                                        <p:tgtEl>
                                          <p:spTgt spid="86">
                                            <p:txEl>
                                              <p:pRg st="2" end="2"/>
                                            </p:txEl>
                                          </p:spTgt>
                                        </p:tgtEl>
                                        <p:attrNameLst>
                                          <p:attrName>style.visibility</p:attrName>
                                        </p:attrNameLst>
                                      </p:cBhvr>
                                      <p:to>
                                        <p:strVal val="visible"/>
                                      </p:to>
                                    </p:set>
                                    <p:animEffect filter="box(out)" transition="in">
                                      <p:cBhvr>
                                        <p:cTn id="12" dur="500"/>
                                        <p:tgtEl>
                                          <p:spTgt spid="8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32" presetID="4" grpId="1" fill="hold">
                                  <p:stCondLst>
                                    <p:cond delay="0"/>
                                  </p:stCondLst>
                                  <p:iterate type="el" backwards="0">
                                    <p:tmAbs val="0"/>
                                  </p:iterate>
                                  <p:childTnLst>
                                    <p:set>
                                      <p:cBhvr>
                                        <p:cTn id="16" fill="hold"/>
                                        <p:tgtEl>
                                          <p:spTgt spid="86">
                                            <p:txEl>
                                              <p:pRg st="3" end="3"/>
                                            </p:txEl>
                                          </p:spTgt>
                                        </p:tgtEl>
                                        <p:attrNameLst>
                                          <p:attrName>style.visibility</p:attrName>
                                        </p:attrNameLst>
                                      </p:cBhvr>
                                      <p:to>
                                        <p:strVal val="visible"/>
                                      </p:to>
                                    </p:set>
                                    <p:animEffect filter="box(out)" transition="in">
                                      <p:cBhvr>
                                        <p:cTn id="17" dur="500"/>
                                        <p:tgtEl>
                                          <p:spTgt spid="8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Class="entr" nodeType="clickEffect" presetSubtype="32" presetID="4" grpId="1" fill="hold">
                                  <p:stCondLst>
                                    <p:cond delay="0"/>
                                  </p:stCondLst>
                                  <p:iterate type="el" backwards="0">
                                    <p:tmAbs val="0"/>
                                  </p:iterate>
                                  <p:childTnLst>
                                    <p:set>
                                      <p:cBhvr>
                                        <p:cTn id="21" fill="hold"/>
                                        <p:tgtEl>
                                          <p:spTgt spid="86">
                                            <p:txEl>
                                              <p:pRg st="4" end="4"/>
                                            </p:txEl>
                                          </p:spTgt>
                                        </p:tgtEl>
                                        <p:attrNameLst>
                                          <p:attrName>style.visibility</p:attrName>
                                        </p:attrNameLst>
                                      </p:cBhvr>
                                      <p:to>
                                        <p:strVal val="visible"/>
                                      </p:to>
                                    </p:set>
                                    <p:animEffect filter="box(out)" transition="in">
                                      <p:cBhvr>
                                        <p:cTn id="22" dur="500"/>
                                        <p:tgtEl>
                                          <p:spTgt spid="8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32" presetID="4" grpId="1" fill="hold">
                                  <p:stCondLst>
                                    <p:cond delay="0"/>
                                  </p:stCondLst>
                                  <p:iterate type="el" backwards="0">
                                    <p:tmAbs val="0"/>
                                  </p:iterate>
                                  <p:childTnLst>
                                    <p:set>
                                      <p:cBhvr>
                                        <p:cTn id="26" fill="hold"/>
                                        <p:tgtEl>
                                          <p:spTgt spid="86">
                                            <p:txEl>
                                              <p:pRg st="5" end="5"/>
                                            </p:txEl>
                                          </p:spTgt>
                                        </p:tgtEl>
                                        <p:attrNameLst>
                                          <p:attrName>style.visibility</p:attrName>
                                        </p:attrNameLst>
                                      </p:cBhvr>
                                      <p:to>
                                        <p:strVal val="visible"/>
                                      </p:to>
                                    </p:set>
                                    <p:animEffect filter="box(out)" transition="in">
                                      <p:cBhvr>
                                        <p:cTn id="27" dur="500"/>
                                        <p:tgtEl>
                                          <p:spTgt spid="86">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Class="entr" nodeType="clickEffect" presetSubtype="32" presetID="4" grpId="1" fill="hold">
                                  <p:stCondLst>
                                    <p:cond delay="0"/>
                                  </p:stCondLst>
                                  <p:iterate type="el" backwards="0">
                                    <p:tmAbs val="0"/>
                                  </p:iterate>
                                  <p:childTnLst>
                                    <p:set>
                                      <p:cBhvr>
                                        <p:cTn id="31" fill="hold"/>
                                        <p:tgtEl>
                                          <p:spTgt spid="86">
                                            <p:txEl>
                                              <p:pRg st="6" end="6"/>
                                            </p:txEl>
                                          </p:spTgt>
                                        </p:tgtEl>
                                        <p:attrNameLst>
                                          <p:attrName>style.visibility</p:attrName>
                                        </p:attrNameLst>
                                      </p:cBhvr>
                                      <p:to>
                                        <p:strVal val="visible"/>
                                      </p:to>
                                    </p:set>
                                    <p:animEffect filter="box(out)" transition="in">
                                      <p:cBhvr>
                                        <p:cTn id="32" dur="500"/>
                                        <p:tgtEl>
                                          <p:spTgt spid="86">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Class="entr" nodeType="clickEffect" presetSubtype="32" presetID="4" grpId="1" fill="hold">
                                  <p:stCondLst>
                                    <p:cond delay="0"/>
                                  </p:stCondLst>
                                  <p:iterate type="el" backwards="0">
                                    <p:tmAbs val="0"/>
                                  </p:iterate>
                                  <p:childTnLst>
                                    <p:set>
                                      <p:cBhvr>
                                        <p:cTn id="36" fill="hold"/>
                                        <p:tgtEl>
                                          <p:spTgt spid="86">
                                            <p:txEl>
                                              <p:pRg st="7" end="7"/>
                                            </p:txEl>
                                          </p:spTgt>
                                        </p:tgtEl>
                                        <p:attrNameLst>
                                          <p:attrName>style.visibility</p:attrName>
                                        </p:attrNameLst>
                                      </p:cBhvr>
                                      <p:to>
                                        <p:strVal val="visible"/>
                                      </p:to>
                                    </p:set>
                                    <p:animEffect filter="box(out)" transition="in">
                                      <p:cBhvr>
                                        <p:cTn id="37" dur="500"/>
                                        <p:tgtEl>
                                          <p:spTgt spid="86">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Class="entr" nodeType="clickEffect" presetSubtype="32" presetID="4" grpId="1" fill="hold">
                                  <p:stCondLst>
                                    <p:cond delay="0"/>
                                  </p:stCondLst>
                                  <p:iterate type="el" backwards="0">
                                    <p:tmAbs val="0"/>
                                  </p:iterate>
                                  <p:childTnLst>
                                    <p:set>
                                      <p:cBhvr>
                                        <p:cTn id="41" fill="hold"/>
                                        <p:tgtEl>
                                          <p:spTgt spid="86">
                                            <p:txEl>
                                              <p:pRg st="8" end="8"/>
                                            </p:txEl>
                                          </p:spTgt>
                                        </p:tgtEl>
                                        <p:attrNameLst>
                                          <p:attrName>style.visibility</p:attrName>
                                        </p:attrNameLst>
                                      </p:cBhvr>
                                      <p:to>
                                        <p:strVal val="visible"/>
                                      </p:to>
                                    </p:set>
                                    <p:animEffect filter="box(out)" transition="in">
                                      <p:cBhvr>
                                        <p:cTn id="42" dur="500"/>
                                        <p:tgtEl>
                                          <p:spTgt spid="86">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32" presetID="4" grpId="1" fill="hold">
                                  <p:stCondLst>
                                    <p:cond delay="0"/>
                                  </p:stCondLst>
                                  <p:iterate type="el" backwards="0">
                                    <p:tmAbs val="0"/>
                                  </p:iterate>
                                  <p:childTnLst>
                                    <p:set>
                                      <p:cBhvr>
                                        <p:cTn id="46" fill="hold"/>
                                        <p:tgtEl>
                                          <p:spTgt spid="86">
                                            <p:txEl>
                                              <p:pRg st="9" end="9"/>
                                            </p:txEl>
                                          </p:spTgt>
                                        </p:tgtEl>
                                        <p:attrNameLst>
                                          <p:attrName>style.visibility</p:attrName>
                                        </p:attrNameLst>
                                      </p:cBhvr>
                                      <p:to>
                                        <p:strVal val="visible"/>
                                      </p:to>
                                    </p:set>
                                    <p:animEffect filter="box(out)" transition="in">
                                      <p:cBhvr>
                                        <p:cTn id="47" dur="500"/>
                                        <p:tgtEl>
                                          <p:spTgt spid="86">
                                            <p:txEl>
                                              <p:pRg st="9" end="9"/>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86" grpId="1"/>
    </p:bldLst>
  </p:timing>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8" name="Summary"/>
          <p:cNvSpPr txBox="1"/>
          <p:nvPr>
            <p:ph type="title"/>
          </p:nvPr>
        </p:nvSpPr>
        <p:spPr>
          <a:xfrm>
            <a:off x="457200" y="274637"/>
            <a:ext cx="8229600" cy="1143001"/>
          </a:xfrm>
          <a:prstGeom prst="rect">
            <a:avLst/>
          </a:prstGeom>
        </p:spPr>
        <p:txBody>
          <a:bodyPr/>
          <a:lstStyle/>
          <a:p>
            <a:pPr/>
            <a:r>
              <a:t>Summary </a:t>
            </a:r>
          </a:p>
        </p:txBody>
      </p:sp>
      <p:sp>
        <p:nvSpPr>
          <p:cNvPr id="89" name="Individuals are the building block of any society…"/>
          <p:cNvSpPr txBox="1"/>
          <p:nvPr>
            <p:ph type="body" idx="1"/>
          </p:nvPr>
        </p:nvSpPr>
        <p:spPr>
          <a:prstGeom prst="rect">
            <a:avLst/>
          </a:prstGeom>
        </p:spPr>
        <p:txBody>
          <a:bodyPr/>
          <a:lstStyle/>
          <a:p>
            <a:pPr marL="322325" indent="-322325" defTabSz="859536">
              <a:lnSpc>
                <a:spcPct val="90000"/>
              </a:lnSpc>
              <a:spcBef>
                <a:spcPts val="400"/>
              </a:spcBef>
              <a:buChar char="•"/>
              <a:defRPr sz="1692"/>
            </a:pPr>
            <a:r>
              <a:t>Individuals are the building block of any society</a:t>
            </a:r>
          </a:p>
          <a:p>
            <a:pPr marL="322325" indent="-322325" defTabSz="859536">
              <a:lnSpc>
                <a:spcPct val="90000"/>
              </a:lnSpc>
              <a:spcBef>
                <a:spcPts val="400"/>
              </a:spcBef>
              <a:buChar char="•"/>
              <a:defRPr sz="1692"/>
            </a:pPr>
            <a:r>
              <a:t>Spiritual growth of an individual is:</a:t>
            </a:r>
            <a:endParaRPr sz="1504"/>
          </a:p>
          <a:p>
            <a:pPr marL="322325" indent="-322325" defTabSz="859536">
              <a:lnSpc>
                <a:spcPct val="90000"/>
              </a:lnSpc>
              <a:spcBef>
                <a:spcPts val="300"/>
              </a:spcBef>
              <a:buSzTx/>
              <a:buNone/>
              <a:defRPr sz="1504"/>
            </a:pPr>
            <a:r>
              <a:t>	- very comprehensively dealt by the Quran</a:t>
            </a:r>
          </a:p>
          <a:p>
            <a:pPr marL="322325" indent="-322325" defTabSz="859536">
              <a:lnSpc>
                <a:spcPct val="90000"/>
              </a:lnSpc>
              <a:spcBef>
                <a:spcPts val="300"/>
              </a:spcBef>
              <a:buSzTx/>
              <a:buNone/>
              <a:defRPr sz="1504"/>
            </a:pPr>
            <a:r>
              <a:t>	- described as prime purpose of one’s life</a:t>
            </a:r>
          </a:p>
          <a:p>
            <a:pPr marL="322325" indent="-322325" defTabSz="859536">
              <a:lnSpc>
                <a:spcPct val="90000"/>
              </a:lnSpc>
              <a:spcBef>
                <a:spcPts val="400"/>
              </a:spcBef>
              <a:buChar char="•"/>
              <a:defRPr sz="1692"/>
            </a:pPr>
            <a:r>
              <a:t>Islamic family system is a source of security for all individuals</a:t>
            </a:r>
          </a:p>
          <a:p>
            <a:pPr marL="322325" indent="-322325" defTabSz="859536">
              <a:lnSpc>
                <a:spcPct val="90000"/>
              </a:lnSpc>
              <a:spcBef>
                <a:spcPts val="400"/>
              </a:spcBef>
              <a:buChar char="•"/>
              <a:defRPr sz="1692"/>
            </a:pPr>
            <a:r>
              <a:t>Ambitions are disciplined</a:t>
            </a:r>
          </a:p>
          <a:p>
            <a:pPr marL="322325" indent="-322325" defTabSz="859536">
              <a:lnSpc>
                <a:spcPct val="90000"/>
              </a:lnSpc>
              <a:spcBef>
                <a:spcPts val="300"/>
              </a:spcBef>
              <a:buSzTx/>
              <a:buNone/>
              <a:defRPr sz="1504"/>
            </a:pPr>
            <a:r>
              <a:t>	- competitive spirit is channelised to excel others in goodness</a:t>
            </a:r>
          </a:p>
          <a:p>
            <a:pPr marL="322325" indent="-322325" defTabSz="859536">
              <a:lnSpc>
                <a:spcPct val="90000"/>
              </a:lnSpc>
              <a:spcBef>
                <a:spcPts val="400"/>
              </a:spcBef>
              <a:buChar char="•"/>
              <a:defRPr sz="1692"/>
            </a:pPr>
            <a:r>
              <a:t>Senses are refined </a:t>
            </a:r>
            <a:endParaRPr sz="1504"/>
          </a:p>
          <a:p>
            <a:pPr marL="322325" indent="-322325" defTabSz="859536">
              <a:lnSpc>
                <a:spcPct val="90000"/>
              </a:lnSpc>
              <a:spcBef>
                <a:spcPts val="300"/>
              </a:spcBef>
              <a:buSzTx/>
              <a:buNone/>
              <a:defRPr sz="1504"/>
            </a:pPr>
            <a:r>
              <a:t>	- seeking pleasure from serving others</a:t>
            </a:r>
          </a:p>
          <a:p>
            <a:pPr marL="322325" indent="-322325" defTabSz="859536">
              <a:lnSpc>
                <a:spcPct val="90000"/>
              </a:lnSpc>
              <a:spcBef>
                <a:spcPts val="300"/>
              </a:spcBef>
              <a:buSzTx/>
              <a:buNone/>
              <a:defRPr sz="1504"/>
            </a:pPr>
            <a:r>
              <a:t>	- feeling pain for others &amp; attempting to rectify their suffering</a:t>
            </a:r>
          </a:p>
          <a:p>
            <a:pPr marL="322325" indent="-322325" defTabSz="859536">
              <a:lnSpc>
                <a:spcPct val="90000"/>
              </a:lnSpc>
              <a:spcBef>
                <a:spcPts val="400"/>
              </a:spcBef>
              <a:buChar char="•"/>
              <a:defRPr sz="1692"/>
            </a:pPr>
            <a:r>
              <a:t>Acts of goodness are for the sake of God only – an effective remedy for man’s vanity</a:t>
            </a:r>
          </a:p>
          <a:p>
            <a:pPr marL="322325" indent="-322325" defTabSz="859536">
              <a:lnSpc>
                <a:spcPct val="90000"/>
              </a:lnSpc>
              <a:spcBef>
                <a:spcPts val="400"/>
              </a:spcBef>
              <a:buChar char="•"/>
              <a:defRPr sz="1692"/>
            </a:pPr>
            <a:r>
              <a:t>Islamic teachings, in fullness, are a source of blessing for </a:t>
            </a:r>
            <a:r>
              <a:rPr i="1"/>
              <a:t>all</a:t>
            </a:r>
            <a:r>
              <a:t> creation</a:t>
            </a:r>
          </a:p>
          <a:p>
            <a:pPr marL="322325" indent="-322325" defTabSz="859536">
              <a:lnSpc>
                <a:spcPct val="90000"/>
              </a:lnSpc>
              <a:spcBef>
                <a:spcPts val="400"/>
              </a:spcBef>
              <a:buChar char="•"/>
              <a:defRPr sz="1692"/>
            </a:pPr>
            <a:r>
              <a:t>Man is the pinnacle of all creation – in contrast to concepts of some other religions – a very strengthening position</a:t>
            </a:r>
          </a:p>
          <a:p>
            <a:pPr marL="322325" indent="-322325" defTabSz="859536">
              <a:lnSpc>
                <a:spcPct val="90000"/>
              </a:lnSpc>
              <a:spcBef>
                <a:spcPts val="400"/>
              </a:spcBef>
              <a:buChar char="•"/>
              <a:defRPr sz="1692"/>
            </a:pPr>
            <a:r>
              <a:t>Man is to only submit to God – this provides ultimate freedom &amp; ultimate strength</a:t>
            </a:r>
          </a:p>
          <a:p>
            <a:pPr marL="322325" indent="-322325" defTabSz="859536">
              <a:lnSpc>
                <a:spcPct val="90000"/>
              </a:lnSpc>
              <a:spcBef>
                <a:spcPts val="400"/>
              </a:spcBef>
              <a:buChar char="•"/>
              <a:defRPr sz="1692"/>
            </a:pPr>
            <a:r>
              <a:t>Ultimate peace is thru God – without God there is no peace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32" presetID="4" grpId="1" fill="hold">
                                  <p:stCondLst>
                                    <p:cond delay="0"/>
                                  </p:stCondLst>
                                  <p:iterate type="el" backwards="0">
                                    <p:tmAbs val="0"/>
                                  </p:iterate>
                                  <p:childTnLst>
                                    <p:set>
                                      <p:cBhvr>
                                        <p:cTn id="6" fill="hold"/>
                                        <p:tgtEl>
                                          <p:spTgt spid="89">
                                            <p:bg/>
                                          </p:spTgt>
                                        </p:tgtEl>
                                        <p:attrNameLst>
                                          <p:attrName>style.visibility</p:attrName>
                                        </p:attrNameLst>
                                      </p:cBhvr>
                                      <p:to>
                                        <p:strVal val="visible"/>
                                      </p:to>
                                    </p:set>
                                    <p:animEffect filter="box(out)" transition="in">
                                      <p:cBhvr>
                                        <p:cTn id="7" dur="500"/>
                                        <p:tgtEl>
                                          <p:spTgt spid="89">
                                            <p:bg/>
                                          </p:spTgt>
                                        </p:tgtEl>
                                      </p:cBhvr>
                                    </p:animEffect>
                                  </p:childTnLst>
                                </p:cTn>
                              </p:par>
                              <p:par>
                                <p:cTn id="8" presetClass="entr" nodeType="withEffect" presetSubtype="32" presetID="4" grpId="1" fill="hold">
                                  <p:stCondLst>
                                    <p:cond delay="0"/>
                                  </p:stCondLst>
                                  <p:iterate type="el" backwards="0">
                                    <p:tmAbs val="0"/>
                                  </p:iterate>
                                  <p:childTnLst>
                                    <p:set>
                                      <p:cBhvr>
                                        <p:cTn id="9" fill="hold"/>
                                        <p:tgtEl>
                                          <p:spTgt spid="89">
                                            <p:txEl>
                                              <p:pRg st="0" end="0"/>
                                            </p:txEl>
                                          </p:spTgt>
                                        </p:tgtEl>
                                        <p:attrNameLst>
                                          <p:attrName>style.visibility</p:attrName>
                                        </p:attrNameLst>
                                      </p:cBhvr>
                                      <p:to>
                                        <p:strVal val="visible"/>
                                      </p:to>
                                    </p:set>
                                    <p:animEffect filter="box(out)" transition="in">
                                      <p:cBhvr>
                                        <p:cTn id="10" dur="500"/>
                                        <p:tgtEl>
                                          <p:spTgt spid="8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32" presetID="4" grpId="1" fill="hold">
                                  <p:stCondLst>
                                    <p:cond delay="0"/>
                                  </p:stCondLst>
                                  <p:iterate type="el" backwards="0">
                                    <p:tmAbs val="0"/>
                                  </p:iterate>
                                  <p:childTnLst>
                                    <p:set>
                                      <p:cBhvr>
                                        <p:cTn id="14" fill="hold"/>
                                        <p:tgtEl>
                                          <p:spTgt spid="89">
                                            <p:txEl>
                                              <p:pRg st="1" end="1"/>
                                            </p:txEl>
                                          </p:spTgt>
                                        </p:tgtEl>
                                        <p:attrNameLst>
                                          <p:attrName>style.visibility</p:attrName>
                                        </p:attrNameLst>
                                      </p:cBhvr>
                                      <p:to>
                                        <p:strVal val="visible"/>
                                      </p:to>
                                    </p:set>
                                    <p:animEffect filter="box(out)" transition="in">
                                      <p:cBhvr>
                                        <p:cTn id="15" dur="500"/>
                                        <p:tgtEl>
                                          <p:spTgt spid="89">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32" presetID="4" grpId="1" fill="hold">
                                  <p:stCondLst>
                                    <p:cond delay="0"/>
                                  </p:stCondLst>
                                  <p:iterate type="el" backwards="0">
                                    <p:tmAbs val="0"/>
                                  </p:iterate>
                                  <p:childTnLst>
                                    <p:set>
                                      <p:cBhvr>
                                        <p:cTn id="19" fill="hold"/>
                                        <p:tgtEl>
                                          <p:spTgt spid="89">
                                            <p:txEl>
                                              <p:pRg st="2" end="2"/>
                                            </p:txEl>
                                          </p:spTgt>
                                        </p:tgtEl>
                                        <p:attrNameLst>
                                          <p:attrName>style.visibility</p:attrName>
                                        </p:attrNameLst>
                                      </p:cBhvr>
                                      <p:to>
                                        <p:strVal val="visible"/>
                                      </p:to>
                                    </p:set>
                                    <p:animEffect filter="box(out)" transition="in">
                                      <p:cBhvr>
                                        <p:cTn id="20" dur="500"/>
                                        <p:tgtEl>
                                          <p:spTgt spid="89">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32" presetID="4" grpId="1" fill="hold">
                                  <p:stCondLst>
                                    <p:cond delay="0"/>
                                  </p:stCondLst>
                                  <p:iterate type="el" backwards="0">
                                    <p:tmAbs val="0"/>
                                  </p:iterate>
                                  <p:childTnLst>
                                    <p:set>
                                      <p:cBhvr>
                                        <p:cTn id="24" fill="hold"/>
                                        <p:tgtEl>
                                          <p:spTgt spid="89">
                                            <p:txEl>
                                              <p:pRg st="3" end="3"/>
                                            </p:txEl>
                                          </p:spTgt>
                                        </p:tgtEl>
                                        <p:attrNameLst>
                                          <p:attrName>style.visibility</p:attrName>
                                        </p:attrNameLst>
                                      </p:cBhvr>
                                      <p:to>
                                        <p:strVal val="visible"/>
                                      </p:to>
                                    </p:set>
                                    <p:animEffect filter="box(out)" transition="in">
                                      <p:cBhvr>
                                        <p:cTn id="25" dur="500"/>
                                        <p:tgtEl>
                                          <p:spTgt spid="89">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Class="entr" nodeType="clickEffect" presetSubtype="32" presetID="4" grpId="1" fill="hold">
                                  <p:stCondLst>
                                    <p:cond delay="0"/>
                                  </p:stCondLst>
                                  <p:iterate type="el" backwards="0">
                                    <p:tmAbs val="0"/>
                                  </p:iterate>
                                  <p:childTnLst>
                                    <p:set>
                                      <p:cBhvr>
                                        <p:cTn id="29" fill="hold"/>
                                        <p:tgtEl>
                                          <p:spTgt spid="89">
                                            <p:txEl>
                                              <p:pRg st="4" end="4"/>
                                            </p:txEl>
                                          </p:spTgt>
                                        </p:tgtEl>
                                        <p:attrNameLst>
                                          <p:attrName>style.visibility</p:attrName>
                                        </p:attrNameLst>
                                      </p:cBhvr>
                                      <p:to>
                                        <p:strVal val="visible"/>
                                      </p:to>
                                    </p:set>
                                    <p:animEffect filter="box(out)" transition="in">
                                      <p:cBhvr>
                                        <p:cTn id="30" dur="500"/>
                                        <p:tgtEl>
                                          <p:spTgt spid="89">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32" presetID="4" grpId="1" fill="hold">
                                  <p:stCondLst>
                                    <p:cond delay="0"/>
                                  </p:stCondLst>
                                  <p:iterate type="el" backwards="0">
                                    <p:tmAbs val="0"/>
                                  </p:iterate>
                                  <p:childTnLst>
                                    <p:set>
                                      <p:cBhvr>
                                        <p:cTn id="34" fill="hold"/>
                                        <p:tgtEl>
                                          <p:spTgt spid="89">
                                            <p:txEl>
                                              <p:pRg st="5" end="5"/>
                                            </p:txEl>
                                          </p:spTgt>
                                        </p:tgtEl>
                                        <p:attrNameLst>
                                          <p:attrName>style.visibility</p:attrName>
                                        </p:attrNameLst>
                                      </p:cBhvr>
                                      <p:to>
                                        <p:strVal val="visible"/>
                                      </p:to>
                                    </p:set>
                                    <p:animEffect filter="box(out)" transition="in">
                                      <p:cBhvr>
                                        <p:cTn id="35" dur="500"/>
                                        <p:tgtEl>
                                          <p:spTgt spid="89">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Class="entr" nodeType="clickEffect" presetSubtype="32" presetID="4" grpId="1" fill="hold">
                                  <p:stCondLst>
                                    <p:cond delay="0"/>
                                  </p:stCondLst>
                                  <p:iterate type="el" backwards="0">
                                    <p:tmAbs val="0"/>
                                  </p:iterate>
                                  <p:childTnLst>
                                    <p:set>
                                      <p:cBhvr>
                                        <p:cTn id="39" fill="hold"/>
                                        <p:tgtEl>
                                          <p:spTgt spid="89">
                                            <p:txEl>
                                              <p:pRg st="6" end="6"/>
                                            </p:txEl>
                                          </p:spTgt>
                                        </p:tgtEl>
                                        <p:attrNameLst>
                                          <p:attrName>style.visibility</p:attrName>
                                        </p:attrNameLst>
                                      </p:cBhvr>
                                      <p:to>
                                        <p:strVal val="visible"/>
                                      </p:to>
                                    </p:set>
                                    <p:animEffect filter="box(out)" transition="in">
                                      <p:cBhvr>
                                        <p:cTn id="40" dur="500"/>
                                        <p:tgtEl>
                                          <p:spTgt spid="89">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Class="entr" nodeType="clickEffect" presetSubtype="32" presetID="4" grpId="1" fill="hold">
                                  <p:stCondLst>
                                    <p:cond delay="0"/>
                                  </p:stCondLst>
                                  <p:iterate type="el" backwards="0">
                                    <p:tmAbs val="0"/>
                                  </p:iterate>
                                  <p:childTnLst>
                                    <p:set>
                                      <p:cBhvr>
                                        <p:cTn id="44" fill="hold"/>
                                        <p:tgtEl>
                                          <p:spTgt spid="89">
                                            <p:txEl>
                                              <p:pRg st="7" end="7"/>
                                            </p:txEl>
                                          </p:spTgt>
                                        </p:tgtEl>
                                        <p:attrNameLst>
                                          <p:attrName>style.visibility</p:attrName>
                                        </p:attrNameLst>
                                      </p:cBhvr>
                                      <p:to>
                                        <p:strVal val="visible"/>
                                      </p:to>
                                    </p:set>
                                    <p:animEffect filter="box(out)" transition="in">
                                      <p:cBhvr>
                                        <p:cTn id="45" dur="500"/>
                                        <p:tgtEl>
                                          <p:spTgt spid="89">
                                            <p:txEl>
                                              <p:pRg st="7" end="7"/>
                                            </p:txEl>
                                          </p:spTgt>
                                        </p:tgtEl>
                                      </p:cBhvr>
                                    </p:animEffect>
                                  </p:childTnLst>
                                </p:cTn>
                              </p:par>
                            </p:childTnLst>
                          </p:cTn>
                        </p:par>
                      </p:childTnLst>
                    </p:cTn>
                  </p:par>
                  <p:par>
                    <p:cTn id="46" fill="hold">
                      <p:stCondLst>
                        <p:cond delay="indefinite"/>
                      </p:stCondLst>
                      <p:childTnLst>
                        <p:par>
                          <p:cTn id="47" fill="hold">
                            <p:stCondLst>
                              <p:cond delay="0"/>
                            </p:stCondLst>
                            <p:childTnLst>
                              <p:par>
                                <p:cTn id="48" presetClass="entr" nodeType="clickEffect" presetSubtype="32" presetID="4" grpId="1" fill="hold">
                                  <p:stCondLst>
                                    <p:cond delay="0"/>
                                  </p:stCondLst>
                                  <p:iterate type="el" backwards="0">
                                    <p:tmAbs val="0"/>
                                  </p:iterate>
                                  <p:childTnLst>
                                    <p:set>
                                      <p:cBhvr>
                                        <p:cTn id="49" fill="hold"/>
                                        <p:tgtEl>
                                          <p:spTgt spid="89">
                                            <p:txEl>
                                              <p:pRg st="8" end="8"/>
                                            </p:txEl>
                                          </p:spTgt>
                                        </p:tgtEl>
                                        <p:attrNameLst>
                                          <p:attrName>style.visibility</p:attrName>
                                        </p:attrNameLst>
                                      </p:cBhvr>
                                      <p:to>
                                        <p:strVal val="visible"/>
                                      </p:to>
                                    </p:set>
                                    <p:animEffect filter="box(out)" transition="in">
                                      <p:cBhvr>
                                        <p:cTn id="50" dur="500"/>
                                        <p:tgtEl>
                                          <p:spTgt spid="89">
                                            <p:txEl>
                                              <p:pRg st="8" end="8"/>
                                            </p:txEl>
                                          </p:spTgt>
                                        </p:tgtEl>
                                      </p:cBhvr>
                                    </p:animEffect>
                                  </p:childTnLst>
                                </p:cTn>
                              </p:par>
                            </p:childTnLst>
                          </p:cTn>
                        </p:par>
                      </p:childTnLst>
                    </p:cTn>
                  </p:par>
                  <p:par>
                    <p:cTn id="51" fill="hold">
                      <p:stCondLst>
                        <p:cond delay="indefinite"/>
                      </p:stCondLst>
                      <p:childTnLst>
                        <p:par>
                          <p:cTn id="52" fill="hold">
                            <p:stCondLst>
                              <p:cond delay="0"/>
                            </p:stCondLst>
                            <p:childTnLst>
                              <p:par>
                                <p:cTn id="53" presetClass="entr" nodeType="clickEffect" presetSubtype="32" presetID="4" grpId="1" fill="hold">
                                  <p:stCondLst>
                                    <p:cond delay="0"/>
                                  </p:stCondLst>
                                  <p:iterate type="el" backwards="0">
                                    <p:tmAbs val="0"/>
                                  </p:iterate>
                                  <p:childTnLst>
                                    <p:set>
                                      <p:cBhvr>
                                        <p:cTn id="54" fill="hold"/>
                                        <p:tgtEl>
                                          <p:spTgt spid="89">
                                            <p:txEl>
                                              <p:pRg st="9" end="9"/>
                                            </p:txEl>
                                          </p:spTgt>
                                        </p:tgtEl>
                                        <p:attrNameLst>
                                          <p:attrName>style.visibility</p:attrName>
                                        </p:attrNameLst>
                                      </p:cBhvr>
                                      <p:to>
                                        <p:strVal val="visible"/>
                                      </p:to>
                                    </p:set>
                                    <p:animEffect filter="box(out)" transition="in">
                                      <p:cBhvr>
                                        <p:cTn id="55" dur="500"/>
                                        <p:tgtEl>
                                          <p:spTgt spid="89">
                                            <p:txEl>
                                              <p:pRg st="9" end="9"/>
                                            </p:txEl>
                                          </p:spTgt>
                                        </p:tgtEl>
                                      </p:cBhvr>
                                    </p:animEffect>
                                  </p:childTnLst>
                                </p:cTn>
                              </p:par>
                            </p:childTnLst>
                          </p:cTn>
                        </p:par>
                      </p:childTnLst>
                    </p:cTn>
                  </p:par>
                  <p:par>
                    <p:cTn id="56" fill="hold">
                      <p:stCondLst>
                        <p:cond delay="indefinite"/>
                      </p:stCondLst>
                      <p:childTnLst>
                        <p:par>
                          <p:cTn id="57" fill="hold">
                            <p:stCondLst>
                              <p:cond delay="0"/>
                            </p:stCondLst>
                            <p:childTnLst>
                              <p:par>
                                <p:cTn id="58" presetClass="entr" nodeType="clickEffect" presetSubtype="32" presetID="4" grpId="1" fill="hold">
                                  <p:stCondLst>
                                    <p:cond delay="0"/>
                                  </p:stCondLst>
                                  <p:iterate type="el" backwards="0">
                                    <p:tmAbs val="0"/>
                                  </p:iterate>
                                  <p:childTnLst>
                                    <p:set>
                                      <p:cBhvr>
                                        <p:cTn id="59" fill="hold"/>
                                        <p:tgtEl>
                                          <p:spTgt spid="89">
                                            <p:txEl>
                                              <p:pRg st="10" end="10"/>
                                            </p:txEl>
                                          </p:spTgt>
                                        </p:tgtEl>
                                        <p:attrNameLst>
                                          <p:attrName>style.visibility</p:attrName>
                                        </p:attrNameLst>
                                      </p:cBhvr>
                                      <p:to>
                                        <p:strVal val="visible"/>
                                      </p:to>
                                    </p:set>
                                    <p:animEffect filter="box(out)" transition="in">
                                      <p:cBhvr>
                                        <p:cTn id="60" dur="500"/>
                                        <p:tgtEl>
                                          <p:spTgt spid="89">
                                            <p:txEl>
                                              <p:pRg st="10" end="10"/>
                                            </p:txEl>
                                          </p:spTgt>
                                        </p:tgtEl>
                                      </p:cBhvr>
                                    </p:animEffect>
                                  </p:childTnLst>
                                </p:cTn>
                              </p:par>
                            </p:childTnLst>
                          </p:cTn>
                        </p:par>
                      </p:childTnLst>
                    </p:cTn>
                  </p:par>
                  <p:par>
                    <p:cTn id="61" fill="hold">
                      <p:stCondLst>
                        <p:cond delay="indefinite"/>
                      </p:stCondLst>
                      <p:childTnLst>
                        <p:par>
                          <p:cTn id="62" fill="hold">
                            <p:stCondLst>
                              <p:cond delay="0"/>
                            </p:stCondLst>
                            <p:childTnLst>
                              <p:par>
                                <p:cTn id="63" presetClass="entr" nodeType="clickEffect" presetSubtype="32" presetID="4" grpId="1" fill="hold">
                                  <p:stCondLst>
                                    <p:cond delay="0"/>
                                  </p:stCondLst>
                                  <p:iterate type="el" backwards="0">
                                    <p:tmAbs val="0"/>
                                  </p:iterate>
                                  <p:childTnLst>
                                    <p:set>
                                      <p:cBhvr>
                                        <p:cTn id="64" fill="hold"/>
                                        <p:tgtEl>
                                          <p:spTgt spid="89">
                                            <p:txEl>
                                              <p:pRg st="11" end="11"/>
                                            </p:txEl>
                                          </p:spTgt>
                                        </p:tgtEl>
                                        <p:attrNameLst>
                                          <p:attrName>style.visibility</p:attrName>
                                        </p:attrNameLst>
                                      </p:cBhvr>
                                      <p:to>
                                        <p:strVal val="visible"/>
                                      </p:to>
                                    </p:set>
                                    <p:animEffect filter="box(out)" transition="in">
                                      <p:cBhvr>
                                        <p:cTn id="65" dur="500"/>
                                        <p:tgtEl>
                                          <p:spTgt spid="89">
                                            <p:txEl>
                                              <p:pRg st="11" end="11"/>
                                            </p:txEl>
                                          </p:spTgt>
                                        </p:tgtEl>
                                      </p:cBhvr>
                                    </p:animEffect>
                                  </p:childTnLst>
                                </p:cTn>
                              </p:par>
                            </p:childTnLst>
                          </p:cTn>
                        </p:par>
                      </p:childTnLst>
                    </p:cTn>
                  </p:par>
                  <p:par>
                    <p:cTn id="66" fill="hold">
                      <p:stCondLst>
                        <p:cond delay="indefinite"/>
                      </p:stCondLst>
                      <p:childTnLst>
                        <p:par>
                          <p:cTn id="67" fill="hold">
                            <p:stCondLst>
                              <p:cond delay="0"/>
                            </p:stCondLst>
                            <p:childTnLst>
                              <p:par>
                                <p:cTn id="68" presetClass="entr" nodeType="clickEffect" presetSubtype="32" presetID="4" grpId="1" fill="hold">
                                  <p:stCondLst>
                                    <p:cond delay="0"/>
                                  </p:stCondLst>
                                  <p:iterate type="el" backwards="0">
                                    <p:tmAbs val="0"/>
                                  </p:iterate>
                                  <p:childTnLst>
                                    <p:set>
                                      <p:cBhvr>
                                        <p:cTn id="69" fill="hold"/>
                                        <p:tgtEl>
                                          <p:spTgt spid="89">
                                            <p:txEl>
                                              <p:pRg st="12" end="12"/>
                                            </p:txEl>
                                          </p:spTgt>
                                        </p:tgtEl>
                                        <p:attrNameLst>
                                          <p:attrName>style.visibility</p:attrName>
                                        </p:attrNameLst>
                                      </p:cBhvr>
                                      <p:to>
                                        <p:strVal val="visible"/>
                                      </p:to>
                                    </p:set>
                                    <p:animEffect filter="box(out)" transition="in">
                                      <p:cBhvr>
                                        <p:cTn id="70" dur="500"/>
                                        <p:tgtEl>
                                          <p:spTgt spid="89">
                                            <p:txEl>
                                              <p:pRg st="12" end="12"/>
                                            </p:txEl>
                                          </p:spTgt>
                                        </p:tgtEl>
                                      </p:cBhvr>
                                    </p:animEffect>
                                  </p:childTnLst>
                                </p:cTn>
                              </p:par>
                            </p:childTnLst>
                          </p:cTn>
                        </p:par>
                      </p:childTnLst>
                    </p:cTn>
                  </p:par>
                  <p:par>
                    <p:cTn id="71" fill="hold">
                      <p:stCondLst>
                        <p:cond delay="indefinite"/>
                      </p:stCondLst>
                      <p:childTnLst>
                        <p:par>
                          <p:cTn id="72" fill="hold">
                            <p:stCondLst>
                              <p:cond delay="0"/>
                            </p:stCondLst>
                            <p:childTnLst>
                              <p:par>
                                <p:cTn id="73" presetClass="entr" nodeType="clickEffect" presetSubtype="32" presetID="4" grpId="1" fill="hold">
                                  <p:stCondLst>
                                    <p:cond delay="0"/>
                                  </p:stCondLst>
                                  <p:iterate type="el" backwards="0">
                                    <p:tmAbs val="0"/>
                                  </p:iterate>
                                  <p:childTnLst>
                                    <p:set>
                                      <p:cBhvr>
                                        <p:cTn id="74" fill="hold"/>
                                        <p:tgtEl>
                                          <p:spTgt spid="89">
                                            <p:txEl>
                                              <p:pRg st="13" end="13"/>
                                            </p:txEl>
                                          </p:spTgt>
                                        </p:tgtEl>
                                        <p:attrNameLst>
                                          <p:attrName>style.visibility</p:attrName>
                                        </p:attrNameLst>
                                      </p:cBhvr>
                                      <p:to>
                                        <p:strVal val="visible"/>
                                      </p:to>
                                    </p:set>
                                    <p:animEffect filter="box(out)" transition="in">
                                      <p:cBhvr>
                                        <p:cTn id="75" dur="500"/>
                                        <p:tgtEl>
                                          <p:spTgt spid="89">
                                            <p:txEl>
                                              <p:pRg st="13" end="13"/>
                                            </p:txEl>
                                          </p:spTgt>
                                        </p:tgtEl>
                                      </p:cBhvr>
                                    </p:animEffect>
                                  </p:childTnLst>
                                </p:cTn>
                              </p:par>
                            </p:childTnLst>
                          </p:cTn>
                        </p:par>
                      </p:childTnLst>
                    </p:cTn>
                  </p:par>
                  <p:par>
                    <p:cTn id="76" fill="hold">
                      <p:stCondLst>
                        <p:cond delay="indefinite"/>
                      </p:stCondLst>
                      <p:childTnLst>
                        <p:par>
                          <p:cTn id="77" fill="hold">
                            <p:stCondLst>
                              <p:cond delay="0"/>
                            </p:stCondLst>
                            <p:childTnLst>
                              <p:par>
                                <p:cTn id="78" presetClass="entr" nodeType="clickEffect" presetSubtype="32" presetID="4" grpId="1" fill="hold">
                                  <p:stCondLst>
                                    <p:cond delay="0"/>
                                  </p:stCondLst>
                                  <p:iterate type="el" backwards="0">
                                    <p:tmAbs val="0"/>
                                  </p:iterate>
                                  <p:childTnLst>
                                    <p:set>
                                      <p:cBhvr>
                                        <p:cTn id="79" fill="hold"/>
                                        <p:tgtEl>
                                          <p:spTgt spid="89">
                                            <p:txEl>
                                              <p:pRg st="14" end="14"/>
                                            </p:txEl>
                                          </p:spTgt>
                                        </p:tgtEl>
                                        <p:attrNameLst>
                                          <p:attrName>style.visibility</p:attrName>
                                        </p:attrNameLst>
                                      </p:cBhvr>
                                      <p:to>
                                        <p:strVal val="visible"/>
                                      </p:to>
                                    </p:set>
                                    <p:animEffect filter="box(out)" transition="in">
                                      <p:cBhvr>
                                        <p:cTn id="80" dur="500"/>
                                        <p:tgtEl>
                                          <p:spTgt spid="89">
                                            <p:txEl>
                                              <p:pRg st="14" end="1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89" grpId="1"/>
    </p:bldLst>
  </p:timing>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6A0000"/>
        </a:solidFill>
      </p:bgPr>
    </p:bg>
    <p:spTree>
      <p:nvGrpSpPr>
        <p:cNvPr id="1" name=""/>
        <p:cNvGrpSpPr/>
        <p:nvPr/>
      </p:nvGrpSpPr>
      <p:grpSpPr>
        <a:xfrm>
          <a:off x="0" y="0"/>
          <a:ext cx="0" cy="0"/>
          <a:chOff x="0" y="0"/>
          <a:chExt cx="0" cy="0"/>
        </a:xfrm>
      </p:grpSpPr>
      <p:sp>
        <p:nvSpPr>
          <p:cNvPr id="91" name="CONCLUSION TO ALL FIVE SEMINARS"/>
          <p:cNvSpPr txBox="1"/>
          <p:nvPr>
            <p:ph type="title"/>
          </p:nvPr>
        </p:nvSpPr>
        <p:spPr>
          <a:xfrm>
            <a:off x="457200" y="274637"/>
            <a:ext cx="8229600" cy="1143001"/>
          </a:xfrm>
          <a:prstGeom prst="rect">
            <a:avLst/>
          </a:prstGeom>
        </p:spPr>
        <p:txBody>
          <a:bodyPr/>
          <a:lstStyle>
            <a:lvl1pPr>
              <a:defRPr b="1" sz="2400"/>
            </a:lvl1pPr>
          </a:lstStyle>
          <a:p>
            <a:pPr/>
            <a:r>
              <a:t>CONCLUSION TO ALL FIVE SEMINARS</a:t>
            </a:r>
          </a:p>
        </p:txBody>
      </p:sp>
      <p:sp>
        <p:nvSpPr>
          <p:cNvPr id="92" name="‘Islam’ means ‘Peace’…"/>
          <p:cNvSpPr txBox="1"/>
          <p:nvPr>
            <p:ph type="body" idx="1"/>
          </p:nvPr>
        </p:nvSpPr>
        <p:spPr>
          <a:prstGeom prst="rect">
            <a:avLst/>
          </a:prstGeom>
        </p:spPr>
        <p:txBody>
          <a:bodyPr/>
          <a:lstStyle/>
          <a:p>
            <a:pPr>
              <a:lnSpc>
                <a:spcPct val="90000"/>
              </a:lnSpc>
              <a:spcBef>
                <a:spcPts val="800"/>
              </a:spcBef>
              <a:buSzTx/>
              <a:buNone/>
              <a:defRPr b="1" sz="3600">
                <a:solidFill>
                  <a:srgbClr val="FFFFFF"/>
                </a:solidFill>
              </a:defRPr>
            </a:pPr>
            <a:r>
              <a:t>				</a:t>
            </a:r>
            <a:r>
              <a:rPr b="0" sz="2000">
                <a:solidFill>
                  <a:srgbClr val="000000"/>
                </a:solidFill>
              </a:rPr>
              <a:t>‘Islam’ means ‘Peace’</a:t>
            </a:r>
            <a:endParaRPr sz="2000"/>
          </a:p>
          <a:p>
            <a:pPr lvl="4" marL="228600" indent="1600200">
              <a:lnSpc>
                <a:spcPct val="90000"/>
              </a:lnSpc>
              <a:spcBef>
                <a:spcPts val="0"/>
              </a:spcBef>
              <a:buSzTx/>
              <a:buNone/>
              <a:defRPr sz="1800"/>
            </a:pPr>
            <a:r>
              <a:t>‘Islam’ also means ‘Complete Submission</a:t>
            </a:r>
            <a:r>
              <a:rPr sz="1400"/>
              <a:t>’</a:t>
            </a:r>
            <a:endParaRPr sz="1400"/>
          </a:p>
          <a:p>
            <a:pPr lvl="4" marL="228600" indent="1600200">
              <a:lnSpc>
                <a:spcPct val="90000"/>
              </a:lnSpc>
              <a:spcBef>
                <a:spcPts val="0"/>
              </a:spcBef>
              <a:buSzTx/>
              <a:buNone/>
              <a:defRPr sz="1400"/>
            </a:pPr>
            <a:r>
              <a:t>	          </a:t>
            </a:r>
            <a:r>
              <a:rPr sz="1800"/>
              <a:t>There is no god but Allah </a:t>
            </a:r>
            <a:endParaRPr sz="1800"/>
          </a:p>
          <a:p>
            <a:pPr>
              <a:lnSpc>
                <a:spcPct val="90000"/>
              </a:lnSpc>
              <a:buChar char="•"/>
              <a:defRPr b="1" sz="2000">
                <a:solidFill>
                  <a:srgbClr val="FFFFFF"/>
                </a:solidFill>
              </a:defRPr>
            </a:pPr>
          </a:p>
          <a:p>
            <a:pPr>
              <a:lnSpc>
                <a:spcPct val="90000"/>
              </a:lnSpc>
              <a:buSzTx/>
              <a:buNone/>
              <a:defRPr sz="1800">
                <a:solidFill>
                  <a:srgbClr val="FFFFFF"/>
                </a:solidFill>
              </a:defRPr>
            </a:pPr>
          </a:p>
          <a:p>
            <a:pPr>
              <a:lnSpc>
                <a:spcPct val="90000"/>
              </a:lnSpc>
              <a:spcBef>
                <a:spcPts val="800"/>
              </a:spcBef>
              <a:buSzTx/>
              <a:buNone/>
              <a:defRPr b="1" sz="3600">
                <a:solidFill>
                  <a:srgbClr val="FFFFFF"/>
                </a:solidFill>
              </a:defRPr>
            </a:pPr>
            <a:r>
              <a:t>		     In complete submission </a:t>
            </a:r>
          </a:p>
          <a:p>
            <a:pPr>
              <a:lnSpc>
                <a:spcPct val="90000"/>
              </a:lnSpc>
              <a:spcBef>
                <a:spcPts val="800"/>
              </a:spcBef>
              <a:buSzTx/>
              <a:buNone/>
              <a:defRPr b="1" sz="3600">
                <a:solidFill>
                  <a:srgbClr val="FFFFFF"/>
                </a:solidFill>
              </a:defRPr>
            </a:pPr>
            <a:r>
              <a:t>					  to </a:t>
            </a:r>
          </a:p>
          <a:p>
            <a:pPr>
              <a:lnSpc>
                <a:spcPct val="90000"/>
              </a:lnSpc>
              <a:spcBef>
                <a:spcPts val="800"/>
              </a:spcBef>
              <a:buSzTx/>
              <a:buNone/>
              <a:defRPr b="1" sz="3600">
                <a:solidFill>
                  <a:srgbClr val="FFFFFF"/>
                </a:solidFill>
              </a:defRPr>
            </a:pPr>
            <a:r>
              <a:t>				      Allah </a:t>
            </a:r>
          </a:p>
          <a:p>
            <a:pPr>
              <a:lnSpc>
                <a:spcPct val="90000"/>
              </a:lnSpc>
              <a:spcBef>
                <a:spcPts val="800"/>
              </a:spcBef>
              <a:buSzTx/>
              <a:buNone/>
              <a:defRPr b="1" sz="3600">
                <a:solidFill>
                  <a:srgbClr val="FFFFFF"/>
                </a:solidFill>
              </a:defRPr>
            </a:pPr>
            <a:r>
              <a:t>			   is complete peace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32" presetID="4" grpId="1" fill="hold">
                                  <p:stCondLst>
                                    <p:cond delay="0"/>
                                  </p:stCondLst>
                                  <p:iterate type="el" backwards="0">
                                    <p:tmAbs val="0"/>
                                  </p:iterate>
                                  <p:childTnLst>
                                    <p:set>
                                      <p:cBhvr>
                                        <p:cTn id="6" fill="hold"/>
                                        <p:tgtEl>
                                          <p:spTgt spid="92">
                                            <p:bg/>
                                          </p:spTgt>
                                        </p:tgtEl>
                                        <p:attrNameLst>
                                          <p:attrName>style.visibility</p:attrName>
                                        </p:attrNameLst>
                                      </p:cBhvr>
                                      <p:to>
                                        <p:strVal val="visible"/>
                                      </p:to>
                                    </p:set>
                                    <p:animEffect filter="box(out)" transition="in">
                                      <p:cBhvr>
                                        <p:cTn id="7" dur="500"/>
                                        <p:tgtEl>
                                          <p:spTgt spid="92">
                                            <p:bg/>
                                          </p:spTgt>
                                        </p:tgtEl>
                                      </p:cBhvr>
                                    </p:animEffect>
                                  </p:childTnLst>
                                </p:cTn>
                              </p:par>
                              <p:par>
                                <p:cTn id="8" presetClass="entr" nodeType="withEffect" presetSubtype="32" presetID="4" grpId="1" fill="hold">
                                  <p:stCondLst>
                                    <p:cond delay="0"/>
                                  </p:stCondLst>
                                  <p:iterate type="el" backwards="0">
                                    <p:tmAbs val="0"/>
                                  </p:iterate>
                                  <p:childTnLst>
                                    <p:set>
                                      <p:cBhvr>
                                        <p:cTn id="9" fill="hold"/>
                                        <p:tgtEl>
                                          <p:spTgt spid="92">
                                            <p:txEl>
                                              <p:pRg st="0" end="0"/>
                                            </p:txEl>
                                          </p:spTgt>
                                        </p:tgtEl>
                                        <p:attrNameLst>
                                          <p:attrName>style.visibility</p:attrName>
                                        </p:attrNameLst>
                                      </p:cBhvr>
                                      <p:to>
                                        <p:strVal val="visible"/>
                                      </p:to>
                                    </p:set>
                                    <p:animEffect filter="box(out)" transition="in">
                                      <p:cBhvr>
                                        <p:cTn id="10" dur="500"/>
                                        <p:tgtEl>
                                          <p:spTgt spid="92">
                                            <p:txEl>
                                              <p:pRg st="0" end="0"/>
                                            </p:txEl>
                                          </p:spTgt>
                                        </p:tgtEl>
                                      </p:cBhvr>
                                    </p:animEffect>
                                  </p:childTnLst>
                                </p:cTn>
                              </p:par>
                              <p:par>
                                <p:cTn id="11" presetClass="entr" nodeType="withEffect" presetSubtype="32" presetID="4" grpId="1" fill="hold">
                                  <p:stCondLst>
                                    <p:cond delay="0"/>
                                  </p:stCondLst>
                                  <p:iterate type="el" backwards="0">
                                    <p:tmAbs val="0"/>
                                  </p:iterate>
                                  <p:childTnLst>
                                    <p:set>
                                      <p:cBhvr>
                                        <p:cTn id="12" fill="hold"/>
                                        <p:tgtEl>
                                          <p:spTgt spid="92">
                                            <p:txEl>
                                              <p:pRg st="1" end="1"/>
                                            </p:txEl>
                                          </p:spTgt>
                                        </p:tgtEl>
                                        <p:attrNameLst>
                                          <p:attrName>style.visibility</p:attrName>
                                        </p:attrNameLst>
                                      </p:cBhvr>
                                      <p:to>
                                        <p:strVal val="visible"/>
                                      </p:to>
                                    </p:set>
                                    <p:animEffect filter="box(out)" transition="in">
                                      <p:cBhvr>
                                        <p:cTn id="13" dur="500"/>
                                        <p:tgtEl>
                                          <p:spTgt spid="92">
                                            <p:txEl>
                                              <p:pRg st="1" end="1"/>
                                            </p:txEl>
                                          </p:spTgt>
                                        </p:tgtEl>
                                      </p:cBhvr>
                                    </p:animEffect>
                                  </p:childTnLst>
                                </p:cTn>
                              </p:par>
                              <p:par>
                                <p:cTn id="14" presetClass="entr" nodeType="withEffect" presetSubtype="32" presetID="4" grpId="1" fill="hold">
                                  <p:stCondLst>
                                    <p:cond delay="0"/>
                                  </p:stCondLst>
                                  <p:iterate type="el" backwards="0">
                                    <p:tmAbs val="0"/>
                                  </p:iterate>
                                  <p:childTnLst>
                                    <p:set>
                                      <p:cBhvr>
                                        <p:cTn id="15" fill="hold"/>
                                        <p:tgtEl>
                                          <p:spTgt spid="92">
                                            <p:txEl>
                                              <p:pRg st="2" end="2"/>
                                            </p:txEl>
                                          </p:spTgt>
                                        </p:tgtEl>
                                        <p:attrNameLst>
                                          <p:attrName>style.visibility</p:attrName>
                                        </p:attrNameLst>
                                      </p:cBhvr>
                                      <p:to>
                                        <p:strVal val="visible"/>
                                      </p:to>
                                    </p:set>
                                    <p:animEffect filter="box(out)" transition="in">
                                      <p:cBhvr>
                                        <p:cTn id="16" dur="500"/>
                                        <p:tgtEl>
                                          <p:spTgt spid="9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32" presetID="4" grpId="1" fill="hold">
                                  <p:stCondLst>
                                    <p:cond delay="0"/>
                                  </p:stCondLst>
                                  <p:iterate type="el" backwards="0">
                                    <p:tmAbs val="0"/>
                                  </p:iterate>
                                  <p:childTnLst>
                                    <p:set>
                                      <p:cBhvr>
                                        <p:cTn id="20" fill="hold"/>
                                        <p:tgtEl>
                                          <p:spTgt spid="92">
                                            <p:txEl>
                                              <p:pRg st="3" end="3"/>
                                            </p:txEl>
                                          </p:spTgt>
                                        </p:tgtEl>
                                        <p:attrNameLst>
                                          <p:attrName>style.visibility</p:attrName>
                                        </p:attrNameLst>
                                      </p:cBhvr>
                                      <p:to>
                                        <p:strVal val="visible"/>
                                      </p:to>
                                    </p:set>
                                    <p:animEffect filter="box(out)" transition="in">
                                      <p:cBhvr>
                                        <p:cTn id="21" dur="500"/>
                                        <p:tgtEl>
                                          <p:spTgt spid="92">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Class="entr" nodeType="clickEffect" presetSubtype="32" presetID="4" grpId="1" fill="hold">
                                  <p:stCondLst>
                                    <p:cond delay="0"/>
                                  </p:stCondLst>
                                  <p:iterate type="el" backwards="0">
                                    <p:tmAbs val="0"/>
                                  </p:iterate>
                                  <p:childTnLst>
                                    <p:set>
                                      <p:cBhvr>
                                        <p:cTn id="25" fill="hold"/>
                                        <p:tgtEl>
                                          <p:spTgt spid="92">
                                            <p:txEl>
                                              <p:pRg st="4" end="4"/>
                                            </p:txEl>
                                          </p:spTgt>
                                        </p:tgtEl>
                                        <p:attrNameLst>
                                          <p:attrName>style.visibility</p:attrName>
                                        </p:attrNameLst>
                                      </p:cBhvr>
                                      <p:to>
                                        <p:strVal val="visible"/>
                                      </p:to>
                                    </p:set>
                                    <p:animEffect filter="box(out)" transition="in">
                                      <p:cBhvr>
                                        <p:cTn id="26" dur="500"/>
                                        <p:tgtEl>
                                          <p:spTgt spid="92">
                                            <p:txEl>
                                              <p:pRg st="4" end="4"/>
                                            </p:txEl>
                                          </p:spTgt>
                                        </p:tgtEl>
                                      </p:cBhvr>
                                    </p:animEffect>
                                  </p:childTnLst>
                                </p:cTn>
                              </p:par>
                            </p:childTnLst>
                          </p:cTn>
                        </p:par>
                        <p:par>
                          <p:cTn id="27" fill="hold">
                            <p:stCondLst>
                              <p:cond delay="500"/>
                            </p:stCondLst>
                            <p:childTnLst>
                              <p:par>
                                <p:cTn id="28" presetClass="entr" nodeType="afterEffect" presetSubtype="32" presetID="4" grpId="1" fill="hold">
                                  <p:stCondLst>
                                    <p:cond delay="0"/>
                                  </p:stCondLst>
                                  <p:iterate type="el" backwards="0">
                                    <p:tmAbs val="0"/>
                                  </p:iterate>
                                  <p:childTnLst>
                                    <p:set>
                                      <p:cBhvr>
                                        <p:cTn id="29" fill="hold"/>
                                        <p:tgtEl>
                                          <p:spTgt spid="92">
                                            <p:txEl>
                                              <p:pRg st="5" end="5"/>
                                            </p:txEl>
                                          </p:spTgt>
                                        </p:tgtEl>
                                        <p:attrNameLst>
                                          <p:attrName>style.visibility</p:attrName>
                                        </p:attrNameLst>
                                      </p:cBhvr>
                                      <p:to>
                                        <p:strVal val="visible"/>
                                      </p:to>
                                    </p:set>
                                    <p:animEffect filter="box(out)" transition="in">
                                      <p:cBhvr>
                                        <p:cTn id="30" dur="500"/>
                                        <p:tgtEl>
                                          <p:spTgt spid="92">
                                            <p:txEl>
                                              <p:pRg st="5" end="5"/>
                                            </p:txEl>
                                          </p:spTgt>
                                        </p:tgtEl>
                                      </p:cBhvr>
                                    </p:animEffect>
                                  </p:childTnLst>
                                </p:cTn>
                              </p:par>
                            </p:childTnLst>
                          </p:cTn>
                        </p:par>
                        <p:par>
                          <p:cTn id="31" fill="hold">
                            <p:stCondLst>
                              <p:cond delay="1000"/>
                            </p:stCondLst>
                            <p:childTnLst>
                              <p:par>
                                <p:cTn id="32" presetClass="entr" nodeType="afterEffect" presetSubtype="32" presetID="4" grpId="1" fill="hold">
                                  <p:stCondLst>
                                    <p:cond delay="0"/>
                                  </p:stCondLst>
                                  <p:iterate type="el" backwards="0">
                                    <p:tmAbs val="0"/>
                                  </p:iterate>
                                  <p:childTnLst>
                                    <p:set>
                                      <p:cBhvr>
                                        <p:cTn id="33" fill="hold"/>
                                        <p:tgtEl>
                                          <p:spTgt spid="92">
                                            <p:txEl>
                                              <p:pRg st="6" end="6"/>
                                            </p:txEl>
                                          </p:spTgt>
                                        </p:tgtEl>
                                        <p:attrNameLst>
                                          <p:attrName>style.visibility</p:attrName>
                                        </p:attrNameLst>
                                      </p:cBhvr>
                                      <p:to>
                                        <p:strVal val="visible"/>
                                      </p:to>
                                    </p:set>
                                    <p:animEffect filter="box(out)" transition="in">
                                      <p:cBhvr>
                                        <p:cTn id="34" dur="500"/>
                                        <p:tgtEl>
                                          <p:spTgt spid="92">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32" presetID="4" grpId="1" fill="hold">
                                  <p:stCondLst>
                                    <p:cond delay="0"/>
                                  </p:stCondLst>
                                  <p:iterate type="el" backwards="0">
                                    <p:tmAbs val="0"/>
                                  </p:iterate>
                                  <p:childTnLst>
                                    <p:set>
                                      <p:cBhvr>
                                        <p:cTn id="38" fill="hold"/>
                                        <p:tgtEl>
                                          <p:spTgt spid="92">
                                            <p:txEl>
                                              <p:pRg st="7" end="7"/>
                                            </p:txEl>
                                          </p:spTgt>
                                        </p:tgtEl>
                                        <p:attrNameLst>
                                          <p:attrName>style.visibility</p:attrName>
                                        </p:attrNameLst>
                                      </p:cBhvr>
                                      <p:to>
                                        <p:strVal val="visible"/>
                                      </p:to>
                                    </p:set>
                                    <p:animEffect filter="box(out)" transition="in">
                                      <p:cBhvr>
                                        <p:cTn id="39" dur="500"/>
                                        <p:tgtEl>
                                          <p:spTgt spid="92">
                                            <p:txEl>
                                              <p:pRg st="7" end="7"/>
                                            </p:txEl>
                                          </p:spTgt>
                                        </p:tgtEl>
                                      </p:cBhvr>
                                    </p:animEffect>
                                  </p:childTnLst>
                                </p:cTn>
                              </p:par>
                            </p:childTnLst>
                          </p:cTn>
                        </p:par>
                      </p:childTnLst>
                    </p:cTn>
                  </p:par>
                  <p:par>
                    <p:cTn id="40" fill="hold">
                      <p:stCondLst>
                        <p:cond delay="indefinite"/>
                      </p:stCondLst>
                      <p:childTnLst>
                        <p:par>
                          <p:cTn id="41" fill="hold">
                            <p:stCondLst>
                              <p:cond delay="0"/>
                            </p:stCondLst>
                            <p:childTnLst>
                              <p:par>
                                <p:cTn id="42" presetClass="entr" nodeType="clickEffect" presetSubtype="32" presetID="4" grpId="1" fill="hold">
                                  <p:stCondLst>
                                    <p:cond delay="0"/>
                                  </p:stCondLst>
                                  <p:iterate type="el" backwards="0">
                                    <p:tmAbs val="0"/>
                                  </p:iterate>
                                  <p:childTnLst>
                                    <p:set>
                                      <p:cBhvr>
                                        <p:cTn id="43" fill="hold"/>
                                        <p:tgtEl>
                                          <p:spTgt spid="92">
                                            <p:txEl>
                                              <p:pRg st="8" end="8"/>
                                            </p:txEl>
                                          </p:spTgt>
                                        </p:tgtEl>
                                        <p:attrNameLst>
                                          <p:attrName>style.visibility</p:attrName>
                                        </p:attrNameLst>
                                      </p:cBhvr>
                                      <p:to>
                                        <p:strVal val="visible"/>
                                      </p:to>
                                    </p:set>
                                    <p:animEffect filter="box(out)" transition="in">
                                      <p:cBhvr>
                                        <p:cTn id="44" dur="500"/>
                                        <p:tgtEl>
                                          <p:spTgt spid="92">
                                            <p:txEl>
                                              <p:pRg st="8" end="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92" grpId="1"/>
    </p:bldLst>
  </p:timing>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 name="ISLAM’S RESPONSE TO CONTEMPORARY ISSUES"/>
          <p:cNvSpPr txBox="1"/>
          <p:nvPr>
            <p:ph type="title"/>
          </p:nvPr>
        </p:nvSpPr>
        <p:spPr>
          <a:xfrm>
            <a:off x="457200" y="274637"/>
            <a:ext cx="8229600" cy="1143001"/>
          </a:xfrm>
          <a:prstGeom prst="rect">
            <a:avLst/>
          </a:prstGeom>
          <a:solidFill>
            <a:srgbClr val="808080"/>
          </a:solidFill>
        </p:spPr>
        <p:txBody>
          <a:bodyPr/>
          <a:lstStyle/>
          <a:p>
            <a:pPr defTabSz="804672">
              <a:defRPr sz="2464"/>
            </a:pPr>
            <a:br/>
            <a:r>
              <a:t>ISLAM’S RESPONSE TO CONTEMPORARY ISSUES</a:t>
            </a:r>
            <a:br/>
          </a:p>
        </p:txBody>
      </p:sp>
      <p:sp>
        <p:nvSpPr>
          <p:cNvPr id="44" name="Chapter wise seminar series:…"/>
          <p:cNvSpPr txBox="1"/>
          <p:nvPr>
            <p:ph type="body" idx="1"/>
          </p:nvPr>
        </p:nvSpPr>
        <p:spPr>
          <a:prstGeom prst="rect">
            <a:avLst/>
          </a:prstGeom>
        </p:spPr>
        <p:txBody>
          <a:bodyPr/>
          <a:lstStyle/>
          <a:p>
            <a:pPr>
              <a:buChar char="•"/>
              <a:defRPr sz="2400"/>
            </a:pPr>
          </a:p>
          <a:p>
            <a:pPr>
              <a:spcBef>
                <a:spcPts val="500"/>
              </a:spcBef>
              <a:buSzTx/>
              <a:buNone/>
              <a:defRPr sz="2400"/>
            </a:pPr>
            <a:r>
              <a:t>	Chapter wise seminar series:</a:t>
            </a:r>
          </a:p>
          <a:p>
            <a:pPr>
              <a:buChar char="•"/>
              <a:defRPr sz="2400"/>
            </a:pPr>
          </a:p>
          <a:p>
            <a:pPr>
              <a:spcBef>
                <a:spcPts val="500"/>
              </a:spcBef>
              <a:buSzTx/>
              <a:buNone/>
              <a:defRPr sz="2400"/>
            </a:pPr>
            <a:r>
              <a:t>	1. Inter-religious peace</a:t>
            </a:r>
          </a:p>
          <a:p>
            <a:pPr>
              <a:spcBef>
                <a:spcPts val="500"/>
              </a:spcBef>
              <a:buSzTx/>
              <a:buNone/>
              <a:defRPr sz="2400"/>
            </a:pPr>
            <a:r>
              <a:t>	2. Social peace</a:t>
            </a:r>
          </a:p>
          <a:p>
            <a:pPr>
              <a:spcBef>
                <a:spcPts val="500"/>
              </a:spcBef>
              <a:buSzTx/>
              <a:buNone/>
              <a:defRPr sz="2400"/>
            </a:pPr>
            <a:r>
              <a:t>	3. Economic peace</a:t>
            </a:r>
          </a:p>
          <a:p>
            <a:pPr>
              <a:spcBef>
                <a:spcPts val="500"/>
              </a:spcBef>
              <a:buSzTx/>
              <a:buNone/>
              <a:defRPr sz="2400"/>
            </a:pPr>
            <a:r>
              <a:t>	4. Political peace</a:t>
            </a:r>
          </a:p>
          <a:p>
            <a:pPr>
              <a:spcBef>
                <a:spcPts val="500"/>
              </a:spcBef>
              <a:buSzTx/>
              <a:buNone/>
              <a:defRPr sz="2400"/>
            </a:pPr>
            <a:r>
              <a:t>	5. Individual peace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 name="Title"/>
          <p:cNvSpPr txBox="1"/>
          <p:nvPr>
            <p:ph type="title"/>
          </p:nvPr>
        </p:nvSpPr>
        <p:spPr>
          <a:xfrm>
            <a:off x="457200" y="274637"/>
            <a:ext cx="8229600" cy="1143001"/>
          </a:xfrm>
          <a:prstGeom prst="rect">
            <a:avLst/>
          </a:prstGeom>
        </p:spPr>
        <p:txBody>
          <a:bodyPr/>
          <a:lstStyle/>
          <a:p>
            <a:pPr/>
          </a:p>
        </p:txBody>
      </p:sp>
      <p:sp>
        <p:nvSpPr>
          <p:cNvPr id="47" name="SEMINAR 5…"/>
          <p:cNvSpPr txBox="1"/>
          <p:nvPr>
            <p:ph type="body" idx="1"/>
          </p:nvPr>
        </p:nvSpPr>
        <p:spPr>
          <a:prstGeom prst="rect">
            <a:avLst/>
          </a:prstGeom>
        </p:spPr>
        <p:txBody>
          <a:bodyPr/>
          <a:lstStyle/>
          <a:p>
            <a:pPr>
              <a:buChar char="•"/>
            </a:pPr>
          </a:p>
          <a:p>
            <a:pPr>
              <a:buSzTx/>
              <a:buNone/>
            </a:pPr>
            <a:r>
              <a:t>				SEMINAR 5</a:t>
            </a:r>
          </a:p>
          <a:p>
            <a:pPr>
              <a:spcBef>
                <a:spcPts val="1400"/>
              </a:spcBef>
              <a:buSzTx/>
              <a:buNone/>
              <a:defRPr sz="6000"/>
            </a:pPr>
            <a:r>
              <a:t>	  </a:t>
            </a:r>
            <a:r>
              <a:rPr sz="5400"/>
              <a:t>INDIVIDUAL PEACE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9" name="Individual - The Building Block"/>
          <p:cNvSpPr txBox="1"/>
          <p:nvPr>
            <p:ph type="title"/>
          </p:nvPr>
        </p:nvSpPr>
        <p:spPr>
          <a:xfrm>
            <a:off x="609600" y="304799"/>
            <a:ext cx="8229600" cy="1143002"/>
          </a:xfrm>
          <a:prstGeom prst="rect">
            <a:avLst/>
          </a:prstGeom>
          <a:solidFill>
            <a:srgbClr val="808080"/>
          </a:solidFill>
        </p:spPr>
        <p:txBody>
          <a:bodyPr/>
          <a:lstStyle>
            <a:lvl1pPr>
              <a:defRPr sz="3600">
                <a:solidFill>
                  <a:srgbClr val="FFFFFF"/>
                </a:solidFill>
              </a:defRPr>
            </a:lvl1pPr>
          </a:lstStyle>
          <a:p>
            <a:pPr/>
            <a:r>
              <a:t>Individual - The Building Block</a:t>
            </a:r>
          </a:p>
        </p:txBody>
      </p:sp>
      <p:sp>
        <p:nvSpPr>
          <p:cNvPr id="50" name="Different aspects of society - already discussed - in relation to Islamic teachings and their effect on development of peace…"/>
          <p:cNvSpPr txBox="1"/>
          <p:nvPr>
            <p:ph type="body" idx="1"/>
          </p:nvPr>
        </p:nvSpPr>
        <p:spPr>
          <a:prstGeom prst="rect">
            <a:avLst/>
          </a:prstGeom>
        </p:spPr>
        <p:txBody>
          <a:bodyPr/>
          <a:lstStyle/>
          <a:p>
            <a:pPr>
              <a:lnSpc>
                <a:spcPct val="80000"/>
              </a:lnSpc>
              <a:buChar char="•"/>
              <a:defRPr sz="2800"/>
            </a:pPr>
          </a:p>
          <a:p>
            <a:pPr>
              <a:lnSpc>
                <a:spcPct val="80000"/>
              </a:lnSpc>
              <a:spcBef>
                <a:spcPts val="500"/>
              </a:spcBef>
              <a:buChar char="•"/>
              <a:defRPr sz="2400"/>
            </a:pPr>
            <a:r>
              <a:t>Different aspects of society - already discussed - in relation to Islamic teachings and their effect on development of peace </a:t>
            </a:r>
          </a:p>
          <a:p>
            <a:pPr>
              <a:lnSpc>
                <a:spcPct val="80000"/>
              </a:lnSpc>
              <a:buChar char="•"/>
              <a:defRPr sz="2400"/>
            </a:pPr>
          </a:p>
          <a:p>
            <a:pPr>
              <a:lnSpc>
                <a:spcPct val="80000"/>
              </a:lnSpc>
              <a:spcBef>
                <a:spcPts val="500"/>
              </a:spcBef>
              <a:buChar char="•"/>
              <a:defRPr sz="2400"/>
            </a:pPr>
            <a:r>
              <a:t>Individual is the building block of the society </a:t>
            </a:r>
          </a:p>
          <a:p>
            <a:pPr>
              <a:lnSpc>
                <a:spcPct val="80000"/>
              </a:lnSpc>
              <a:spcBef>
                <a:spcPts val="500"/>
              </a:spcBef>
              <a:buSzTx/>
              <a:buNone/>
              <a:defRPr sz="2400"/>
            </a:pPr>
            <a:r>
              <a:t>	- peaceful individuals - peaceful society</a:t>
            </a:r>
          </a:p>
          <a:p>
            <a:pPr>
              <a:lnSpc>
                <a:spcPct val="80000"/>
              </a:lnSpc>
              <a:buSzTx/>
              <a:buNone/>
              <a:defRPr sz="2400"/>
            </a:pPr>
          </a:p>
          <a:p>
            <a:pPr>
              <a:lnSpc>
                <a:spcPct val="80000"/>
              </a:lnSpc>
              <a:spcBef>
                <a:spcPts val="500"/>
              </a:spcBef>
              <a:buChar char="•"/>
              <a:defRPr sz="2400"/>
            </a:pPr>
            <a:r>
              <a:t>Individual attributes </a:t>
            </a:r>
          </a:p>
          <a:p>
            <a:pPr>
              <a:lnSpc>
                <a:spcPct val="80000"/>
              </a:lnSpc>
              <a:spcBef>
                <a:spcPts val="500"/>
              </a:spcBef>
              <a:buSzTx/>
              <a:buNone/>
              <a:defRPr sz="2400"/>
            </a:pPr>
            <a:r>
              <a:t>	</a:t>
            </a:r>
            <a:r>
              <a:rPr sz="2000"/>
              <a:t>- Quran deals very comprehensively</a:t>
            </a:r>
            <a:endParaRPr sz="2000"/>
          </a:p>
          <a:p>
            <a:pPr>
              <a:lnSpc>
                <a:spcPct val="80000"/>
              </a:lnSpc>
              <a:spcBef>
                <a:spcPts val="400"/>
              </a:spcBef>
              <a:buSzTx/>
              <a:buNone/>
              <a:defRPr sz="2000"/>
            </a:pPr>
            <a:r>
              <a:t>	- </a:t>
            </a:r>
            <a:r>
              <a:rPr b="1"/>
              <a:t>moral/spiritual growth - prime purpose of one’s life </a:t>
            </a:r>
            <a:endParaRPr b="1"/>
          </a:p>
          <a:p>
            <a:pPr>
              <a:lnSpc>
                <a:spcPct val="80000"/>
              </a:lnSpc>
              <a:spcBef>
                <a:spcPts val="400"/>
              </a:spcBef>
              <a:buSzTx/>
              <a:buNone/>
              <a:defRPr sz="2000"/>
            </a:pPr>
            <a:r>
              <a:t>	</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 name="Secure Platform Family Bond &amp; Support"/>
          <p:cNvSpPr txBox="1"/>
          <p:nvPr>
            <p:ph type="title"/>
          </p:nvPr>
        </p:nvSpPr>
        <p:spPr>
          <a:xfrm>
            <a:off x="457200" y="274637"/>
            <a:ext cx="8229600" cy="1143001"/>
          </a:xfrm>
          <a:prstGeom prst="rect">
            <a:avLst/>
          </a:prstGeom>
          <a:solidFill>
            <a:srgbClr val="808080"/>
          </a:solidFill>
        </p:spPr>
        <p:txBody>
          <a:bodyPr/>
          <a:lstStyle/>
          <a:p>
            <a:pPr>
              <a:defRPr>
                <a:solidFill>
                  <a:srgbClr val="FFFFFF"/>
                </a:solidFill>
              </a:defRPr>
            </a:pPr>
            <a:r>
              <a:t>Secure Platform</a:t>
            </a:r>
            <a:br/>
            <a:r>
              <a:rPr sz="2800"/>
              <a:t>Family Bond &amp; Support</a:t>
            </a:r>
          </a:p>
        </p:txBody>
      </p:sp>
      <p:sp>
        <p:nvSpPr>
          <p:cNvPr id="53" name="Promotion of love within the family…"/>
          <p:cNvSpPr txBox="1"/>
          <p:nvPr>
            <p:ph type="body" idx="1"/>
          </p:nvPr>
        </p:nvSpPr>
        <p:spPr>
          <a:prstGeom prst="rect">
            <a:avLst/>
          </a:prstGeom>
        </p:spPr>
        <p:txBody>
          <a:bodyPr/>
          <a:lstStyle/>
          <a:p>
            <a:pPr>
              <a:lnSpc>
                <a:spcPct val="90000"/>
              </a:lnSpc>
              <a:spcBef>
                <a:spcPts val="400"/>
              </a:spcBef>
              <a:buChar char="•"/>
              <a:defRPr b="1" sz="1800"/>
            </a:pPr>
            <a:r>
              <a:t>Promotion of love within the family </a:t>
            </a:r>
          </a:p>
          <a:p>
            <a:pPr>
              <a:lnSpc>
                <a:spcPct val="90000"/>
              </a:lnSpc>
              <a:spcBef>
                <a:spcPts val="300"/>
              </a:spcBef>
              <a:buSzTx/>
              <a:buNone/>
              <a:defRPr sz="1600"/>
            </a:pPr>
            <a:r>
              <a:t>	- Responsibility of children to look after parents when old</a:t>
            </a:r>
          </a:p>
          <a:p>
            <a:pPr>
              <a:lnSpc>
                <a:spcPct val="90000"/>
              </a:lnSpc>
              <a:spcBef>
                <a:spcPts val="300"/>
              </a:spcBef>
              <a:buSzTx/>
              <a:buNone/>
              <a:defRPr i="1" sz="1600"/>
            </a:pPr>
            <a:r>
              <a:t>	17:24-5 Your Lord has commanded ‘worship none but Him, &amp; show kindness to your parents. If one or both attain old age with thee, never  express disgust nor reproach them, but address them with excellent speech. Lower towards them wings of humility, out of tenderness’.</a:t>
            </a:r>
            <a:r>
              <a:rPr i="0"/>
              <a:t> </a:t>
            </a:r>
            <a:r>
              <a:t>And say ‘my Lord, have mercy on them, as they nourished me when I was a little child’.</a:t>
            </a:r>
          </a:p>
          <a:p>
            <a:pPr>
              <a:lnSpc>
                <a:spcPct val="90000"/>
              </a:lnSpc>
              <a:spcBef>
                <a:spcPts val="300"/>
              </a:spcBef>
              <a:buSzTx/>
              <a:buNone/>
              <a:defRPr sz="1600"/>
            </a:pPr>
            <a:r>
              <a:t>	</a:t>
            </a:r>
            <a:r>
              <a:rPr i="1"/>
              <a:t>25:75 and those who say ‘Our Lord, grant us of our wives &amp; children the delight of our eyes and make us a model for the righteous’</a:t>
            </a:r>
            <a:endParaRPr i="1"/>
          </a:p>
          <a:p>
            <a:pPr>
              <a:lnSpc>
                <a:spcPct val="90000"/>
              </a:lnSpc>
              <a:spcBef>
                <a:spcPts val="300"/>
              </a:spcBef>
              <a:buSzTx/>
              <a:buNone/>
              <a:defRPr i="1" sz="1600"/>
            </a:pPr>
            <a:r>
              <a:t>	Ibn e Maja: Treat you children with kindness, always</a:t>
            </a:r>
          </a:p>
          <a:p>
            <a:pPr>
              <a:lnSpc>
                <a:spcPct val="90000"/>
              </a:lnSpc>
              <a:buSzTx/>
              <a:buNone/>
              <a:defRPr i="1" sz="1600"/>
            </a:pPr>
          </a:p>
          <a:p>
            <a:pPr>
              <a:lnSpc>
                <a:spcPct val="90000"/>
              </a:lnSpc>
              <a:spcBef>
                <a:spcPts val="400"/>
              </a:spcBef>
              <a:buChar char="•"/>
              <a:defRPr b="1" sz="1800"/>
            </a:pPr>
            <a:r>
              <a:t>Sense of security for all age groups</a:t>
            </a:r>
          </a:p>
          <a:p>
            <a:pPr>
              <a:lnSpc>
                <a:spcPct val="90000"/>
              </a:lnSpc>
              <a:buChar char="•"/>
              <a:defRPr b="1" sz="800"/>
            </a:pPr>
          </a:p>
          <a:p>
            <a:pPr>
              <a:lnSpc>
                <a:spcPct val="90000"/>
              </a:lnSpc>
              <a:spcBef>
                <a:spcPts val="400"/>
              </a:spcBef>
              <a:buChar char="•"/>
              <a:defRPr b="1" sz="1800"/>
            </a:pPr>
            <a:r>
              <a:t>Society in which family structure is defragmented – heightened anxiety of being alone - State cannot provide the affection and contentment</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 name="Disciplining of Individual Ambitions - 1"/>
          <p:cNvSpPr txBox="1"/>
          <p:nvPr>
            <p:ph type="title"/>
          </p:nvPr>
        </p:nvSpPr>
        <p:spPr>
          <a:xfrm>
            <a:off x="381000" y="228599"/>
            <a:ext cx="8229600" cy="1143002"/>
          </a:xfrm>
          <a:prstGeom prst="rect">
            <a:avLst/>
          </a:prstGeom>
          <a:solidFill>
            <a:srgbClr val="808080"/>
          </a:solidFill>
        </p:spPr>
        <p:txBody>
          <a:bodyPr/>
          <a:lstStyle>
            <a:lvl1pPr>
              <a:defRPr sz="3600">
                <a:solidFill>
                  <a:srgbClr val="FFFFFF"/>
                </a:solidFill>
              </a:defRPr>
            </a:lvl1pPr>
          </a:lstStyle>
          <a:p>
            <a:pPr/>
            <a:r>
              <a:t>Disciplining of Individual Ambitions - 1</a:t>
            </a:r>
          </a:p>
        </p:txBody>
      </p:sp>
      <p:sp>
        <p:nvSpPr>
          <p:cNvPr id="56" name="Ambitions are a natural phenomenon…"/>
          <p:cNvSpPr txBox="1"/>
          <p:nvPr>
            <p:ph type="body" idx="1"/>
          </p:nvPr>
        </p:nvSpPr>
        <p:spPr>
          <a:prstGeom prst="rect">
            <a:avLst/>
          </a:prstGeom>
        </p:spPr>
        <p:txBody>
          <a:bodyPr/>
          <a:lstStyle/>
          <a:p>
            <a:pPr>
              <a:lnSpc>
                <a:spcPct val="80000"/>
              </a:lnSpc>
              <a:spcBef>
                <a:spcPts val="400"/>
              </a:spcBef>
              <a:buChar char="•"/>
              <a:defRPr b="1" sz="2000"/>
            </a:pPr>
            <a:r>
              <a:t>Ambitions are a natural phenomenon</a:t>
            </a:r>
          </a:p>
          <a:p>
            <a:pPr>
              <a:lnSpc>
                <a:spcPct val="80000"/>
              </a:lnSpc>
              <a:spcBef>
                <a:spcPts val="400"/>
              </a:spcBef>
              <a:buSzTx/>
              <a:buNone/>
              <a:defRPr sz="1800"/>
            </a:pPr>
            <a:r>
              <a:t>	- Applies to all aspects of life</a:t>
            </a:r>
            <a:r>
              <a:rPr b="1" sz="1600"/>
              <a:t> </a:t>
            </a:r>
            <a:r>
              <a:rPr sz="1600"/>
              <a:t>- day-day encounters - trade &amp; industry - economic relations</a:t>
            </a:r>
            <a:endParaRPr sz="1600"/>
          </a:p>
          <a:p>
            <a:pPr>
              <a:lnSpc>
                <a:spcPct val="80000"/>
              </a:lnSpc>
              <a:spcBef>
                <a:spcPts val="400"/>
              </a:spcBef>
              <a:buSzTx/>
              <a:buNone/>
              <a:defRPr sz="1600"/>
            </a:pPr>
            <a:r>
              <a:t>   </a:t>
            </a:r>
            <a:r>
              <a:rPr sz="1800"/>
              <a:t>	- If undisciplined - can be problematic	</a:t>
            </a:r>
            <a:endParaRPr sz="1800"/>
          </a:p>
          <a:p>
            <a:pPr>
              <a:lnSpc>
                <a:spcPct val="80000"/>
              </a:lnSpc>
              <a:buSzTx/>
              <a:buNone/>
              <a:defRPr sz="1800"/>
            </a:pPr>
          </a:p>
          <a:p>
            <a:pPr>
              <a:lnSpc>
                <a:spcPct val="80000"/>
              </a:lnSpc>
              <a:spcBef>
                <a:spcPts val="400"/>
              </a:spcBef>
              <a:buChar char="•"/>
              <a:defRPr b="1" sz="2000"/>
            </a:pPr>
            <a:r>
              <a:t>In Islam</a:t>
            </a:r>
            <a:r>
              <a:rPr sz="1800"/>
              <a:t> </a:t>
            </a:r>
            <a:endParaRPr sz="1800"/>
          </a:p>
          <a:p>
            <a:pPr>
              <a:lnSpc>
                <a:spcPct val="80000"/>
              </a:lnSpc>
              <a:spcBef>
                <a:spcPts val="400"/>
              </a:spcBef>
              <a:buSzTx/>
              <a:buNone/>
              <a:defRPr sz="1400"/>
            </a:pPr>
            <a:r>
              <a:t>	</a:t>
            </a:r>
            <a:r>
              <a:rPr sz="1800"/>
              <a:t>- ambitions are facilitated but disciplined under Divine guidance</a:t>
            </a:r>
            <a:endParaRPr sz="1800"/>
          </a:p>
          <a:p>
            <a:pPr>
              <a:lnSpc>
                <a:spcPct val="80000"/>
              </a:lnSpc>
              <a:spcBef>
                <a:spcPts val="400"/>
              </a:spcBef>
              <a:buSzTx/>
              <a:buNone/>
              <a:defRPr sz="1800"/>
            </a:pPr>
            <a:r>
              <a:t>	- a system where ambitions can be promoted without mainly depending on one’s financial status</a:t>
            </a:r>
          </a:p>
          <a:p>
            <a:pPr>
              <a:lnSpc>
                <a:spcPct val="80000"/>
              </a:lnSpc>
              <a:buSzTx/>
              <a:buNone/>
              <a:defRPr sz="1800"/>
            </a:pPr>
          </a:p>
          <a:p>
            <a:pPr>
              <a:lnSpc>
                <a:spcPct val="80000"/>
              </a:lnSpc>
              <a:spcBef>
                <a:spcPts val="400"/>
              </a:spcBef>
              <a:buSzTx/>
              <a:buNone/>
              <a:defRPr sz="1600"/>
            </a:pPr>
            <a:r>
              <a:t>	</a:t>
            </a:r>
            <a:r>
              <a:rPr b="1" sz="1800"/>
              <a:t>Competitive spirit is channelised by the injunction to excel others in goodness</a:t>
            </a:r>
            <a:endParaRPr b="1" sz="1800"/>
          </a:p>
          <a:p>
            <a:pPr>
              <a:lnSpc>
                <a:spcPct val="80000"/>
              </a:lnSpc>
              <a:spcBef>
                <a:spcPts val="400"/>
              </a:spcBef>
              <a:buSzTx/>
              <a:buNone/>
              <a:defRPr i="1" sz="1800"/>
            </a:pPr>
            <a:r>
              <a:t>	2:149 And everyone has something that takes their whole attention, then vie with each other in goodness. Wherever you maybe, Allah will bring you together. Surely Allah has the power to do what He wishes.</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32" presetID="4" grpId="1" fill="hold">
                                  <p:stCondLst>
                                    <p:cond delay="0"/>
                                  </p:stCondLst>
                                  <p:iterate type="el" backwards="0">
                                    <p:tmAbs val="0"/>
                                  </p:iterate>
                                  <p:childTnLst>
                                    <p:set>
                                      <p:cBhvr>
                                        <p:cTn id="6" fill="hold"/>
                                        <p:tgtEl>
                                          <p:spTgt spid="56">
                                            <p:bg/>
                                          </p:spTgt>
                                        </p:tgtEl>
                                        <p:attrNameLst>
                                          <p:attrName>style.visibility</p:attrName>
                                        </p:attrNameLst>
                                      </p:cBhvr>
                                      <p:to>
                                        <p:strVal val="visible"/>
                                      </p:to>
                                    </p:set>
                                    <p:animEffect filter="box(out)" transition="in">
                                      <p:cBhvr>
                                        <p:cTn id="7" dur="500"/>
                                        <p:tgtEl>
                                          <p:spTgt spid="56">
                                            <p:bg/>
                                          </p:spTgt>
                                        </p:tgtEl>
                                      </p:cBhvr>
                                    </p:animEffect>
                                  </p:childTnLst>
                                </p:cTn>
                              </p:par>
                              <p:par>
                                <p:cTn id="8" presetClass="entr" nodeType="withEffect" presetSubtype="32" presetID="4" grpId="1" fill="hold">
                                  <p:stCondLst>
                                    <p:cond delay="0"/>
                                  </p:stCondLst>
                                  <p:iterate type="el" backwards="0">
                                    <p:tmAbs val="0"/>
                                  </p:iterate>
                                  <p:childTnLst>
                                    <p:set>
                                      <p:cBhvr>
                                        <p:cTn id="9" fill="hold"/>
                                        <p:tgtEl>
                                          <p:spTgt spid="56">
                                            <p:txEl>
                                              <p:pRg st="0" end="0"/>
                                            </p:txEl>
                                          </p:spTgt>
                                        </p:tgtEl>
                                        <p:attrNameLst>
                                          <p:attrName>style.visibility</p:attrName>
                                        </p:attrNameLst>
                                      </p:cBhvr>
                                      <p:to>
                                        <p:strVal val="visible"/>
                                      </p:to>
                                    </p:set>
                                    <p:animEffect filter="box(out)" transition="in">
                                      <p:cBhvr>
                                        <p:cTn id="10" dur="500"/>
                                        <p:tgtEl>
                                          <p:spTgt spid="5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32" presetID="4" grpId="1" fill="hold">
                                  <p:stCondLst>
                                    <p:cond delay="0"/>
                                  </p:stCondLst>
                                  <p:iterate type="el" backwards="0">
                                    <p:tmAbs val="0"/>
                                  </p:iterate>
                                  <p:childTnLst>
                                    <p:set>
                                      <p:cBhvr>
                                        <p:cTn id="14" fill="hold"/>
                                        <p:tgtEl>
                                          <p:spTgt spid="56">
                                            <p:txEl>
                                              <p:pRg st="1" end="1"/>
                                            </p:txEl>
                                          </p:spTgt>
                                        </p:tgtEl>
                                        <p:attrNameLst>
                                          <p:attrName>style.visibility</p:attrName>
                                        </p:attrNameLst>
                                      </p:cBhvr>
                                      <p:to>
                                        <p:strVal val="visible"/>
                                      </p:to>
                                    </p:set>
                                    <p:animEffect filter="box(out)" transition="in">
                                      <p:cBhvr>
                                        <p:cTn id="15" dur="500"/>
                                        <p:tgtEl>
                                          <p:spTgt spid="56">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32" presetID="4" grpId="1" fill="hold">
                                  <p:stCondLst>
                                    <p:cond delay="0"/>
                                  </p:stCondLst>
                                  <p:iterate type="el" backwards="0">
                                    <p:tmAbs val="0"/>
                                  </p:iterate>
                                  <p:childTnLst>
                                    <p:set>
                                      <p:cBhvr>
                                        <p:cTn id="19" fill="hold"/>
                                        <p:tgtEl>
                                          <p:spTgt spid="56">
                                            <p:txEl>
                                              <p:pRg st="2" end="2"/>
                                            </p:txEl>
                                          </p:spTgt>
                                        </p:tgtEl>
                                        <p:attrNameLst>
                                          <p:attrName>style.visibility</p:attrName>
                                        </p:attrNameLst>
                                      </p:cBhvr>
                                      <p:to>
                                        <p:strVal val="visible"/>
                                      </p:to>
                                    </p:set>
                                    <p:animEffect filter="box(out)" transition="in">
                                      <p:cBhvr>
                                        <p:cTn id="20" dur="500"/>
                                        <p:tgtEl>
                                          <p:spTgt spid="56">
                                            <p:txEl>
                                              <p:pRg st="2" end="2"/>
                                            </p:txEl>
                                          </p:spTgt>
                                        </p:tgtEl>
                                      </p:cBhvr>
                                    </p:animEffect>
                                  </p:childTnLst>
                                </p:cTn>
                              </p:par>
                            </p:childTnLst>
                          </p:cTn>
                        </p:par>
                        <p:par>
                          <p:cTn id="21" fill="hold">
                            <p:stCondLst>
                              <p:cond delay="500"/>
                            </p:stCondLst>
                            <p:childTnLst>
                              <p:par>
                                <p:cTn id="22" presetClass="entr" nodeType="afterEffect" presetSubtype="32" presetID="4" grpId="1" fill="hold">
                                  <p:stCondLst>
                                    <p:cond delay="0"/>
                                  </p:stCondLst>
                                  <p:iterate type="el" backwards="0">
                                    <p:tmAbs val="0"/>
                                  </p:iterate>
                                  <p:childTnLst>
                                    <p:set>
                                      <p:cBhvr>
                                        <p:cTn id="23" fill="hold"/>
                                        <p:tgtEl>
                                          <p:spTgt spid="56">
                                            <p:txEl>
                                              <p:pRg st="3" end="3"/>
                                            </p:txEl>
                                          </p:spTgt>
                                        </p:tgtEl>
                                        <p:attrNameLst>
                                          <p:attrName>style.visibility</p:attrName>
                                        </p:attrNameLst>
                                      </p:cBhvr>
                                      <p:to>
                                        <p:strVal val="visible"/>
                                      </p:to>
                                    </p:set>
                                    <p:animEffect filter="box(out)" transition="in">
                                      <p:cBhvr>
                                        <p:cTn id="24" dur="500"/>
                                        <p:tgtEl>
                                          <p:spTgt spid="56">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32" presetID="4" grpId="1" fill="hold">
                                  <p:stCondLst>
                                    <p:cond delay="0"/>
                                  </p:stCondLst>
                                  <p:iterate type="el" backwards="0">
                                    <p:tmAbs val="0"/>
                                  </p:iterate>
                                  <p:childTnLst>
                                    <p:set>
                                      <p:cBhvr>
                                        <p:cTn id="28" fill="hold"/>
                                        <p:tgtEl>
                                          <p:spTgt spid="56">
                                            <p:txEl>
                                              <p:pRg st="4" end="4"/>
                                            </p:txEl>
                                          </p:spTgt>
                                        </p:tgtEl>
                                        <p:attrNameLst>
                                          <p:attrName>style.visibility</p:attrName>
                                        </p:attrNameLst>
                                      </p:cBhvr>
                                      <p:to>
                                        <p:strVal val="visible"/>
                                      </p:to>
                                    </p:set>
                                    <p:animEffect filter="box(out)" transition="in">
                                      <p:cBhvr>
                                        <p:cTn id="29" dur="500"/>
                                        <p:tgtEl>
                                          <p:spTgt spid="56">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Class="entr" nodeType="clickEffect" presetSubtype="32" presetID="4" grpId="1" fill="hold">
                                  <p:stCondLst>
                                    <p:cond delay="0"/>
                                  </p:stCondLst>
                                  <p:iterate type="el" backwards="0">
                                    <p:tmAbs val="0"/>
                                  </p:iterate>
                                  <p:childTnLst>
                                    <p:set>
                                      <p:cBhvr>
                                        <p:cTn id="33" fill="hold"/>
                                        <p:tgtEl>
                                          <p:spTgt spid="56">
                                            <p:txEl>
                                              <p:pRg st="5" end="5"/>
                                            </p:txEl>
                                          </p:spTgt>
                                        </p:tgtEl>
                                        <p:attrNameLst>
                                          <p:attrName>style.visibility</p:attrName>
                                        </p:attrNameLst>
                                      </p:cBhvr>
                                      <p:to>
                                        <p:strVal val="visible"/>
                                      </p:to>
                                    </p:set>
                                    <p:animEffect filter="box(out)" transition="in">
                                      <p:cBhvr>
                                        <p:cTn id="34" dur="500"/>
                                        <p:tgtEl>
                                          <p:spTgt spid="56">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32" presetID="4" grpId="1" fill="hold">
                                  <p:stCondLst>
                                    <p:cond delay="0"/>
                                  </p:stCondLst>
                                  <p:iterate type="el" backwards="0">
                                    <p:tmAbs val="0"/>
                                  </p:iterate>
                                  <p:childTnLst>
                                    <p:set>
                                      <p:cBhvr>
                                        <p:cTn id="38" fill="hold"/>
                                        <p:tgtEl>
                                          <p:spTgt spid="56">
                                            <p:txEl>
                                              <p:pRg st="6" end="6"/>
                                            </p:txEl>
                                          </p:spTgt>
                                        </p:tgtEl>
                                        <p:attrNameLst>
                                          <p:attrName>style.visibility</p:attrName>
                                        </p:attrNameLst>
                                      </p:cBhvr>
                                      <p:to>
                                        <p:strVal val="visible"/>
                                      </p:to>
                                    </p:set>
                                    <p:animEffect filter="box(out)" transition="in">
                                      <p:cBhvr>
                                        <p:cTn id="39" dur="500"/>
                                        <p:tgtEl>
                                          <p:spTgt spid="56">
                                            <p:txEl>
                                              <p:pRg st="6" end="6"/>
                                            </p:txEl>
                                          </p:spTgt>
                                        </p:tgtEl>
                                      </p:cBhvr>
                                    </p:animEffect>
                                  </p:childTnLst>
                                </p:cTn>
                              </p:par>
                            </p:childTnLst>
                          </p:cTn>
                        </p:par>
                        <p:par>
                          <p:cTn id="40" fill="hold">
                            <p:stCondLst>
                              <p:cond delay="500"/>
                            </p:stCondLst>
                            <p:childTnLst>
                              <p:par>
                                <p:cTn id="41" presetClass="entr" nodeType="afterEffect" presetSubtype="32" presetID="4" grpId="1" fill="hold">
                                  <p:stCondLst>
                                    <p:cond delay="0"/>
                                  </p:stCondLst>
                                  <p:iterate type="el" backwards="0">
                                    <p:tmAbs val="0"/>
                                  </p:iterate>
                                  <p:childTnLst>
                                    <p:set>
                                      <p:cBhvr>
                                        <p:cTn id="42" fill="hold"/>
                                        <p:tgtEl>
                                          <p:spTgt spid="56">
                                            <p:txEl>
                                              <p:pRg st="7" end="7"/>
                                            </p:txEl>
                                          </p:spTgt>
                                        </p:tgtEl>
                                        <p:attrNameLst>
                                          <p:attrName>style.visibility</p:attrName>
                                        </p:attrNameLst>
                                      </p:cBhvr>
                                      <p:to>
                                        <p:strVal val="visible"/>
                                      </p:to>
                                    </p:set>
                                    <p:animEffect filter="box(out)" transition="in">
                                      <p:cBhvr>
                                        <p:cTn id="43" dur="500"/>
                                        <p:tgtEl>
                                          <p:spTgt spid="56">
                                            <p:txEl>
                                              <p:pRg st="7" end="7"/>
                                            </p:txEl>
                                          </p:spTgt>
                                        </p:tgtEl>
                                      </p:cBhvr>
                                    </p:animEffect>
                                  </p:childTnLst>
                                </p:cTn>
                              </p:par>
                            </p:childTnLst>
                          </p:cTn>
                        </p:par>
                      </p:childTnLst>
                    </p:cTn>
                  </p:par>
                  <p:par>
                    <p:cTn id="44" fill="hold">
                      <p:stCondLst>
                        <p:cond delay="indefinite"/>
                      </p:stCondLst>
                      <p:childTnLst>
                        <p:par>
                          <p:cTn id="45" fill="hold">
                            <p:stCondLst>
                              <p:cond delay="0"/>
                            </p:stCondLst>
                            <p:childTnLst>
                              <p:par>
                                <p:cTn id="46" presetClass="entr" nodeType="clickEffect" presetSubtype="32" presetID="4" grpId="1" fill="hold">
                                  <p:stCondLst>
                                    <p:cond delay="0"/>
                                  </p:stCondLst>
                                  <p:iterate type="el" backwards="0">
                                    <p:tmAbs val="0"/>
                                  </p:iterate>
                                  <p:childTnLst>
                                    <p:set>
                                      <p:cBhvr>
                                        <p:cTn id="47" fill="hold"/>
                                        <p:tgtEl>
                                          <p:spTgt spid="56">
                                            <p:txEl>
                                              <p:pRg st="8" end="8"/>
                                            </p:txEl>
                                          </p:spTgt>
                                        </p:tgtEl>
                                        <p:attrNameLst>
                                          <p:attrName>style.visibility</p:attrName>
                                        </p:attrNameLst>
                                      </p:cBhvr>
                                      <p:to>
                                        <p:strVal val="visible"/>
                                      </p:to>
                                    </p:set>
                                    <p:animEffect filter="box(out)" transition="in">
                                      <p:cBhvr>
                                        <p:cTn id="48" dur="500"/>
                                        <p:tgtEl>
                                          <p:spTgt spid="56">
                                            <p:txEl>
                                              <p:pRg st="8" end="8"/>
                                            </p:txEl>
                                          </p:spTgt>
                                        </p:tgtEl>
                                      </p:cBhvr>
                                    </p:animEffect>
                                  </p:childTnLst>
                                </p:cTn>
                              </p:par>
                            </p:childTnLst>
                          </p:cTn>
                        </p:par>
                      </p:childTnLst>
                    </p:cTn>
                  </p:par>
                  <p:par>
                    <p:cTn id="49" fill="hold">
                      <p:stCondLst>
                        <p:cond delay="indefinite"/>
                      </p:stCondLst>
                      <p:childTnLst>
                        <p:par>
                          <p:cTn id="50" fill="hold">
                            <p:stCondLst>
                              <p:cond delay="0"/>
                            </p:stCondLst>
                            <p:childTnLst>
                              <p:par>
                                <p:cTn id="51" presetClass="entr" nodeType="clickEffect" presetSubtype="32" presetID="4" grpId="1" fill="hold">
                                  <p:stCondLst>
                                    <p:cond delay="0"/>
                                  </p:stCondLst>
                                  <p:iterate type="el" backwards="0">
                                    <p:tmAbs val="0"/>
                                  </p:iterate>
                                  <p:childTnLst>
                                    <p:set>
                                      <p:cBhvr>
                                        <p:cTn id="52" fill="hold"/>
                                        <p:tgtEl>
                                          <p:spTgt spid="56">
                                            <p:txEl>
                                              <p:pRg st="9" end="9"/>
                                            </p:txEl>
                                          </p:spTgt>
                                        </p:tgtEl>
                                        <p:attrNameLst>
                                          <p:attrName>style.visibility</p:attrName>
                                        </p:attrNameLst>
                                      </p:cBhvr>
                                      <p:to>
                                        <p:strVal val="visible"/>
                                      </p:to>
                                    </p:set>
                                    <p:animEffect filter="box(out)" transition="in">
                                      <p:cBhvr>
                                        <p:cTn id="53" dur="500"/>
                                        <p:tgtEl>
                                          <p:spTgt spid="56">
                                            <p:txEl>
                                              <p:pRg st="9" end="9"/>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56" grpId="1"/>
    </p:bldLst>
  </p:timing>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8" name="Disciplining of Individual Ambitions - 2"/>
          <p:cNvSpPr txBox="1"/>
          <p:nvPr>
            <p:ph type="title"/>
          </p:nvPr>
        </p:nvSpPr>
        <p:spPr>
          <a:xfrm>
            <a:off x="457200" y="274637"/>
            <a:ext cx="8229600" cy="1143001"/>
          </a:xfrm>
          <a:prstGeom prst="rect">
            <a:avLst/>
          </a:prstGeom>
          <a:solidFill>
            <a:srgbClr val="808080"/>
          </a:solidFill>
        </p:spPr>
        <p:txBody>
          <a:bodyPr/>
          <a:lstStyle>
            <a:lvl1pPr>
              <a:defRPr sz="3600">
                <a:solidFill>
                  <a:srgbClr val="FFFFFF"/>
                </a:solidFill>
              </a:defRPr>
            </a:lvl1pPr>
          </a:lstStyle>
          <a:p>
            <a:pPr/>
            <a:r>
              <a:t>Disciplining of Individual Ambitions - 2</a:t>
            </a:r>
          </a:p>
        </p:txBody>
      </p:sp>
      <p:sp>
        <p:nvSpPr>
          <p:cNvPr id="59" name="Goodness…"/>
          <p:cNvSpPr txBox="1"/>
          <p:nvPr>
            <p:ph type="body" idx="1"/>
          </p:nvPr>
        </p:nvSpPr>
        <p:spPr>
          <a:prstGeom prst="rect">
            <a:avLst/>
          </a:prstGeom>
        </p:spPr>
        <p:txBody>
          <a:bodyPr/>
          <a:lstStyle/>
          <a:p>
            <a:pPr>
              <a:lnSpc>
                <a:spcPct val="80000"/>
              </a:lnSpc>
              <a:buChar char="•"/>
              <a:defRPr b="1" sz="1800"/>
            </a:pPr>
          </a:p>
          <a:p>
            <a:pPr>
              <a:lnSpc>
                <a:spcPct val="80000"/>
              </a:lnSpc>
              <a:spcBef>
                <a:spcPts val="400"/>
              </a:spcBef>
              <a:buChar char="•"/>
              <a:defRPr b="1" sz="1800"/>
            </a:pPr>
            <a:r>
              <a:t>Goodness</a:t>
            </a:r>
          </a:p>
          <a:p>
            <a:pPr>
              <a:lnSpc>
                <a:spcPct val="80000"/>
              </a:lnSpc>
              <a:spcBef>
                <a:spcPts val="300"/>
              </a:spcBef>
              <a:buSzTx/>
              <a:buNone/>
              <a:defRPr sz="1000"/>
            </a:pPr>
            <a:r>
              <a:t>	-  </a:t>
            </a:r>
            <a:r>
              <a:rPr sz="1600"/>
              <a:t>must reign supreme </a:t>
            </a:r>
            <a:endParaRPr sz="1600"/>
          </a:p>
          <a:p>
            <a:pPr>
              <a:lnSpc>
                <a:spcPct val="80000"/>
              </a:lnSpc>
              <a:spcBef>
                <a:spcPts val="300"/>
              </a:spcBef>
              <a:buSzTx/>
              <a:buNone/>
              <a:defRPr sz="1600"/>
            </a:pPr>
            <a:r>
              <a:t>	- to become the object of all competition</a:t>
            </a:r>
          </a:p>
          <a:p>
            <a:pPr>
              <a:lnSpc>
                <a:spcPct val="80000"/>
              </a:lnSpc>
              <a:spcBef>
                <a:spcPts val="300"/>
              </a:spcBef>
              <a:buSzTx/>
              <a:buNone/>
              <a:defRPr sz="1600"/>
            </a:pPr>
            <a:r>
              <a:t>	</a:t>
            </a:r>
            <a:endParaRPr sz="1800"/>
          </a:p>
          <a:p>
            <a:pPr>
              <a:lnSpc>
                <a:spcPct val="80000"/>
              </a:lnSpc>
              <a:spcBef>
                <a:spcPts val="400"/>
              </a:spcBef>
              <a:buChar char="•"/>
              <a:defRPr b="1" sz="1800"/>
            </a:pPr>
            <a:r>
              <a:t>Real peace of mind</a:t>
            </a:r>
          </a:p>
          <a:p>
            <a:pPr>
              <a:lnSpc>
                <a:spcPct val="80000"/>
              </a:lnSpc>
              <a:spcBef>
                <a:spcPts val="300"/>
              </a:spcBef>
              <a:buSzTx/>
              <a:buNone/>
              <a:defRPr sz="1600"/>
            </a:pPr>
            <a:r>
              <a:t>	- through acts of goodness </a:t>
            </a:r>
          </a:p>
          <a:p>
            <a:pPr>
              <a:lnSpc>
                <a:spcPct val="80000"/>
              </a:lnSpc>
              <a:spcBef>
                <a:spcPts val="300"/>
              </a:spcBef>
              <a:buSzTx/>
              <a:buNone/>
              <a:defRPr sz="1600"/>
            </a:pPr>
            <a:r>
              <a:t>	- not by facade of success - ‘achievement’ through foul means </a:t>
            </a:r>
          </a:p>
          <a:p>
            <a:pPr>
              <a:lnSpc>
                <a:spcPct val="80000"/>
              </a:lnSpc>
              <a:spcBef>
                <a:spcPts val="400"/>
              </a:spcBef>
              <a:buSzTx/>
              <a:buNone/>
              <a:defRPr i="1" sz="1800"/>
            </a:pPr>
            <a:r>
              <a:t>	 </a:t>
            </a:r>
            <a:r>
              <a:rPr sz="1600"/>
              <a:t>104:2-10 Woe to every backbiter, slanderer, who collects wealth &amp; keeps counting it. He thinks his wealth will make him immortal. Nay, he shall surely be cast in a crushing torment. And what will make you know what a crushing torment is? It is Allah’s kindled fire which rises over hearts. It will be closed in on them in extended columns.</a:t>
            </a:r>
          </a:p>
          <a:p>
            <a:pPr>
              <a:lnSpc>
                <a:spcPct val="80000"/>
              </a:lnSpc>
              <a:spcBef>
                <a:spcPts val="300"/>
              </a:spcBef>
              <a:buSzTx/>
              <a:buNone/>
              <a:defRPr sz="1600"/>
            </a:pPr>
            <a:r>
              <a:t>	</a:t>
            </a:r>
          </a:p>
          <a:p>
            <a:pPr>
              <a:lnSpc>
                <a:spcPct val="80000"/>
              </a:lnSpc>
              <a:spcBef>
                <a:spcPts val="400"/>
              </a:spcBef>
              <a:buChar char="•"/>
              <a:defRPr b="1" sz="1800"/>
            </a:pPr>
            <a:r>
              <a:t>Some confess the agony inspite of material gains, others don’t; but facts of nature cannot be denied</a:t>
            </a:r>
            <a:r>
              <a:rPr b="0" sz="1600"/>
              <a:t> </a:t>
            </a:r>
          </a:p>
          <a:p>
            <a:pPr>
              <a:lnSpc>
                <a:spcPct val="80000"/>
              </a:lnSpc>
              <a:spcBef>
                <a:spcPts val="400"/>
              </a:spcBef>
              <a:buSzTx/>
              <a:buNone/>
              <a:defRPr sz="1800"/>
            </a:pPr>
            <a:r>
              <a:t>	</a:t>
            </a:r>
            <a:endParaRPr i="1" sz="1600"/>
          </a:p>
          <a:p>
            <a:pPr>
              <a:lnSpc>
                <a:spcPct val="80000"/>
              </a:lnSpc>
              <a:spcBef>
                <a:spcPts val="300"/>
              </a:spcBef>
              <a:buSzTx/>
              <a:buNone/>
              <a:defRPr i="1" sz="1600"/>
            </a:pPr>
            <a:r>
              <a:t>	</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1" name="Refinement of Senses"/>
          <p:cNvSpPr txBox="1"/>
          <p:nvPr>
            <p:ph type="title"/>
          </p:nvPr>
        </p:nvSpPr>
        <p:spPr>
          <a:xfrm>
            <a:off x="457200" y="274637"/>
            <a:ext cx="8229600" cy="1143001"/>
          </a:xfrm>
          <a:prstGeom prst="rect">
            <a:avLst/>
          </a:prstGeom>
        </p:spPr>
        <p:txBody>
          <a:bodyPr/>
          <a:lstStyle/>
          <a:p>
            <a:pPr/>
            <a:r>
              <a:t>Refinement of Senses </a:t>
            </a:r>
          </a:p>
        </p:txBody>
      </p:sp>
      <p:sp>
        <p:nvSpPr>
          <p:cNvPr id="62" name="Quran – pleasure in serving others rather than vice-versa…"/>
          <p:cNvSpPr txBox="1"/>
          <p:nvPr>
            <p:ph type="body" idx="1"/>
          </p:nvPr>
        </p:nvSpPr>
        <p:spPr>
          <a:prstGeom prst="rect">
            <a:avLst/>
          </a:prstGeom>
        </p:spPr>
        <p:txBody>
          <a:bodyPr/>
          <a:lstStyle/>
          <a:p>
            <a:pPr>
              <a:lnSpc>
                <a:spcPct val="80000"/>
              </a:lnSpc>
              <a:buChar char="•"/>
              <a:defRPr sz="2000"/>
            </a:pPr>
          </a:p>
          <a:p>
            <a:pPr>
              <a:lnSpc>
                <a:spcPct val="80000"/>
              </a:lnSpc>
              <a:spcBef>
                <a:spcPts val="400"/>
              </a:spcBef>
              <a:buChar char="•"/>
              <a:defRPr b="1" sz="2000"/>
            </a:pPr>
            <a:r>
              <a:t>Quran – pleasure in serving others rather than vice-versa</a:t>
            </a:r>
          </a:p>
          <a:p>
            <a:pPr>
              <a:lnSpc>
                <a:spcPct val="80000"/>
              </a:lnSpc>
              <a:spcBef>
                <a:spcPts val="400"/>
              </a:spcBef>
              <a:buSzTx/>
              <a:buNone/>
              <a:defRPr i="1" sz="1800"/>
            </a:pPr>
            <a:r>
              <a:t>	3:111 You are the best of all people, raised for the benefit of mankind, you enjoin good &amp; forbid evil &amp; believe in Allah.</a:t>
            </a:r>
          </a:p>
          <a:p>
            <a:pPr>
              <a:lnSpc>
                <a:spcPct val="80000"/>
              </a:lnSpc>
              <a:spcBef>
                <a:spcPts val="400"/>
              </a:spcBef>
              <a:buSzTx/>
              <a:buNone/>
              <a:defRPr i="1" sz="1800"/>
            </a:pPr>
            <a:r>
              <a:t>	- Prophet Mohammad: upper hand is better than the lower hand, the upper gives &amp; spends, the lower begs &amp; receives.</a:t>
            </a:r>
          </a:p>
          <a:p>
            <a:pPr>
              <a:lnSpc>
                <a:spcPct val="80000"/>
              </a:lnSpc>
              <a:spcBef>
                <a:spcPts val="400"/>
              </a:spcBef>
              <a:buSzTx/>
              <a:buNone/>
              <a:defRPr i="1" sz="1800"/>
            </a:pPr>
            <a:r>
              <a:t>	</a:t>
            </a:r>
          </a:p>
          <a:p>
            <a:pPr>
              <a:lnSpc>
                <a:spcPct val="80000"/>
              </a:lnSpc>
              <a:spcBef>
                <a:spcPts val="400"/>
              </a:spcBef>
              <a:buChar char="•"/>
              <a:defRPr b="1" sz="2000"/>
            </a:pPr>
            <a:r>
              <a:t>Islam attempts to refine human senses</a:t>
            </a:r>
          </a:p>
          <a:p>
            <a:pPr>
              <a:lnSpc>
                <a:spcPct val="80000"/>
              </a:lnSpc>
              <a:spcBef>
                <a:spcPts val="400"/>
              </a:spcBef>
              <a:buSzTx/>
              <a:buNone/>
              <a:defRPr sz="2000"/>
            </a:pPr>
            <a:r>
              <a:t>	</a:t>
            </a:r>
            <a:r>
              <a:rPr sz="1800"/>
              <a:t>- Once refined - enjoys pleasure in service of others than in receiving service </a:t>
            </a:r>
            <a:endParaRPr sz="1800"/>
          </a:p>
          <a:p>
            <a:pPr>
              <a:lnSpc>
                <a:spcPct val="80000"/>
              </a:lnSpc>
              <a:spcBef>
                <a:spcPts val="400"/>
              </a:spcBef>
              <a:buSzTx/>
              <a:buNone/>
              <a:defRPr b="1" sz="1800"/>
            </a:pPr>
            <a:r>
              <a:t>	</a:t>
            </a:r>
            <a:r>
              <a:rPr b="0"/>
              <a:t>- Sensitivity to others suffering -</a:t>
            </a:r>
            <a:r>
              <a:t> </a:t>
            </a:r>
            <a:r>
              <a:rPr b="0"/>
              <a:t>once developed - others pain is ones pain</a:t>
            </a:r>
          </a:p>
          <a:p>
            <a:pPr>
              <a:lnSpc>
                <a:spcPct val="80000"/>
              </a:lnSpc>
              <a:spcBef>
                <a:spcPts val="400"/>
              </a:spcBef>
              <a:buSzTx/>
              <a:buNone/>
              <a:defRPr sz="2000"/>
            </a:pPr>
            <a:r>
              <a:t>	</a:t>
            </a:r>
          </a:p>
          <a:p>
            <a:pPr>
              <a:lnSpc>
                <a:spcPct val="80000"/>
              </a:lnSpc>
              <a:spcBef>
                <a:spcPts val="400"/>
              </a:spcBef>
              <a:buChar char="•"/>
              <a:defRPr b="1" sz="2000"/>
            </a:pPr>
            <a:r>
              <a:t>One half of faith is service to God’s creation</a:t>
            </a:r>
          </a:p>
          <a:p>
            <a:pPr>
              <a:lnSpc>
                <a:spcPct val="80000"/>
              </a:lnSpc>
              <a:spcBef>
                <a:spcPts val="400"/>
              </a:spcBef>
              <a:buSzTx/>
              <a:buNone/>
              <a:defRPr sz="2000"/>
            </a:pPr>
            <a:r>
              <a:t>	</a:t>
            </a:r>
            <a:r>
              <a:rPr i="1" sz="1800"/>
              <a:t>Haquq Allah</a:t>
            </a:r>
            <a:endParaRPr i="1" sz="1800"/>
          </a:p>
          <a:p>
            <a:pPr>
              <a:lnSpc>
                <a:spcPct val="80000"/>
              </a:lnSpc>
              <a:spcBef>
                <a:spcPts val="400"/>
              </a:spcBef>
              <a:buSzTx/>
              <a:buNone/>
              <a:defRPr sz="1800"/>
            </a:pPr>
            <a:r>
              <a:t>	</a:t>
            </a:r>
            <a:r>
              <a:rPr i="1"/>
              <a:t>Haquq al Ibad</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32" presetID="4" grpId="1" fill="hold">
                                  <p:stCondLst>
                                    <p:cond delay="0"/>
                                  </p:stCondLst>
                                  <p:iterate type="el" backwards="0">
                                    <p:tmAbs val="0"/>
                                  </p:iterate>
                                  <p:childTnLst>
                                    <p:set>
                                      <p:cBhvr>
                                        <p:cTn id="6" fill="hold"/>
                                        <p:tgtEl>
                                          <p:spTgt spid="62">
                                            <p:txEl>
                                              <p:pRg st="1" end="1"/>
                                            </p:txEl>
                                          </p:spTgt>
                                        </p:tgtEl>
                                        <p:attrNameLst>
                                          <p:attrName>style.visibility</p:attrName>
                                        </p:attrNameLst>
                                      </p:cBhvr>
                                      <p:to>
                                        <p:strVal val="visible"/>
                                      </p:to>
                                    </p:set>
                                    <p:animEffect filter="box(out)" transition="in">
                                      <p:cBhvr>
                                        <p:cTn id="7" dur="500"/>
                                        <p:tgtEl>
                                          <p:spTgt spid="6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Class="entr" nodeType="clickEffect" presetSubtype="32" presetID="4" grpId="1" fill="hold">
                                  <p:stCondLst>
                                    <p:cond delay="0"/>
                                  </p:stCondLst>
                                  <p:iterate type="el" backwards="0">
                                    <p:tmAbs val="0"/>
                                  </p:iterate>
                                  <p:childTnLst>
                                    <p:set>
                                      <p:cBhvr>
                                        <p:cTn id="11" fill="hold"/>
                                        <p:tgtEl>
                                          <p:spTgt spid="62">
                                            <p:txEl>
                                              <p:pRg st="2" end="2"/>
                                            </p:txEl>
                                          </p:spTgt>
                                        </p:tgtEl>
                                        <p:attrNameLst>
                                          <p:attrName>style.visibility</p:attrName>
                                        </p:attrNameLst>
                                      </p:cBhvr>
                                      <p:to>
                                        <p:strVal val="visible"/>
                                      </p:to>
                                    </p:set>
                                    <p:animEffect filter="box(out)" transition="in">
                                      <p:cBhvr>
                                        <p:cTn id="12" dur="500"/>
                                        <p:tgtEl>
                                          <p:spTgt spid="6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32" presetID="4" grpId="1" fill="hold">
                                  <p:stCondLst>
                                    <p:cond delay="0"/>
                                  </p:stCondLst>
                                  <p:iterate type="el" backwards="0">
                                    <p:tmAbs val="0"/>
                                  </p:iterate>
                                  <p:childTnLst>
                                    <p:set>
                                      <p:cBhvr>
                                        <p:cTn id="16" fill="hold"/>
                                        <p:tgtEl>
                                          <p:spTgt spid="62">
                                            <p:txEl>
                                              <p:pRg st="3" end="3"/>
                                            </p:txEl>
                                          </p:spTgt>
                                        </p:tgtEl>
                                        <p:attrNameLst>
                                          <p:attrName>style.visibility</p:attrName>
                                        </p:attrNameLst>
                                      </p:cBhvr>
                                      <p:to>
                                        <p:strVal val="visible"/>
                                      </p:to>
                                    </p:set>
                                    <p:animEffect filter="box(out)" transition="in">
                                      <p:cBhvr>
                                        <p:cTn id="17" dur="500"/>
                                        <p:tgtEl>
                                          <p:spTgt spid="6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Class="entr" nodeType="clickEffect" presetSubtype="32" presetID="4" grpId="1" fill="hold">
                                  <p:stCondLst>
                                    <p:cond delay="0"/>
                                  </p:stCondLst>
                                  <p:iterate type="el" backwards="0">
                                    <p:tmAbs val="0"/>
                                  </p:iterate>
                                  <p:childTnLst>
                                    <p:set>
                                      <p:cBhvr>
                                        <p:cTn id="21" fill="hold"/>
                                        <p:tgtEl>
                                          <p:spTgt spid="62">
                                            <p:txEl>
                                              <p:pRg st="4" end="4"/>
                                            </p:txEl>
                                          </p:spTgt>
                                        </p:tgtEl>
                                        <p:attrNameLst>
                                          <p:attrName>style.visibility</p:attrName>
                                        </p:attrNameLst>
                                      </p:cBhvr>
                                      <p:to>
                                        <p:strVal val="visible"/>
                                      </p:to>
                                    </p:set>
                                    <p:animEffect filter="box(out)" transition="in">
                                      <p:cBhvr>
                                        <p:cTn id="22" dur="500"/>
                                        <p:tgtEl>
                                          <p:spTgt spid="6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32" presetID="4" grpId="1" fill="hold">
                                  <p:stCondLst>
                                    <p:cond delay="0"/>
                                  </p:stCondLst>
                                  <p:iterate type="el" backwards="0">
                                    <p:tmAbs val="0"/>
                                  </p:iterate>
                                  <p:childTnLst>
                                    <p:set>
                                      <p:cBhvr>
                                        <p:cTn id="26" fill="hold"/>
                                        <p:tgtEl>
                                          <p:spTgt spid="62">
                                            <p:txEl>
                                              <p:pRg st="5" end="5"/>
                                            </p:txEl>
                                          </p:spTgt>
                                        </p:tgtEl>
                                        <p:attrNameLst>
                                          <p:attrName>style.visibility</p:attrName>
                                        </p:attrNameLst>
                                      </p:cBhvr>
                                      <p:to>
                                        <p:strVal val="visible"/>
                                      </p:to>
                                    </p:set>
                                    <p:animEffect filter="box(out)" transition="in">
                                      <p:cBhvr>
                                        <p:cTn id="27" dur="500"/>
                                        <p:tgtEl>
                                          <p:spTgt spid="6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Class="entr" nodeType="clickEffect" presetSubtype="32" presetID="4" grpId="1" fill="hold">
                                  <p:stCondLst>
                                    <p:cond delay="0"/>
                                  </p:stCondLst>
                                  <p:iterate type="el" backwards="0">
                                    <p:tmAbs val="0"/>
                                  </p:iterate>
                                  <p:childTnLst>
                                    <p:set>
                                      <p:cBhvr>
                                        <p:cTn id="31" fill="hold"/>
                                        <p:tgtEl>
                                          <p:spTgt spid="62">
                                            <p:txEl>
                                              <p:pRg st="6" end="6"/>
                                            </p:txEl>
                                          </p:spTgt>
                                        </p:tgtEl>
                                        <p:attrNameLst>
                                          <p:attrName>style.visibility</p:attrName>
                                        </p:attrNameLst>
                                      </p:cBhvr>
                                      <p:to>
                                        <p:strVal val="visible"/>
                                      </p:to>
                                    </p:set>
                                    <p:animEffect filter="box(out)" transition="in">
                                      <p:cBhvr>
                                        <p:cTn id="32" dur="500"/>
                                        <p:tgtEl>
                                          <p:spTgt spid="6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Class="entr" nodeType="clickEffect" presetSubtype="32" presetID="4" grpId="1" fill="hold">
                                  <p:stCondLst>
                                    <p:cond delay="0"/>
                                  </p:stCondLst>
                                  <p:iterate type="el" backwards="0">
                                    <p:tmAbs val="0"/>
                                  </p:iterate>
                                  <p:childTnLst>
                                    <p:set>
                                      <p:cBhvr>
                                        <p:cTn id="36" fill="hold"/>
                                        <p:tgtEl>
                                          <p:spTgt spid="62">
                                            <p:txEl>
                                              <p:pRg st="7" end="7"/>
                                            </p:txEl>
                                          </p:spTgt>
                                        </p:tgtEl>
                                        <p:attrNameLst>
                                          <p:attrName>style.visibility</p:attrName>
                                        </p:attrNameLst>
                                      </p:cBhvr>
                                      <p:to>
                                        <p:strVal val="visible"/>
                                      </p:to>
                                    </p:set>
                                    <p:animEffect filter="box(out)" transition="in">
                                      <p:cBhvr>
                                        <p:cTn id="37" dur="500"/>
                                        <p:tgtEl>
                                          <p:spTgt spid="6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Class="entr" nodeType="clickEffect" presetSubtype="32" presetID="4" grpId="1" fill="hold">
                                  <p:stCondLst>
                                    <p:cond delay="0"/>
                                  </p:stCondLst>
                                  <p:iterate type="el" backwards="0">
                                    <p:tmAbs val="0"/>
                                  </p:iterate>
                                  <p:childTnLst>
                                    <p:set>
                                      <p:cBhvr>
                                        <p:cTn id="41" fill="hold"/>
                                        <p:tgtEl>
                                          <p:spTgt spid="62">
                                            <p:txEl>
                                              <p:pRg st="8" end="8"/>
                                            </p:txEl>
                                          </p:spTgt>
                                        </p:tgtEl>
                                        <p:attrNameLst>
                                          <p:attrName>style.visibility</p:attrName>
                                        </p:attrNameLst>
                                      </p:cBhvr>
                                      <p:to>
                                        <p:strVal val="visible"/>
                                      </p:to>
                                    </p:set>
                                    <p:animEffect filter="box(out)" transition="in">
                                      <p:cBhvr>
                                        <p:cTn id="42" dur="500"/>
                                        <p:tgtEl>
                                          <p:spTgt spid="62">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32" presetID="4" grpId="1" fill="hold">
                                  <p:stCondLst>
                                    <p:cond delay="0"/>
                                  </p:stCondLst>
                                  <p:iterate type="el" backwards="0">
                                    <p:tmAbs val="0"/>
                                  </p:iterate>
                                  <p:childTnLst>
                                    <p:set>
                                      <p:cBhvr>
                                        <p:cTn id="46" fill="hold"/>
                                        <p:tgtEl>
                                          <p:spTgt spid="62">
                                            <p:txEl>
                                              <p:pRg st="9" end="9"/>
                                            </p:txEl>
                                          </p:spTgt>
                                        </p:tgtEl>
                                        <p:attrNameLst>
                                          <p:attrName>style.visibility</p:attrName>
                                        </p:attrNameLst>
                                      </p:cBhvr>
                                      <p:to>
                                        <p:strVal val="visible"/>
                                      </p:to>
                                    </p:set>
                                    <p:animEffect filter="box(out)" transition="in">
                                      <p:cBhvr>
                                        <p:cTn id="47" dur="500"/>
                                        <p:tgtEl>
                                          <p:spTgt spid="62">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Class="entr" nodeType="clickEffect" presetSubtype="32" presetID="4" grpId="1" fill="hold">
                                  <p:stCondLst>
                                    <p:cond delay="0"/>
                                  </p:stCondLst>
                                  <p:iterate type="el" backwards="0">
                                    <p:tmAbs val="0"/>
                                  </p:iterate>
                                  <p:childTnLst>
                                    <p:set>
                                      <p:cBhvr>
                                        <p:cTn id="51" fill="hold"/>
                                        <p:tgtEl>
                                          <p:spTgt spid="62">
                                            <p:txEl>
                                              <p:pRg st="10" end="10"/>
                                            </p:txEl>
                                          </p:spTgt>
                                        </p:tgtEl>
                                        <p:attrNameLst>
                                          <p:attrName>style.visibility</p:attrName>
                                        </p:attrNameLst>
                                      </p:cBhvr>
                                      <p:to>
                                        <p:strVal val="visible"/>
                                      </p:to>
                                    </p:set>
                                    <p:animEffect filter="box(out)" transition="in">
                                      <p:cBhvr>
                                        <p:cTn id="52" dur="500"/>
                                        <p:tgtEl>
                                          <p:spTgt spid="62">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Class="entr" nodeType="clickEffect" presetSubtype="32" presetID="4" grpId="1" fill="hold">
                                  <p:stCondLst>
                                    <p:cond delay="0"/>
                                  </p:stCondLst>
                                  <p:iterate type="el" backwards="0">
                                    <p:tmAbs val="0"/>
                                  </p:iterate>
                                  <p:childTnLst>
                                    <p:set>
                                      <p:cBhvr>
                                        <p:cTn id="56" fill="hold"/>
                                        <p:tgtEl>
                                          <p:spTgt spid="62">
                                            <p:txEl>
                                              <p:pRg st="11" end="11"/>
                                            </p:txEl>
                                          </p:spTgt>
                                        </p:tgtEl>
                                        <p:attrNameLst>
                                          <p:attrName>style.visibility</p:attrName>
                                        </p:attrNameLst>
                                      </p:cBhvr>
                                      <p:to>
                                        <p:strVal val="visible"/>
                                      </p:to>
                                    </p:set>
                                    <p:animEffect filter="box(out)" transition="in">
                                      <p:cBhvr>
                                        <p:cTn id="57" dur="500"/>
                                        <p:tgtEl>
                                          <p:spTgt spid="62">
                                            <p:txEl>
                                              <p:pRg st="11" end="1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62" grpId="1"/>
    </p:bldLst>
  </p:timing>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4" name="Goodness for the Sake of  Pleasure of God - 1"/>
          <p:cNvSpPr txBox="1"/>
          <p:nvPr>
            <p:ph type="title"/>
          </p:nvPr>
        </p:nvSpPr>
        <p:spPr>
          <a:xfrm>
            <a:off x="457200" y="274637"/>
            <a:ext cx="8229600" cy="1143001"/>
          </a:xfrm>
          <a:prstGeom prst="rect">
            <a:avLst/>
          </a:prstGeom>
          <a:solidFill>
            <a:srgbClr val="808080"/>
          </a:solidFill>
        </p:spPr>
        <p:txBody>
          <a:bodyPr/>
          <a:lstStyle/>
          <a:p>
            <a:pPr>
              <a:defRPr b="1" sz="3200">
                <a:solidFill>
                  <a:srgbClr val="FFFFFF"/>
                </a:solidFill>
              </a:defRPr>
            </a:pPr>
            <a:r>
              <a:t>Goodness for the Sake of </a:t>
            </a:r>
            <a:br/>
            <a:r>
              <a:t>Pleasure of God</a:t>
            </a:r>
            <a:r>
              <a:rPr b="0"/>
              <a:t> - 1</a:t>
            </a:r>
          </a:p>
        </p:txBody>
      </p:sp>
      <p:sp>
        <p:nvSpPr>
          <p:cNvPr id="65" name="Islam creates a state of consciousness that all that matters is that one’s act of goodness is recognised by God…"/>
          <p:cNvSpPr txBox="1"/>
          <p:nvPr>
            <p:ph type="body" idx="1"/>
          </p:nvPr>
        </p:nvSpPr>
        <p:spPr>
          <a:prstGeom prst="rect">
            <a:avLst/>
          </a:prstGeom>
        </p:spPr>
        <p:txBody>
          <a:bodyPr/>
          <a:lstStyle/>
          <a:p>
            <a:pPr>
              <a:lnSpc>
                <a:spcPct val="90000"/>
              </a:lnSpc>
              <a:buChar char="•"/>
              <a:defRPr b="1" sz="2400"/>
            </a:pPr>
          </a:p>
          <a:p>
            <a:pPr>
              <a:lnSpc>
                <a:spcPct val="90000"/>
              </a:lnSpc>
              <a:spcBef>
                <a:spcPts val="500"/>
              </a:spcBef>
              <a:buChar char="•"/>
              <a:defRPr b="1" sz="2400"/>
            </a:pPr>
            <a:r>
              <a:t>Islam creates a state of consciousness that all that matters is that one’s act of goodness is recognised by God</a:t>
            </a:r>
          </a:p>
          <a:p>
            <a:pPr>
              <a:lnSpc>
                <a:spcPct val="90000"/>
              </a:lnSpc>
              <a:spcBef>
                <a:spcPts val="400"/>
              </a:spcBef>
              <a:buSzTx/>
              <a:buNone/>
              <a:defRPr i="1" sz="2000"/>
            </a:pPr>
            <a:r>
              <a:t>	99:5-9 On that day (all) will narrate the account for the Lord has so directed it. On that day people will come forth in diverse groups that they maybe shown their actions. Those with a good deed (even as) insignificant as a minute particle will see it (having been noticed by God); &amp; those with an evil deed as insignificant as a minute particle will see it (having been noticed by God)</a:t>
            </a:r>
          </a:p>
          <a:p>
            <a:pPr>
              <a:lnSpc>
                <a:spcPct val="90000"/>
              </a:lnSpc>
              <a:buChar char="•"/>
              <a:defRPr sz="2800"/>
            </a:pPr>
          </a:p>
          <a:p>
            <a:pPr>
              <a:lnSpc>
                <a:spcPct val="90000"/>
              </a:lnSpc>
              <a:spcBef>
                <a:spcPts val="500"/>
              </a:spcBef>
              <a:buChar char="•"/>
              <a:defRPr b="1" sz="2400"/>
            </a:pPr>
            <a:r>
              <a:t>Effective remedy for man’s vanity &amp; urge to show and exalt </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Default Design">
  <a:themeElements>
    <a:clrScheme name="Default Design">
      <a:dk1>
        <a:srgbClr val="000000"/>
      </a:dk1>
      <a:lt1>
        <a:srgbClr val="DDDDDD"/>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Arial"/>
        <a:ea typeface="Arial"/>
        <a:cs typeface="Arial"/>
      </a:majorFont>
      <a:minorFont>
        <a:latin typeface="Helvetica"/>
        <a:ea typeface="Helvetica"/>
        <a:cs typeface="Helvetica"/>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Arial"/>
        <a:ea typeface="Arial"/>
        <a:cs typeface="Arial"/>
      </a:majorFont>
      <a:minorFont>
        <a:latin typeface="Helvetica"/>
        <a:ea typeface="Helvetica"/>
        <a:cs typeface="Helvetica"/>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