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7F3F4"/>
          </a:solidFill>
        </a:fill>
      </a:tcStyle>
    </a:wholeTbl>
    <a:band2H>
      <a:tcTxStyle b="def" i="def"/>
      <a:tcStyle>
        <a:tcBdr/>
        <a:fill>
          <a:solidFill>
            <a:srgbClr val="F3F9FA"/>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28" name="Shape 28"/>
          <p:cNvSpPr/>
          <p:nvPr>
            <p:ph type="sldImg"/>
          </p:nvPr>
        </p:nvSpPr>
        <p:spPr>
          <a:xfrm>
            <a:off x="1143000" y="685800"/>
            <a:ext cx="4572000" cy="3429000"/>
          </a:xfrm>
          <a:prstGeom prst="rect">
            <a:avLst/>
          </a:prstGeom>
        </p:spPr>
        <p:txBody>
          <a:bodyPr/>
          <a:lstStyle/>
          <a:p>
            <a:pPr/>
          </a:p>
        </p:txBody>
      </p:sp>
      <p:sp>
        <p:nvSpPr>
          <p:cNvPr id="29" name="Shape 2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a:latin typeface="+mn-lt"/>
        <a:ea typeface="+mn-ea"/>
        <a:cs typeface="+mn-cs"/>
        <a:sym typeface="Helvetica Neue"/>
      </a:defRPr>
    </a:lvl1pPr>
    <a:lvl2pPr indent="228600" latinLnBrk="0">
      <a:defRPr>
        <a:latin typeface="+mn-lt"/>
        <a:ea typeface="+mn-ea"/>
        <a:cs typeface="+mn-cs"/>
        <a:sym typeface="Helvetica Neue"/>
      </a:defRPr>
    </a:lvl2pPr>
    <a:lvl3pPr indent="457200" latinLnBrk="0">
      <a:defRPr>
        <a:latin typeface="+mn-lt"/>
        <a:ea typeface="+mn-ea"/>
        <a:cs typeface="+mn-cs"/>
        <a:sym typeface="Helvetica Neue"/>
      </a:defRPr>
    </a:lvl3pPr>
    <a:lvl4pPr indent="685800" latinLnBrk="0">
      <a:defRPr>
        <a:latin typeface="+mn-lt"/>
        <a:ea typeface="+mn-ea"/>
        <a:cs typeface="+mn-cs"/>
        <a:sym typeface="Helvetica Neue"/>
      </a:defRPr>
    </a:lvl4pPr>
    <a:lvl5pPr indent="914400" latinLnBrk="0">
      <a:defRPr>
        <a:latin typeface="+mn-lt"/>
        <a:ea typeface="+mn-ea"/>
        <a:cs typeface="+mn-cs"/>
        <a:sym typeface="Helvetica Neue"/>
      </a:defRPr>
    </a:lvl5pPr>
    <a:lvl6pPr indent="1143000" latinLnBrk="0">
      <a:defRPr>
        <a:latin typeface="+mn-lt"/>
        <a:ea typeface="+mn-ea"/>
        <a:cs typeface="+mn-cs"/>
        <a:sym typeface="Helvetica Neue"/>
      </a:defRPr>
    </a:lvl6pPr>
    <a:lvl7pPr indent="1371600" latinLnBrk="0">
      <a:defRPr>
        <a:latin typeface="+mn-lt"/>
        <a:ea typeface="+mn-ea"/>
        <a:cs typeface="+mn-cs"/>
        <a:sym typeface="Helvetica Neue"/>
      </a:defRPr>
    </a:lvl7pPr>
    <a:lvl8pPr indent="1600200" latinLnBrk="0">
      <a:defRPr>
        <a:latin typeface="+mn-lt"/>
        <a:ea typeface="+mn-ea"/>
        <a:cs typeface="+mn-cs"/>
        <a:sym typeface="Helvetica Neue"/>
      </a:defRPr>
    </a:lvl8pPr>
    <a:lvl9pPr indent="1828800" latinLnBrk="0">
      <a:defRPr>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Default">
    <p:spTree>
      <p:nvGrpSpPr>
        <p:cNvPr id="1" name=""/>
        <p:cNvGrpSpPr/>
        <p:nvPr/>
      </p:nvGrpSpPr>
      <p:grpSpPr>
        <a:xfrm>
          <a:off x="0" y="0"/>
          <a:ext cx="0" cy="0"/>
          <a:chOff x="0" y="0"/>
          <a:chExt cx="0" cy="0"/>
        </a:xfrm>
      </p:grpSpPr>
      <p:sp>
        <p:nvSpPr>
          <p:cNvPr id="11" name="Title Text"/>
          <p:cNvSpPr txBox="1"/>
          <p:nvPr>
            <p:ph type="title"/>
          </p:nvPr>
        </p:nvSpPr>
        <p:spPr>
          <a:xfrm>
            <a:off x="685800" y="2130425"/>
            <a:ext cx="7772400" cy="1470025"/>
          </a:xfrm>
          <a:prstGeom prst="rect">
            <a:avLst/>
          </a:prstGeom>
        </p:spPr>
        <p:txBody>
          <a:bodyPr/>
          <a:lstStyle/>
          <a:p>
            <a:pPr/>
            <a:r>
              <a:t>Title Text</a:t>
            </a:r>
          </a:p>
        </p:txBody>
      </p:sp>
      <p:sp>
        <p:nvSpPr>
          <p:cNvPr id="12" name="Body Level One…"/>
          <p:cNvSpPr txBox="1"/>
          <p:nvPr>
            <p:ph type="body" sz="quarter" idx="1"/>
          </p:nvPr>
        </p:nvSpPr>
        <p:spPr>
          <a:xfrm>
            <a:off x="1371600" y="3886200"/>
            <a:ext cx="6400800" cy="1752600"/>
          </a:xfrm>
          <a:prstGeom prst="rect">
            <a:avLst/>
          </a:prstGeom>
        </p:spPr>
        <p:txBody>
          <a:bodyPr/>
          <a:lstStyle>
            <a:lvl1pPr marL="0" indent="0" algn="ctr">
              <a:buSzTx/>
              <a:buNone/>
            </a:lvl1pPr>
            <a:lvl2pPr marL="0" indent="457200" algn="ctr">
              <a:buSzTx/>
              <a:buNone/>
            </a:lvl2pPr>
            <a:lvl3pPr marL="0" indent="914400" algn="ctr">
              <a:buSzTx/>
              <a:buNone/>
            </a:lvl3pPr>
            <a:lvl4pPr marL="0" indent="1371600" algn="ctr">
              <a:buSzTx/>
              <a:buNone/>
            </a:lvl4pPr>
            <a:lvl5pPr marL="0" indent="1828800" algn="ctr">
              <a:buSzTx/>
              <a:buNone/>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457200" y="274637"/>
            <a:ext cx="8229600" cy="114300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3" name="Body Level One…"/>
          <p:cNvSpPr txBox="1"/>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8384892" y="6245225"/>
            <a:ext cx="301909" cy="288824"/>
          </a:xfrm>
          <a:prstGeom prst="rect">
            <a:avLst/>
          </a:prstGeom>
          <a:ln w="12700">
            <a:miter lim="400000"/>
          </a:ln>
        </p:spPr>
        <p:txBody>
          <a:bodyPr wrap="none" lIns="45719" rIns="45719">
            <a:spAutoFit/>
          </a:bodyPr>
          <a:lstStyle>
            <a:lvl1pPr algn="r">
              <a:defRPr sz="14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1pPr>
      <a:lvl2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2pPr>
      <a:lvl3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3pPr>
      <a:lvl4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4pPr>
      <a:lvl5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5pPr>
      <a:lvl6pPr marL="0" marR="0" indent="4572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6pPr>
      <a:lvl7pPr marL="0" marR="0" indent="9144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7pPr>
      <a:lvl8pPr marL="0" marR="0" indent="13716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8pPr>
      <a:lvl9pPr marL="0" marR="0" indent="18288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9pPr>
    </p:titleStyle>
    <p:bodyStyle>
      <a:lvl1pPr marL="342900" marR="0" indent="-3429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1pPr>
      <a:lvl2pPr marL="783771" marR="0" indent="-326571"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2pPr>
      <a:lvl3pPr marL="1219200" marR="0" indent="-3048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3pPr>
      <a:lvl4pPr marL="1737360" marR="0" indent="-36576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4pPr>
      <a:lvl5pPr marL="22352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5pPr>
      <a:lvl6pPr marL="26924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6pPr>
      <a:lvl7pPr marL="31496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7pPr>
      <a:lvl8pPr marL="36068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8pPr>
      <a:lvl9pPr marL="40640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5pPr>
      <a:lvl6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6pPr>
      <a:lvl7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7pPr>
      <a:lvl8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8pPr>
      <a:lvl9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 name="ISLAM’S RESPONSE TO CONTEMPORARY ISSUES  Hazrat Mirza Tahir Ahmad, Khalifa tul Masih IV Rehm’Allah talla"/>
          <p:cNvSpPr txBox="1"/>
          <p:nvPr>
            <p:ph type="ctrTitle"/>
          </p:nvPr>
        </p:nvSpPr>
        <p:spPr>
          <a:xfrm>
            <a:off x="685800" y="2130425"/>
            <a:ext cx="7772400" cy="1470025"/>
          </a:xfrm>
          <a:prstGeom prst="rect">
            <a:avLst/>
          </a:prstGeom>
          <a:solidFill>
            <a:srgbClr val="FFFFFF"/>
          </a:solidFill>
        </p:spPr>
        <p:txBody>
          <a:bodyPr/>
          <a:lstStyle/>
          <a:p>
            <a:pPr defTabSz="566927">
              <a:defRPr sz="2480"/>
            </a:pPr>
            <a:r>
              <a:t>ISLAM’S RESPONSE TO CONTEMPORARY ISSUES</a:t>
            </a:r>
            <a:br/>
            <a:br/>
            <a:r>
              <a:rPr sz="1488"/>
              <a:t>Hazrat Mirza Tahir Ahmad, Khalifa tul Masih IV</a:t>
            </a:r>
            <a:br>
              <a:rPr sz="1488"/>
            </a:br>
            <a:r>
              <a:rPr sz="1488"/>
              <a:t>Rehm’Allah talla </a:t>
            </a:r>
            <a:br>
              <a:rPr sz="1488"/>
            </a:br>
          </a:p>
        </p:txBody>
      </p:sp>
      <p:sp>
        <p:nvSpPr>
          <p:cNvPr id="32" name="Prepared by Dr Shakeel Ahmad,…"/>
          <p:cNvSpPr txBox="1"/>
          <p:nvPr>
            <p:ph type="subTitle" sz="quarter" idx="1"/>
          </p:nvPr>
        </p:nvSpPr>
        <p:spPr>
          <a:xfrm>
            <a:off x="1403350" y="4941887"/>
            <a:ext cx="6369050" cy="696913"/>
          </a:xfrm>
          <a:prstGeom prst="rect">
            <a:avLst/>
          </a:prstGeom>
        </p:spPr>
        <p:txBody>
          <a:bodyPr/>
          <a:lstStyle/>
          <a:p>
            <a:pPr>
              <a:spcBef>
                <a:spcPts val="300"/>
              </a:spcBef>
              <a:defRPr sz="1400"/>
            </a:pPr>
            <a:r>
              <a:t>Prepared by Dr Shakeel Ahmad, </a:t>
            </a:r>
          </a:p>
          <a:p>
            <a:pPr>
              <a:spcBef>
                <a:spcPts val="300"/>
              </a:spcBef>
              <a:defRPr sz="1400"/>
            </a:pPr>
            <a:r>
              <a:t>National Tabligh Team, UK</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7" name="Universality of Prophethood"/>
          <p:cNvSpPr txBox="1"/>
          <p:nvPr>
            <p:ph type="title"/>
          </p:nvPr>
        </p:nvSpPr>
        <p:spPr>
          <a:xfrm>
            <a:off x="457200" y="274637"/>
            <a:ext cx="8229600" cy="1143001"/>
          </a:xfrm>
          <a:prstGeom prst="rect">
            <a:avLst/>
          </a:prstGeom>
          <a:solidFill>
            <a:srgbClr val="FFFF00"/>
          </a:solidFill>
        </p:spPr>
        <p:txBody>
          <a:bodyPr/>
          <a:lstStyle/>
          <a:p>
            <a:pPr/>
            <a:r>
              <a:t>Universality of Prophethood</a:t>
            </a:r>
          </a:p>
        </p:txBody>
      </p:sp>
      <p:sp>
        <p:nvSpPr>
          <p:cNvPr id="58" name="Islam teaches truthfulness of all Divine messengers…"/>
          <p:cNvSpPr txBox="1"/>
          <p:nvPr>
            <p:ph type="body" idx="1"/>
          </p:nvPr>
        </p:nvSpPr>
        <p:spPr>
          <a:prstGeom prst="rect">
            <a:avLst/>
          </a:prstGeom>
        </p:spPr>
        <p:txBody>
          <a:bodyPr/>
          <a:lstStyle/>
          <a:p>
            <a:pPr>
              <a:buChar char="•"/>
            </a:pPr>
            <a:r>
              <a:t>Islam teaches truthfulness of all Divine messengers</a:t>
            </a:r>
          </a:p>
          <a:p>
            <a:pPr>
              <a:spcBef>
                <a:spcPts val="500"/>
              </a:spcBef>
              <a:buSzTx/>
              <a:buNone/>
              <a:defRPr i="1" sz="2400"/>
            </a:pPr>
            <a:r>
              <a:t>	16:37 We did raise amongst every people a messenger with the teaching: ‘worship Allah and shun evil’</a:t>
            </a:r>
          </a:p>
          <a:p>
            <a:pPr>
              <a:buChar char="•"/>
              <a:defRPr i="1" sz="2400"/>
            </a:pPr>
          </a:p>
          <a:p>
            <a:pPr>
              <a:buChar char="•"/>
            </a:pPr>
            <a:r>
              <a:t>Does not monopolise Truth</a:t>
            </a:r>
            <a:endParaRPr i="1" sz="2400"/>
          </a:p>
          <a:p>
            <a:pPr>
              <a:buSzTx/>
              <a:buNone/>
              <a:defRPr i="1" sz="2400"/>
            </a:pPr>
            <a:r>
              <a:t>	35:24-5</a:t>
            </a:r>
            <a:r>
              <a:rPr i="0" sz="3200"/>
              <a:t> </a:t>
            </a:r>
            <a:r>
              <a:t>Thou art but a Warner. Verily We  have sent you with the Truth….and there is no people to whom a Warner has not been sent</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0" name="Equality of Prophets"/>
          <p:cNvSpPr txBox="1"/>
          <p:nvPr>
            <p:ph type="title"/>
          </p:nvPr>
        </p:nvSpPr>
        <p:spPr>
          <a:xfrm>
            <a:off x="457200" y="274637"/>
            <a:ext cx="8229600" cy="1143001"/>
          </a:xfrm>
          <a:prstGeom prst="rect">
            <a:avLst/>
          </a:prstGeom>
          <a:solidFill>
            <a:srgbClr val="FFFF00"/>
          </a:solidFill>
        </p:spPr>
        <p:txBody>
          <a:bodyPr/>
          <a:lstStyle/>
          <a:p>
            <a:pPr/>
            <a:r>
              <a:t>Equality of Prophets</a:t>
            </a:r>
          </a:p>
        </p:txBody>
      </p:sp>
      <p:sp>
        <p:nvSpPr>
          <p:cNvPr id="61" name="In term of Divine authority…"/>
          <p:cNvSpPr txBox="1"/>
          <p:nvPr>
            <p:ph type="body" idx="1"/>
          </p:nvPr>
        </p:nvSpPr>
        <p:spPr>
          <a:prstGeom prst="rect">
            <a:avLst/>
          </a:prstGeom>
        </p:spPr>
        <p:txBody>
          <a:bodyPr/>
          <a:lstStyle/>
          <a:p>
            <a:pPr>
              <a:lnSpc>
                <a:spcPct val="80000"/>
              </a:lnSpc>
              <a:buChar char="•"/>
              <a:defRPr sz="2400"/>
            </a:pPr>
          </a:p>
          <a:p>
            <a:pPr>
              <a:lnSpc>
                <a:spcPct val="80000"/>
              </a:lnSpc>
              <a:spcBef>
                <a:spcPts val="500"/>
              </a:spcBef>
              <a:buChar char="•"/>
              <a:defRPr sz="2400"/>
            </a:pPr>
            <a:r>
              <a:t>In term of Divine authority</a:t>
            </a:r>
          </a:p>
          <a:p>
            <a:pPr>
              <a:lnSpc>
                <a:spcPct val="80000"/>
              </a:lnSpc>
              <a:spcBef>
                <a:spcPts val="500"/>
              </a:spcBef>
              <a:buChar char="•"/>
              <a:defRPr sz="2400"/>
            </a:pPr>
            <a:r>
              <a:t>Their sincerity in exercise of such authority</a:t>
            </a:r>
          </a:p>
          <a:p>
            <a:pPr>
              <a:lnSpc>
                <a:spcPct val="80000"/>
              </a:lnSpc>
              <a:spcBef>
                <a:spcPts val="500"/>
              </a:spcBef>
              <a:buChar char="•"/>
              <a:defRPr sz="2400"/>
            </a:pPr>
            <a:r>
              <a:t>Authenticity of message</a:t>
            </a:r>
          </a:p>
          <a:p>
            <a:pPr>
              <a:lnSpc>
                <a:spcPct val="80000"/>
              </a:lnSpc>
              <a:buChar char="•"/>
              <a:defRPr sz="2400"/>
            </a:pPr>
          </a:p>
          <a:p>
            <a:pPr>
              <a:lnSpc>
                <a:spcPct val="80000"/>
              </a:lnSpc>
              <a:spcBef>
                <a:spcPts val="400"/>
              </a:spcBef>
              <a:buSzTx/>
              <a:buNone/>
              <a:defRPr i="1" sz="2000"/>
            </a:pPr>
            <a:r>
              <a:t>	2:286 this messenger believes in what has been revealed to him from his Lord, and so do the believers; all of them believe in Allah, in His angels, books, and in His messengers saying ‘we make no distinction in any of His messengers’…</a:t>
            </a:r>
          </a:p>
          <a:p>
            <a:pPr>
              <a:lnSpc>
                <a:spcPct val="80000"/>
              </a:lnSpc>
              <a:buSzTx/>
              <a:buNone/>
              <a:defRPr i="1" sz="2000"/>
            </a:pPr>
          </a:p>
          <a:p>
            <a:pPr>
              <a:lnSpc>
                <a:spcPct val="80000"/>
              </a:lnSpc>
              <a:spcBef>
                <a:spcPts val="400"/>
              </a:spcBef>
              <a:buSzTx/>
              <a:buNone/>
              <a:defRPr i="1" sz="2000"/>
            </a:pPr>
            <a:r>
              <a:t>	4:151-2 surely those who disbelieve in Allah &amp; His messengers &amp; seek to make a distinction between Allah and some of His messengers and say ‘we believe in some and disbelieve in others’ and take a path in between; these really are the disbelievers and We have prepared for the disbelievers a humiliating punishment.</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3" name="The question may arise…"/>
          <p:cNvSpPr txBox="1"/>
          <p:nvPr>
            <p:ph type="title"/>
          </p:nvPr>
        </p:nvSpPr>
        <p:spPr>
          <a:xfrm>
            <a:off x="468312" y="260349"/>
            <a:ext cx="8229601" cy="1143002"/>
          </a:xfrm>
          <a:prstGeom prst="rect">
            <a:avLst/>
          </a:prstGeom>
          <a:solidFill>
            <a:srgbClr val="FFFF99"/>
          </a:solidFill>
        </p:spPr>
        <p:txBody>
          <a:bodyPr/>
          <a:lstStyle/>
          <a:p>
            <a:pPr/>
            <a:r>
              <a:t> </a:t>
            </a:r>
            <a:r>
              <a:rPr sz="2400"/>
              <a:t>The question may arise…</a:t>
            </a:r>
          </a:p>
        </p:txBody>
      </p:sp>
      <p:sp>
        <p:nvSpPr>
          <p:cNvPr id="64" name="What then is the distinction of the teachings of the Prophet of Islam (pbuh) if all prophets are equal?…"/>
          <p:cNvSpPr txBox="1"/>
          <p:nvPr>
            <p:ph type="body" idx="1"/>
          </p:nvPr>
        </p:nvSpPr>
        <p:spPr>
          <a:prstGeom prst="rect">
            <a:avLst/>
          </a:prstGeom>
        </p:spPr>
        <p:txBody>
          <a:bodyPr/>
          <a:lstStyle/>
          <a:p>
            <a:pPr>
              <a:buChar char="•"/>
            </a:pPr>
          </a:p>
          <a:p>
            <a:pPr>
              <a:buChar char="•"/>
            </a:pPr>
            <a:r>
              <a:t>What then is the distinction of the teachings of the Prophet of Islam (pbuh) if all prophets are equal?</a:t>
            </a:r>
          </a:p>
          <a:p>
            <a:pPr>
              <a:buChar char="•"/>
            </a:pPr>
          </a:p>
          <a:p>
            <a:pPr>
              <a:buChar char="•"/>
            </a:pPr>
            <a:r>
              <a:t>Why must then Islam be followed if other religions also carry </a:t>
            </a:r>
            <a:r>
              <a:rPr i="1"/>
              <a:t>truth</a:t>
            </a:r>
            <a:r>
              <a:t>?</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6" name="Authenticity is equal.  Rank is different -1"/>
          <p:cNvSpPr txBox="1"/>
          <p:nvPr>
            <p:ph type="title"/>
          </p:nvPr>
        </p:nvSpPr>
        <p:spPr>
          <a:xfrm>
            <a:off x="457200" y="274637"/>
            <a:ext cx="8229600" cy="1143001"/>
          </a:xfrm>
          <a:prstGeom prst="rect">
            <a:avLst/>
          </a:prstGeom>
        </p:spPr>
        <p:txBody>
          <a:bodyPr/>
          <a:lstStyle/>
          <a:p>
            <a:pPr defTabSz="841247">
              <a:defRPr sz="3680"/>
            </a:pPr>
            <a:r>
              <a:t>Authenticity is equal. </a:t>
            </a:r>
            <a:br/>
            <a:r>
              <a:t>Rank is different -1</a:t>
            </a:r>
          </a:p>
        </p:txBody>
      </p:sp>
      <p:sp>
        <p:nvSpPr>
          <p:cNvPr id="67" name="Evident from Bible, Quran and other scriptures…"/>
          <p:cNvSpPr txBox="1"/>
          <p:nvPr>
            <p:ph type="body" idx="1"/>
          </p:nvPr>
        </p:nvSpPr>
        <p:spPr>
          <a:prstGeom prst="rect">
            <a:avLst/>
          </a:prstGeom>
        </p:spPr>
        <p:txBody>
          <a:bodyPr/>
          <a:lstStyle/>
          <a:p>
            <a:pPr>
              <a:buChar char="•"/>
              <a:defRPr sz="2800"/>
            </a:pPr>
          </a:p>
          <a:p>
            <a:pPr>
              <a:spcBef>
                <a:spcPts val="600"/>
              </a:spcBef>
              <a:buChar char="•"/>
              <a:defRPr sz="2800"/>
            </a:pPr>
            <a:r>
              <a:t>Evident from Bible, Quran and other scriptures</a:t>
            </a:r>
          </a:p>
          <a:p>
            <a:pPr>
              <a:buChar char="•"/>
              <a:defRPr sz="2800"/>
            </a:pPr>
          </a:p>
          <a:p>
            <a:pPr>
              <a:spcBef>
                <a:spcPts val="600"/>
              </a:spcBef>
              <a:buChar char="•"/>
              <a:defRPr sz="2800"/>
            </a:pPr>
            <a:r>
              <a:t>All religions claim their founder to be supreme</a:t>
            </a:r>
          </a:p>
          <a:p>
            <a:pPr>
              <a:spcBef>
                <a:spcPts val="600"/>
              </a:spcBef>
              <a:buChar char="•"/>
              <a:defRPr sz="2800"/>
            </a:pPr>
            <a:r>
              <a:t>Islam does so too, definitely.</a:t>
            </a:r>
          </a:p>
          <a:p>
            <a:pPr>
              <a:buChar char="•"/>
              <a:defRPr sz="2800"/>
            </a:pPr>
          </a:p>
          <a:p>
            <a:pPr>
              <a:spcBef>
                <a:spcPts val="600"/>
              </a:spcBef>
              <a:buChar char="•"/>
              <a:defRPr sz="2800"/>
            </a:pPr>
            <a:r>
              <a:t> </a:t>
            </a:r>
            <a:r>
              <a:rPr i="1"/>
              <a:t>But </a:t>
            </a:r>
            <a:r>
              <a:t>there is a difference in Islamic claim!</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9" name="Authenticity is equal. Rank is different – 2 Difference in Islamic claim"/>
          <p:cNvSpPr txBox="1"/>
          <p:nvPr>
            <p:ph type="title"/>
          </p:nvPr>
        </p:nvSpPr>
        <p:spPr>
          <a:xfrm>
            <a:off x="457200" y="274637"/>
            <a:ext cx="8229600" cy="1143001"/>
          </a:xfrm>
          <a:prstGeom prst="rect">
            <a:avLst/>
          </a:prstGeom>
        </p:spPr>
        <p:txBody>
          <a:bodyPr/>
          <a:lstStyle/>
          <a:p>
            <a:pPr>
              <a:defRPr sz="2800"/>
            </a:pPr>
            <a:r>
              <a:t>Authenticity is equal. Rank is different</a:t>
            </a:r>
            <a:r>
              <a:rPr sz="4000"/>
              <a:t> – 2</a:t>
            </a:r>
            <a:br>
              <a:rPr sz="4000"/>
            </a:br>
            <a:r>
              <a:rPr u="sng"/>
              <a:t>Difference in Islamic claim</a:t>
            </a:r>
          </a:p>
        </p:txBody>
      </p:sp>
      <p:sp>
        <p:nvSpPr>
          <p:cNvPr id="70" name="Recognition of truth of all prophets…"/>
          <p:cNvSpPr txBox="1"/>
          <p:nvPr>
            <p:ph type="body" idx="1"/>
          </p:nvPr>
        </p:nvSpPr>
        <p:spPr>
          <a:prstGeom prst="rect">
            <a:avLst/>
          </a:prstGeom>
        </p:spPr>
        <p:txBody>
          <a:bodyPr/>
          <a:lstStyle/>
          <a:p>
            <a:pPr>
              <a:lnSpc>
                <a:spcPct val="80000"/>
              </a:lnSpc>
              <a:buChar char="•"/>
              <a:defRPr sz="2000"/>
            </a:pPr>
          </a:p>
          <a:p>
            <a:pPr>
              <a:lnSpc>
                <a:spcPct val="80000"/>
              </a:lnSpc>
              <a:spcBef>
                <a:spcPts val="400"/>
              </a:spcBef>
              <a:buChar char="•"/>
              <a:defRPr sz="2000"/>
            </a:pPr>
            <a:r>
              <a:t>Recognition of truth of all prophets</a:t>
            </a:r>
          </a:p>
          <a:p>
            <a:pPr>
              <a:lnSpc>
                <a:spcPct val="80000"/>
              </a:lnSpc>
              <a:buChar char="•"/>
              <a:defRPr sz="2000"/>
            </a:pPr>
          </a:p>
          <a:p>
            <a:pPr>
              <a:lnSpc>
                <a:spcPct val="80000"/>
              </a:lnSpc>
              <a:spcBef>
                <a:spcPts val="400"/>
              </a:spcBef>
              <a:buChar char="•"/>
              <a:defRPr sz="2000"/>
            </a:pPr>
            <a:r>
              <a:t>Acceptance of validity of prophets even if not named in Quran. </a:t>
            </a:r>
          </a:p>
          <a:p>
            <a:pPr>
              <a:lnSpc>
                <a:spcPct val="80000"/>
              </a:lnSpc>
              <a:spcBef>
                <a:spcPts val="400"/>
              </a:spcBef>
              <a:buSzTx/>
              <a:buNone/>
              <a:defRPr i="1" sz="1400"/>
            </a:pPr>
            <a:r>
              <a:t>	</a:t>
            </a:r>
            <a:r>
              <a:rPr sz="1800"/>
              <a:t>40:79 And we did send messengers before thee, of them some We have mentioned to thee, and some We have not mentioned…</a:t>
            </a:r>
            <a:endParaRPr sz="1800"/>
          </a:p>
          <a:p>
            <a:pPr>
              <a:lnSpc>
                <a:spcPct val="80000"/>
              </a:lnSpc>
              <a:buSzTx/>
              <a:buNone/>
              <a:defRPr sz="1800"/>
            </a:pPr>
          </a:p>
          <a:p>
            <a:pPr>
              <a:lnSpc>
                <a:spcPct val="80000"/>
              </a:lnSpc>
              <a:spcBef>
                <a:spcPts val="400"/>
              </a:spcBef>
              <a:buChar char="•"/>
              <a:defRPr sz="2000"/>
            </a:pPr>
            <a:r>
              <a:t>Islam accepts human limitations in respect of all prophets including Prophet Mohammad (pbuh)</a:t>
            </a:r>
          </a:p>
          <a:p>
            <a:pPr>
              <a:lnSpc>
                <a:spcPct val="80000"/>
              </a:lnSpc>
              <a:buChar char="•"/>
              <a:defRPr sz="2000"/>
            </a:pPr>
          </a:p>
          <a:p>
            <a:pPr>
              <a:lnSpc>
                <a:spcPct val="80000"/>
              </a:lnSpc>
              <a:spcBef>
                <a:spcPts val="400"/>
              </a:spcBef>
              <a:buChar char="•"/>
              <a:defRPr sz="2000"/>
            </a:pPr>
            <a:r>
              <a:t>Prophet Mohammad himself taught humility in comparing him with other prophets</a:t>
            </a:r>
          </a:p>
          <a:p>
            <a:pPr>
              <a:lnSpc>
                <a:spcPct val="80000"/>
              </a:lnSpc>
              <a:spcBef>
                <a:spcPts val="400"/>
              </a:spcBef>
              <a:buSzTx/>
              <a:buNone/>
              <a:defRPr sz="2000"/>
            </a:pPr>
            <a:r>
              <a:t>	</a:t>
            </a:r>
            <a:r>
              <a:rPr i="1" sz="1800"/>
              <a:t>Bukhari: do not declare me superior to Moses</a:t>
            </a:r>
            <a:endParaRPr i="1" sz="1800"/>
          </a:p>
          <a:p>
            <a:pPr>
              <a:lnSpc>
                <a:spcPct val="80000"/>
              </a:lnSpc>
              <a:spcBef>
                <a:spcPts val="400"/>
              </a:spcBef>
              <a:buSzTx/>
              <a:buNone/>
              <a:defRPr sz="2000"/>
            </a:pPr>
            <a:r>
              <a:t>		     </a:t>
            </a:r>
            <a:r>
              <a:rPr i="1" sz="1800"/>
              <a:t>do not declare me superior</a:t>
            </a:r>
            <a:r>
              <a:rPr i="1"/>
              <a:t> </a:t>
            </a:r>
            <a:r>
              <a:rPr i="1" sz="1800"/>
              <a:t>over Jonah, son of Mattah</a:t>
            </a:r>
            <a:endParaRPr i="1" sz="1800"/>
          </a:p>
          <a:p>
            <a:pPr>
              <a:lnSpc>
                <a:spcPct val="80000"/>
              </a:lnSpc>
              <a:spcBef>
                <a:spcPts val="300"/>
              </a:spcBef>
              <a:buSzTx/>
              <a:buNone/>
              <a:defRPr i="1" sz="1400"/>
            </a:pPr>
            <a:r>
              <a:t>	</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2" name="Authenticity is equal. Rank is different – 3 Arguments for Supreme Rank of  Prophet Mohammad (pbuh) and Islamic Teachings"/>
          <p:cNvSpPr txBox="1"/>
          <p:nvPr>
            <p:ph type="title"/>
          </p:nvPr>
        </p:nvSpPr>
        <p:spPr>
          <a:xfrm>
            <a:off x="457200" y="274637"/>
            <a:ext cx="8229600" cy="1143001"/>
          </a:xfrm>
          <a:prstGeom prst="rect">
            <a:avLst/>
          </a:prstGeom>
        </p:spPr>
        <p:txBody>
          <a:bodyPr/>
          <a:lstStyle/>
          <a:p>
            <a:pPr defTabSz="777240">
              <a:defRPr b="1" sz="1700"/>
            </a:pPr>
            <a:r>
              <a:t>Authenticity is equal. Rank is different – 3</a:t>
            </a:r>
            <a:br/>
            <a:r>
              <a:rPr u="sng"/>
              <a:t>Arguments for Supreme Rank of </a:t>
            </a:r>
            <a:br>
              <a:rPr u="sng"/>
            </a:br>
            <a:r>
              <a:rPr u="sng"/>
              <a:t>Prophet Mohammad (pbuh) and Islamic Teachings</a:t>
            </a:r>
            <a:br>
              <a:rPr u="sng"/>
            </a:br>
          </a:p>
        </p:txBody>
      </p:sp>
      <p:sp>
        <p:nvSpPr>
          <p:cNvPr id="73" name="Religion has been perfected through him after a process of evolution of Divine guidance…"/>
          <p:cNvSpPr txBox="1"/>
          <p:nvPr>
            <p:ph type="body" idx="1"/>
          </p:nvPr>
        </p:nvSpPr>
        <p:spPr>
          <a:prstGeom prst="rect">
            <a:avLst/>
          </a:prstGeom>
        </p:spPr>
        <p:txBody>
          <a:bodyPr/>
          <a:lstStyle/>
          <a:p>
            <a:pPr>
              <a:lnSpc>
                <a:spcPct val="80000"/>
              </a:lnSpc>
              <a:spcBef>
                <a:spcPts val="500"/>
              </a:spcBef>
              <a:buChar char="•"/>
              <a:defRPr sz="2400"/>
            </a:pPr>
            <a:r>
              <a:t>Religion has been perfected through him after a process of evolution of Divine guidance</a:t>
            </a:r>
          </a:p>
          <a:p>
            <a:pPr>
              <a:lnSpc>
                <a:spcPct val="80000"/>
              </a:lnSpc>
              <a:spcBef>
                <a:spcPts val="500"/>
              </a:spcBef>
              <a:buSzTx/>
              <a:buNone/>
              <a:defRPr sz="2400"/>
            </a:pPr>
            <a:r>
              <a:t>	</a:t>
            </a:r>
            <a:r>
              <a:rPr i="1" sz="2000"/>
              <a:t>5:4 this day I have perfected your religion for you and completed my favour upon you and have chosen for you Islam as religion </a:t>
            </a:r>
            <a:endParaRPr i="1" sz="2000"/>
          </a:p>
          <a:p>
            <a:pPr>
              <a:lnSpc>
                <a:spcPct val="80000"/>
              </a:lnSpc>
              <a:buSzTx/>
              <a:buNone/>
              <a:defRPr i="1" sz="2000"/>
            </a:pPr>
          </a:p>
          <a:p>
            <a:pPr>
              <a:lnSpc>
                <a:spcPct val="80000"/>
              </a:lnSpc>
              <a:spcBef>
                <a:spcPts val="500"/>
              </a:spcBef>
              <a:buChar char="•"/>
              <a:defRPr sz="2400"/>
            </a:pPr>
            <a:r>
              <a:t>God declares him ‘the seal of prophets’ – the ultimate, the final authority</a:t>
            </a:r>
          </a:p>
          <a:p>
            <a:pPr>
              <a:lnSpc>
                <a:spcPct val="80000"/>
              </a:lnSpc>
              <a:spcBef>
                <a:spcPts val="500"/>
              </a:spcBef>
              <a:buSzTx/>
              <a:buNone/>
              <a:defRPr sz="2400"/>
            </a:pPr>
            <a:r>
              <a:t>	</a:t>
            </a:r>
            <a:r>
              <a:rPr i="1" sz="2000"/>
              <a:t>33;41Mohammad is not the father of any men amongst you but the messenger of Allah and the seal of the prophets and Allah has full knowledge of all things</a:t>
            </a:r>
            <a:endParaRPr i="1" sz="2000"/>
          </a:p>
          <a:p>
            <a:pPr>
              <a:lnSpc>
                <a:spcPct val="80000"/>
              </a:lnSpc>
              <a:buSzTx/>
              <a:buNone/>
              <a:defRPr i="1" sz="2000"/>
            </a:pPr>
          </a:p>
          <a:p>
            <a:pPr>
              <a:lnSpc>
                <a:spcPct val="80000"/>
              </a:lnSpc>
              <a:spcBef>
                <a:spcPts val="500"/>
              </a:spcBef>
              <a:buChar char="•"/>
              <a:defRPr sz="2400"/>
            </a:pPr>
            <a:r>
              <a:t>Quran has been promised protection by God</a:t>
            </a:r>
          </a:p>
          <a:p>
            <a:pPr>
              <a:lnSpc>
                <a:spcPct val="80000"/>
              </a:lnSpc>
              <a:spcBef>
                <a:spcPts val="500"/>
              </a:spcBef>
              <a:buSzTx/>
              <a:buNone/>
              <a:defRPr sz="2400"/>
            </a:pPr>
            <a:r>
              <a:t>	</a:t>
            </a:r>
            <a:r>
              <a:rPr i="1" sz="2000"/>
              <a:t>15:10 Verily, We Ourself have sent this Exhortation and We will most surely be its guardian </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5" name="c"/>
          <p:cNvSpPr txBox="1"/>
          <p:nvPr>
            <p:ph type="title"/>
          </p:nvPr>
        </p:nvSpPr>
        <p:spPr>
          <a:xfrm>
            <a:off x="457200" y="274637"/>
            <a:ext cx="8229600" cy="1143001"/>
          </a:xfrm>
          <a:prstGeom prst="rect">
            <a:avLst/>
          </a:prstGeom>
          <a:solidFill>
            <a:srgbClr val="FFFF99"/>
          </a:solidFill>
        </p:spPr>
        <p:txBody>
          <a:bodyPr/>
          <a:lstStyle/>
          <a:p>
            <a:pPr/>
            <a:r>
              <a:t> c</a:t>
            </a:r>
          </a:p>
        </p:txBody>
      </p:sp>
      <p:sp>
        <p:nvSpPr>
          <p:cNvPr id="76" name="Does that mean one has to follow Islam in order to achieve salvation or be ‘doomed’?…"/>
          <p:cNvSpPr txBox="1"/>
          <p:nvPr>
            <p:ph type="body" idx="1"/>
          </p:nvPr>
        </p:nvSpPr>
        <p:spPr>
          <a:prstGeom prst="rect">
            <a:avLst/>
          </a:prstGeom>
        </p:spPr>
        <p:txBody>
          <a:bodyPr/>
          <a:lstStyle/>
          <a:p>
            <a:pPr>
              <a:buChar char="•"/>
            </a:pPr>
          </a:p>
          <a:p>
            <a:pPr>
              <a:buChar char="•"/>
            </a:pPr>
            <a:r>
              <a:t>Does that mean one </a:t>
            </a:r>
            <a:r>
              <a:rPr i="1"/>
              <a:t>has to</a:t>
            </a:r>
            <a:r>
              <a:t> follow Islam in order to achieve salvation or be ‘doomed’?</a:t>
            </a:r>
          </a:p>
          <a:p>
            <a:pPr>
              <a:buSzTx/>
              <a:buNone/>
            </a:pPr>
          </a:p>
          <a:p>
            <a:pPr>
              <a:buChar char="•"/>
            </a:pPr>
            <a:r>
              <a:t>How could this be claimed at the same time while claiming to be the religion that advocates inter-religious peace?</a:t>
            </a:r>
          </a:p>
        </p:txBody>
      </p:sp>
      <p:grpSp>
        <p:nvGrpSpPr>
          <p:cNvPr id="79" name="Group"/>
          <p:cNvGrpSpPr/>
          <p:nvPr/>
        </p:nvGrpSpPr>
        <p:grpSpPr>
          <a:xfrm>
            <a:off x="468312" y="333374"/>
            <a:ext cx="8229601" cy="1143002"/>
            <a:chOff x="0" y="0"/>
            <a:chExt cx="8229600" cy="1143000"/>
          </a:xfrm>
        </p:grpSpPr>
        <p:sp>
          <p:nvSpPr>
            <p:cNvPr id="77" name="Rectangle"/>
            <p:cNvSpPr/>
            <p:nvPr/>
          </p:nvSpPr>
          <p:spPr>
            <a:xfrm>
              <a:off x="0" y="-1"/>
              <a:ext cx="8229600" cy="1143002"/>
            </a:xfrm>
            <a:prstGeom prst="rect">
              <a:avLst/>
            </a:prstGeom>
            <a:solidFill>
              <a:srgbClr val="FFFF99"/>
            </a:solidFill>
            <a:ln w="12700" cap="flat">
              <a:noFill/>
              <a:miter lim="400000"/>
            </a:ln>
            <a:effectLst/>
          </p:spPr>
          <p:txBody>
            <a:bodyPr wrap="square" lIns="45719" tIns="45719" rIns="45719" bIns="45719" numCol="1" anchor="ctr">
              <a:noAutofit/>
            </a:bodyPr>
            <a:lstStyle/>
            <a:p>
              <a:pPr algn="ctr">
                <a:defRPr sz="2400"/>
              </a:pPr>
            </a:p>
          </p:txBody>
        </p:sp>
        <p:sp>
          <p:nvSpPr>
            <p:cNvPr id="78" name="The question may arise…"/>
            <p:cNvSpPr txBox="1"/>
            <p:nvPr/>
          </p:nvSpPr>
          <p:spPr>
            <a:xfrm>
              <a:off x="0" y="217420"/>
              <a:ext cx="8229600" cy="70816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sz="4400"/>
              </a:pPr>
              <a:r>
                <a:t> </a:t>
              </a:r>
              <a:r>
                <a:rPr sz="2400"/>
                <a:t>The question may arise…</a:t>
              </a:r>
            </a:p>
          </p:txBody>
        </p:sp>
      </p:gr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1" name="Salvation is not a monopoly of any religion"/>
          <p:cNvSpPr txBox="1"/>
          <p:nvPr>
            <p:ph type="title"/>
          </p:nvPr>
        </p:nvSpPr>
        <p:spPr>
          <a:xfrm>
            <a:off x="457200" y="274637"/>
            <a:ext cx="8229600" cy="1143001"/>
          </a:xfrm>
          <a:prstGeom prst="rect">
            <a:avLst/>
          </a:prstGeom>
          <a:solidFill>
            <a:srgbClr val="FFFF00"/>
          </a:solidFill>
        </p:spPr>
        <p:txBody>
          <a:bodyPr/>
          <a:lstStyle>
            <a:lvl1pPr defTabSz="841247">
              <a:defRPr sz="3680"/>
            </a:lvl1pPr>
          </a:lstStyle>
          <a:p>
            <a:pPr/>
            <a:r>
              <a:t>Salvation is not a monopoly of any religion</a:t>
            </a:r>
          </a:p>
        </p:txBody>
      </p:sp>
      <p:sp>
        <p:nvSpPr>
          <p:cNvPr id="82" name="All religions claim salvation and redemption from Satan – including Islam…"/>
          <p:cNvSpPr txBox="1"/>
          <p:nvPr>
            <p:ph type="body" idx="1"/>
          </p:nvPr>
        </p:nvSpPr>
        <p:spPr>
          <a:prstGeom prst="rect">
            <a:avLst/>
          </a:prstGeom>
        </p:spPr>
        <p:txBody>
          <a:bodyPr/>
          <a:lstStyle/>
          <a:p>
            <a:pPr>
              <a:lnSpc>
                <a:spcPct val="80000"/>
              </a:lnSpc>
              <a:spcBef>
                <a:spcPts val="400"/>
              </a:spcBef>
              <a:buChar char="•"/>
              <a:defRPr sz="2000"/>
            </a:pPr>
            <a:r>
              <a:t>All religions claim salvation and redemption from Satan – including Islam</a:t>
            </a:r>
          </a:p>
          <a:p>
            <a:pPr>
              <a:lnSpc>
                <a:spcPct val="80000"/>
              </a:lnSpc>
              <a:spcBef>
                <a:spcPts val="400"/>
              </a:spcBef>
              <a:buChar char="•"/>
              <a:defRPr sz="2000"/>
            </a:pPr>
            <a:r>
              <a:t>Some claim damnation to those who do not follow the claimant’s religion – this is contradictory to what Quran teaches </a:t>
            </a:r>
          </a:p>
          <a:p>
            <a:pPr>
              <a:lnSpc>
                <a:spcPct val="80000"/>
              </a:lnSpc>
              <a:spcBef>
                <a:spcPts val="400"/>
              </a:spcBef>
              <a:buChar char="•"/>
              <a:defRPr sz="2000"/>
            </a:pPr>
            <a:r>
              <a:t>In the Quran, general principles of belief in God and the process of accountability along with righteous conduct are declared essential for salvation</a:t>
            </a:r>
          </a:p>
          <a:p>
            <a:pPr>
              <a:lnSpc>
                <a:spcPct val="80000"/>
              </a:lnSpc>
              <a:buChar char="•"/>
              <a:defRPr sz="2000"/>
            </a:pPr>
          </a:p>
          <a:p>
            <a:pPr>
              <a:lnSpc>
                <a:spcPct val="80000"/>
              </a:lnSpc>
              <a:spcBef>
                <a:spcPts val="300"/>
              </a:spcBef>
              <a:buSzTx/>
              <a:buNone/>
              <a:defRPr i="1" sz="1600"/>
            </a:pPr>
            <a:r>
              <a:t>	2:63 surely the believers and from the Jews, the Sabians, the Christians; whoso truly believes in Allah and the Last Day and does good deeds shall have their reward with their Lord, on them shall come no fear, nor shall they grieve</a:t>
            </a:r>
          </a:p>
          <a:p>
            <a:pPr>
              <a:lnSpc>
                <a:spcPct val="80000"/>
              </a:lnSpc>
              <a:buSzTx/>
              <a:buNone/>
              <a:defRPr i="1" sz="1600"/>
            </a:pPr>
          </a:p>
          <a:p>
            <a:pPr>
              <a:lnSpc>
                <a:spcPct val="80000"/>
              </a:lnSpc>
              <a:spcBef>
                <a:spcPts val="300"/>
              </a:spcBef>
              <a:buSzTx/>
              <a:buNone/>
              <a:defRPr i="1" sz="1600"/>
            </a:pPr>
            <a:r>
              <a:t>	3:114-6 they are not all alike. Amongst People of the Book there is a party who stand by their covenant, they recite the word of Allah in the night and prostrate themselves before Him.  They believe in Allah and the Last Day and enjoin good and forbid evil and hasten, vying with one another in good deeds. These are amongst the righteous. And whatever good they do, they shall not be denied the due reward. And Allah well knows the God-fearing</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4" name="Accepting good in others"/>
          <p:cNvSpPr txBox="1"/>
          <p:nvPr>
            <p:ph type="title"/>
          </p:nvPr>
        </p:nvSpPr>
        <p:spPr>
          <a:xfrm>
            <a:off x="457200" y="274637"/>
            <a:ext cx="8229600" cy="1143001"/>
          </a:xfrm>
          <a:prstGeom prst="rect">
            <a:avLst/>
          </a:prstGeom>
          <a:solidFill>
            <a:srgbClr val="FFFF00"/>
          </a:solidFill>
        </p:spPr>
        <p:txBody>
          <a:bodyPr/>
          <a:lstStyle/>
          <a:p>
            <a:pPr/>
            <a:r>
              <a:t>Accepting good in others</a:t>
            </a:r>
          </a:p>
        </p:txBody>
      </p:sp>
      <p:sp>
        <p:nvSpPr>
          <p:cNvPr id="85" name="Essential for inter-religious peace…"/>
          <p:cNvSpPr txBox="1"/>
          <p:nvPr>
            <p:ph type="body" idx="1"/>
          </p:nvPr>
        </p:nvSpPr>
        <p:spPr>
          <a:prstGeom prst="rect">
            <a:avLst/>
          </a:prstGeom>
        </p:spPr>
        <p:txBody>
          <a:bodyPr/>
          <a:lstStyle/>
          <a:p>
            <a:pPr marL="329184" indent="-329184" defTabSz="877823">
              <a:buChar char="•"/>
              <a:defRPr sz="3072"/>
            </a:pPr>
          </a:p>
          <a:p>
            <a:pPr marL="329184" indent="-329184" defTabSz="877823">
              <a:buChar char="•"/>
              <a:defRPr sz="3072"/>
            </a:pPr>
            <a:r>
              <a:t>Essential for inter-religious peace</a:t>
            </a:r>
          </a:p>
          <a:p>
            <a:pPr marL="329184" indent="-329184" defTabSz="877823">
              <a:buChar char="•"/>
              <a:defRPr sz="3072"/>
            </a:pPr>
            <a:r>
              <a:t>Good is no monopoly of Islam</a:t>
            </a:r>
          </a:p>
          <a:p>
            <a:pPr marL="329184" indent="-329184" defTabSz="877823">
              <a:buSzTx/>
              <a:buNone/>
              <a:defRPr sz="3072"/>
            </a:pPr>
          </a:p>
          <a:p>
            <a:pPr marL="329184" indent="-329184" defTabSz="877823">
              <a:spcBef>
                <a:spcPts val="400"/>
              </a:spcBef>
              <a:buSzTx/>
              <a:buNone/>
              <a:defRPr i="1" sz="1919"/>
            </a:pPr>
            <a:r>
              <a:t>	7:160 And of the people of Moses, there is a party who guides with truth and does justice therewith</a:t>
            </a:r>
          </a:p>
          <a:p>
            <a:pPr marL="329184" indent="-329184" defTabSz="877823">
              <a:buChar char="•"/>
              <a:defRPr i="1" sz="1919"/>
            </a:pPr>
          </a:p>
          <a:p>
            <a:pPr marL="329184" indent="-329184" defTabSz="877823">
              <a:spcBef>
                <a:spcPts val="400"/>
              </a:spcBef>
              <a:buSzTx/>
              <a:buNone/>
              <a:defRPr i="1" sz="1919"/>
            </a:pPr>
            <a:r>
              <a:t>	7:182 And of those we have created there are people that guide with truth and do justice therewith</a:t>
            </a:r>
          </a:p>
          <a:p>
            <a:pPr marL="329184" indent="-329184" defTabSz="877823">
              <a:buChar char="•"/>
              <a:defRPr i="1" sz="1919"/>
            </a:pPr>
          </a:p>
          <a:p>
            <a:pPr marL="329184" indent="-329184" defTabSz="877823">
              <a:spcBef>
                <a:spcPts val="400"/>
              </a:spcBef>
              <a:buSzTx/>
              <a:buNone/>
              <a:defRPr i="1" sz="1919"/>
            </a:pPr>
            <a:r>
              <a:t> </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7" name="Hence…"/>
          <p:cNvSpPr txBox="1"/>
          <p:nvPr>
            <p:ph type="title"/>
          </p:nvPr>
        </p:nvSpPr>
        <p:spPr>
          <a:xfrm>
            <a:off x="457200" y="274637"/>
            <a:ext cx="8229600" cy="1143001"/>
          </a:xfrm>
          <a:prstGeom prst="rect">
            <a:avLst/>
          </a:prstGeom>
          <a:solidFill>
            <a:srgbClr val="FFFF99"/>
          </a:solidFill>
        </p:spPr>
        <p:txBody>
          <a:bodyPr/>
          <a:lstStyle/>
          <a:p>
            <a:pPr/>
            <a:r>
              <a:t>Hence…</a:t>
            </a:r>
          </a:p>
        </p:txBody>
      </p:sp>
      <p:sp>
        <p:nvSpPr>
          <p:cNvPr id="88" name="…there is a difference between claims made by other religions and one made by Islam."/>
          <p:cNvSpPr txBox="1"/>
          <p:nvPr>
            <p:ph type="body" idx="1"/>
          </p:nvPr>
        </p:nvSpPr>
        <p:spPr>
          <a:prstGeom prst="rect">
            <a:avLst/>
          </a:prstGeom>
        </p:spPr>
        <p:txBody>
          <a:bodyPr/>
          <a:lstStyle/>
          <a:p>
            <a:pPr>
              <a:buChar char="•"/>
            </a:pPr>
          </a:p>
          <a:p>
            <a:pPr>
              <a:buChar char="•"/>
            </a:pPr>
            <a:r>
              <a:t>…there </a:t>
            </a:r>
            <a:r>
              <a:rPr i="1"/>
              <a:t>is</a:t>
            </a:r>
            <a:r>
              <a:t> a difference between claims made by other religions and one made by Islam.</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 name="ISLAM’S RESPONSE TO CONTEMPORARY ISSUES"/>
          <p:cNvSpPr txBox="1"/>
          <p:nvPr>
            <p:ph type="ctrTitle"/>
          </p:nvPr>
        </p:nvSpPr>
        <p:spPr>
          <a:xfrm>
            <a:off x="611187" y="620712"/>
            <a:ext cx="7773988" cy="1728788"/>
          </a:xfrm>
          <a:prstGeom prst="rect">
            <a:avLst/>
          </a:prstGeom>
          <a:solidFill>
            <a:srgbClr val="FFFFFF"/>
          </a:solidFill>
        </p:spPr>
        <p:txBody>
          <a:bodyPr/>
          <a:lstStyle/>
          <a:p>
            <a:pPr>
              <a:defRPr sz="2800"/>
            </a:pPr>
            <a:r>
              <a:t>ISLAM’S RESPONSE TO CONTEMPORARY ISSUES</a:t>
            </a:r>
            <a:br/>
          </a:p>
        </p:txBody>
      </p:sp>
      <p:sp>
        <p:nvSpPr>
          <p:cNvPr id="35" name="Chapter wise Educational seminars:…"/>
          <p:cNvSpPr txBox="1"/>
          <p:nvPr>
            <p:ph type="subTitle" sz="half" idx="1"/>
          </p:nvPr>
        </p:nvSpPr>
        <p:spPr>
          <a:xfrm>
            <a:off x="1187450" y="2276475"/>
            <a:ext cx="6584950" cy="3097213"/>
          </a:xfrm>
          <a:prstGeom prst="rect">
            <a:avLst/>
          </a:prstGeom>
        </p:spPr>
        <p:txBody>
          <a:bodyPr/>
          <a:lstStyle/>
          <a:p>
            <a:pPr marL="342900" indent="-342900" algn="l">
              <a:defRPr sz="2000"/>
            </a:pPr>
          </a:p>
          <a:p>
            <a:pPr marL="342900" indent="-342900" algn="l">
              <a:spcBef>
                <a:spcPts val="400"/>
              </a:spcBef>
              <a:defRPr sz="2000"/>
            </a:pPr>
            <a:r>
              <a:t>Chapter wise Educational seminars:</a:t>
            </a:r>
          </a:p>
          <a:p>
            <a:pPr marL="342900" indent="-342900">
              <a:defRPr sz="2000"/>
            </a:pPr>
          </a:p>
          <a:p>
            <a:pPr marL="342900" indent="-342900" algn="l">
              <a:spcBef>
                <a:spcPts val="400"/>
              </a:spcBef>
              <a:defRPr sz="2000"/>
            </a:pPr>
            <a:r>
              <a:t>1. Inter-religious peace</a:t>
            </a:r>
          </a:p>
          <a:p>
            <a:pPr marL="342900" indent="-342900" algn="l">
              <a:spcBef>
                <a:spcPts val="400"/>
              </a:spcBef>
              <a:defRPr sz="2000"/>
            </a:pPr>
            <a:r>
              <a:t>2. Social peace</a:t>
            </a:r>
          </a:p>
          <a:p>
            <a:pPr marL="342900" indent="-342900" algn="l">
              <a:spcBef>
                <a:spcPts val="400"/>
              </a:spcBef>
              <a:defRPr sz="2000"/>
            </a:pPr>
            <a:r>
              <a:t>3. Economic peace</a:t>
            </a:r>
          </a:p>
          <a:p>
            <a:pPr marL="342900" indent="-342900" algn="l">
              <a:spcBef>
                <a:spcPts val="400"/>
              </a:spcBef>
              <a:defRPr sz="2000"/>
            </a:pPr>
            <a:r>
              <a:t>4. Political peace</a:t>
            </a:r>
          </a:p>
          <a:p>
            <a:pPr marL="342900" indent="-342900" algn="l">
              <a:spcBef>
                <a:spcPts val="400"/>
              </a:spcBef>
              <a:defRPr sz="2000"/>
            </a:pPr>
            <a:r>
              <a:t>5. Individual peace</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0" name="Universality of Religion"/>
          <p:cNvSpPr txBox="1"/>
          <p:nvPr>
            <p:ph type="title"/>
          </p:nvPr>
        </p:nvSpPr>
        <p:spPr>
          <a:xfrm>
            <a:off x="457200" y="274637"/>
            <a:ext cx="8229600" cy="1143001"/>
          </a:xfrm>
          <a:prstGeom prst="rect">
            <a:avLst/>
          </a:prstGeom>
          <a:solidFill>
            <a:srgbClr val="FFFF00"/>
          </a:solidFill>
        </p:spPr>
        <p:txBody>
          <a:bodyPr/>
          <a:lstStyle/>
          <a:p>
            <a:pPr/>
            <a:r>
              <a:t>Universality of Religion</a:t>
            </a:r>
          </a:p>
        </p:txBody>
      </p:sp>
      <p:sp>
        <p:nvSpPr>
          <p:cNvPr id="91" name="Main points revised:…"/>
          <p:cNvSpPr txBox="1"/>
          <p:nvPr>
            <p:ph type="body" idx="1"/>
          </p:nvPr>
        </p:nvSpPr>
        <p:spPr>
          <a:prstGeom prst="rect">
            <a:avLst/>
          </a:prstGeom>
        </p:spPr>
        <p:txBody>
          <a:bodyPr/>
          <a:lstStyle/>
          <a:p>
            <a:pPr marL="336042" indent="-336042" defTabSz="896111">
              <a:lnSpc>
                <a:spcPct val="80000"/>
              </a:lnSpc>
              <a:spcBef>
                <a:spcPts val="500"/>
              </a:spcBef>
              <a:buChar char="•"/>
              <a:defRPr sz="2352"/>
            </a:pPr>
            <a:r>
              <a:t>Main points revised:</a:t>
            </a:r>
          </a:p>
          <a:p>
            <a:pPr marL="336042" indent="-336042" defTabSz="896111">
              <a:lnSpc>
                <a:spcPct val="80000"/>
              </a:lnSpc>
              <a:spcBef>
                <a:spcPts val="500"/>
              </a:spcBef>
              <a:buSzTx/>
              <a:buNone/>
              <a:defRPr sz="2352"/>
            </a:pPr>
            <a:r>
              <a:t>		-</a:t>
            </a:r>
            <a:r>
              <a:rPr sz="1764"/>
              <a:t>In accordance with the natural laws</a:t>
            </a:r>
            <a:endParaRPr sz="1764"/>
          </a:p>
          <a:p>
            <a:pPr marL="336042" indent="-336042" defTabSz="896111">
              <a:lnSpc>
                <a:spcPct val="80000"/>
              </a:lnSpc>
              <a:spcBef>
                <a:spcPts val="400"/>
              </a:spcBef>
              <a:buSzTx/>
              <a:buNone/>
              <a:defRPr sz="1764"/>
            </a:pPr>
            <a:r>
              <a:t>		-In accordance with human psyche</a:t>
            </a:r>
          </a:p>
          <a:p>
            <a:pPr marL="336042" indent="-336042" defTabSz="896111">
              <a:lnSpc>
                <a:spcPct val="80000"/>
              </a:lnSpc>
              <a:spcBef>
                <a:spcPts val="400"/>
              </a:spcBef>
              <a:buSzTx/>
              <a:buNone/>
              <a:defRPr sz="1764"/>
            </a:pPr>
            <a:r>
              <a:t>		-Applicable to all people, all races, all cultures</a:t>
            </a:r>
          </a:p>
          <a:p>
            <a:pPr marL="336042" indent="-336042" defTabSz="896111">
              <a:lnSpc>
                <a:spcPct val="80000"/>
              </a:lnSpc>
              <a:spcBef>
                <a:spcPts val="400"/>
              </a:spcBef>
              <a:buSzTx/>
              <a:buNone/>
              <a:defRPr sz="1764"/>
            </a:pPr>
            <a:r>
              <a:t>		-Applicable all times now and in future</a:t>
            </a:r>
          </a:p>
          <a:p>
            <a:pPr marL="336042" indent="-336042" defTabSz="896111">
              <a:lnSpc>
                <a:spcPct val="80000"/>
              </a:lnSpc>
              <a:buSzTx/>
              <a:buNone/>
              <a:defRPr sz="1764"/>
            </a:pPr>
          </a:p>
          <a:p>
            <a:pPr marL="336042" indent="-336042" defTabSz="896111">
              <a:lnSpc>
                <a:spcPct val="80000"/>
              </a:lnSpc>
              <a:spcBef>
                <a:spcPts val="500"/>
              </a:spcBef>
              <a:buChar char="•"/>
              <a:defRPr sz="2352"/>
            </a:pPr>
            <a:r>
              <a:t>Quran declares all religions have this quality to some degree, unless corrupted by followers later</a:t>
            </a:r>
          </a:p>
          <a:p>
            <a:pPr marL="336042" indent="-336042" defTabSz="896111">
              <a:lnSpc>
                <a:spcPct val="80000"/>
              </a:lnSpc>
              <a:buChar char="•"/>
              <a:defRPr sz="1764"/>
            </a:pPr>
          </a:p>
          <a:p>
            <a:pPr marL="336042" indent="-336042" defTabSz="896111">
              <a:lnSpc>
                <a:spcPct val="80000"/>
              </a:lnSpc>
              <a:spcBef>
                <a:spcPts val="400"/>
              </a:spcBef>
              <a:buSzTx/>
              <a:buNone/>
              <a:defRPr i="1" sz="1764"/>
            </a:pPr>
            <a:r>
              <a:t>	98:6 they (people of the book) were not commanded but to serve Allah, with sincere obedience, and being upright, and to pray, and to pay zakat. That is the religion of the right</a:t>
            </a:r>
          </a:p>
          <a:p>
            <a:pPr marL="336042" indent="-336042" defTabSz="896111">
              <a:lnSpc>
                <a:spcPct val="80000"/>
              </a:lnSpc>
              <a:buSzTx/>
              <a:buNone/>
              <a:defRPr i="1" sz="1764"/>
            </a:pPr>
          </a:p>
          <a:p>
            <a:pPr marL="336042" indent="-336042" defTabSz="896111">
              <a:lnSpc>
                <a:spcPct val="80000"/>
              </a:lnSpc>
              <a:spcBef>
                <a:spcPts val="400"/>
              </a:spcBef>
              <a:buSzTx/>
              <a:buNone/>
              <a:defRPr i="1" sz="1764"/>
            </a:pPr>
            <a:r>
              <a:t>	30:31 so set thy face to religion as one devoted; to nature made by Allah, the nature in which He created mankind. There is no altering the creation of Allah. This is the right religion. Most people know not</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3" name="The question may arise…"/>
          <p:cNvSpPr txBox="1"/>
          <p:nvPr>
            <p:ph type="title"/>
          </p:nvPr>
        </p:nvSpPr>
        <p:spPr>
          <a:xfrm>
            <a:off x="468312" y="260349"/>
            <a:ext cx="8229601" cy="1143002"/>
          </a:xfrm>
          <a:prstGeom prst="rect">
            <a:avLst/>
          </a:prstGeom>
          <a:solidFill>
            <a:srgbClr val="FFFF99"/>
          </a:solidFill>
        </p:spPr>
        <p:txBody>
          <a:bodyPr/>
          <a:lstStyle/>
          <a:p>
            <a:pPr/>
            <a:r>
              <a:t> </a:t>
            </a:r>
            <a:r>
              <a:rPr sz="2400"/>
              <a:t>The question may arise…</a:t>
            </a:r>
            <a:r>
              <a:t> </a:t>
            </a:r>
          </a:p>
        </p:txBody>
      </p:sp>
      <p:sp>
        <p:nvSpPr>
          <p:cNvPr id="94" name="If so what is the distinction of Islam. Why should Islam be more universal than other religions?"/>
          <p:cNvSpPr txBox="1"/>
          <p:nvPr>
            <p:ph type="body" idx="1"/>
          </p:nvPr>
        </p:nvSpPr>
        <p:spPr>
          <a:prstGeom prst="rect">
            <a:avLst/>
          </a:prstGeom>
        </p:spPr>
        <p:txBody>
          <a:bodyPr/>
          <a:lstStyle/>
          <a:p>
            <a:pPr lvl="1" marL="742950" indent="-285750">
              <a:spcBef>
                <a:spcPts val="0"/>
              </a:spcBef>
              <a:defRPr sz="2800"/>
            </a:pPr>
          </a:p>
          <a:p>
            <a:pPr lvl="1" marL="285750" indent="171450">
              <a:spcBef>
                <a:spcPts val="0"/>
              </a:spcBef>
              <a:buSzTx/>
              <a:buNone/>
              <a:defRPr sz="2800"/>
            </a:pPr>
          </a:p>
          <a:p>
            <a:pPr lvl="1" marL="285750" indent="171450">
              <a:spcBef>
                <a:spcPts val="0"/>
              </a:spcBef>
              <a:buSzTx/>
              <a:buNone/>
              <a:defRPr sz="2800"/>
            </a:pPr>
            <a:r>
              <a:t>If so what is the distinction of Islam. Why should Islam be more universal than other religions?</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6" name="Universality of Islam"/>
          <p:cNvSpPr txBox="1"/>
          <p:nvPr>
            <p:ph type="title"/>
          </p:nvPr>
        </p:nvSpPr>
        <p:spPr>
          <a:xfrm>
            <a:off x="457200" y="274637"/>
            <a:ext cx="8229600" cy="1143001"/>
          </a:xfrm>
          <a:prstGeom prst="rect">
            <a:avLst/>
          </a:prstGeom>
          <a:solidFill>
            <a:srgbClr val="FFFF00"/>
          </a:solidFill>
        </p:spPr>
        <p:txBody>
          <a:bodyPr/>
          <a:lstStyle/>
          <a:p>
            <a:pPr/>
            <a:r>
              <a:t>Universality of Islam</a:t>
            </a:r>
          </a:p>
        </p:txBody>
      </p:sp>
      <p:sp>
        <p:nvSpPr>
          <p:cNvPr id="97" name="Evolution of society required new teachings with time, along with restoration of original fundamental principles…"/>
          <p:cNvSpPr txBox="1"/>
          <p:nvPr>
            <p:ph type="body" idx="1"/>
          </p:nvPr>
        </p:nvSpPr>
        <p:spPr>
          <a:prstGeom prst="rect">
            <a:avLst/>
          </a:prstGeom>
        </p:spPr>
        <p:txBody>
          <a:bodyPr/>
          <a:lstStyle/>
          <a:p>
            <a:pPr marL="336042" indent="-336042" defTabSz="896111">
              <a:lnSpc>
                <a:spcPct val="80000"/>
              </a:lnSpc>
              <a:spcBef>
                <a:spcPts val="500"/>
              </a:spcBef>
              <a:buChar char="•"/>
              <a:defRPr sz="2352"/>
            </a:pPr>
            <a:r>
              <a:t>Evolution of society required new teachings with time, along with restoration of original fundamental principles</a:t>
            </a:r>
          </a:p>
          <a:p>
            <a:pPr marL="336042" indent="-336042" defTabSz="896111">
              <a:lnSpc>
                <a:spcPct val="80000"/>
              </a:lnSpc>
              <a:spcBef>
                <a:spcPts val="500"/>
              </a:spcBef>
              <a:buSzTx/>
              <a:buNone/>
              <a:defRPr sz="2352"/>
            </a:pPr>
            <a:r>
              <a:t>	- </a:t>
            </a:r>
            <a:r>
              <a:rPr sz="1764"/>
              <a:t>all learning is stepwise – human nature</a:t>
            </a:r>
            <a:endParaRPr sz="1764"/>
          </a:p>
          <a:p>
            <a:pPr marL="336042" indent="-336042" defTabSz="896111">
              <a:lnSpc>
                <a:spcPct val="80000"/>
              </a:lnSpc>
              <a:spcBef>
                <a:spcPts val="400"/>
              </a:spcBef>
              <a:buSzTx/>
              <a:buNone/>
              <a:defRPr sz="1764"/>
            </a:pPr>
            <a:r>
              <a:t>	- so is all development – following gradual steps</a:t>
            </a:r>
          </a:p>
          <a:p>
            <a:pPr marL="336042" indent="-336042" defTabSz="896111">
              <a:lnSpc>
                <a:spcPct val="80000"/>
              </a:lnSpc>
              <a:buChar char="•"/>
              <a:defRPr sz="1764"/>
            </a:pPr>
          </a:p>
          <a:p>
            <a:pPr marL="336042" indent="-336042" defTabSz="896111">
              <a:lnSpc>
                <a:spcPct val="80000"/>
              </a:lnSpc>
              <a:spcBef>
                <a:spcPts val="500"/>
              </a:spcBef>
              <a:buChar char="•"/>
              <a:defRPr sz="2352"/>
            </a:pPr>
            <a:r>
              <a:t>Stage of universal religion: when societies established themselves </a:t>
            </a:r>
          </a:p>
          <a:p>
            <a:pPr marL="336042" indent="-336042" defTabSz="896111">
              <a:lnSpc>
                <a:spcPct val="80000"/>
              </a:lnSpc>
              <a:spcBef>
                <a:spcPts val="500"/>
              </a:spcBef>
              <a:buSzTx/>
              <a:buNone/>
              <a:defRPr sz="2352"/>
            </a:pPr>
            <a:r>
              <a:t>	- </a:t>
            </a:r>
            <a:r>
              <a:rPr sz="1764"/>
              <a:t>farming and agriculture, commerce and trade, political systems,  communication and travel, economic systems, sciences and knowledge </a:t>
            </a:r>
            <a:endParaRPr sz="1764"/>
          </a:p>
          <a:p>
            <a:pPr marL="336042" indent="-336042" defTabSz="896111">
              <a:lnSpc>
                <a:spcPct val="80000"/>
              </a:lnSpc>
              <a:buChar char="•"/>
              <a:defRPr sz="1764"/>
            </a:pPr>
          </a:p>
          <a:p>
            <a:pPr marL="336042" indent="-336042" defTabSz="896111">
              <a:lnSpc>
                <a:spcPct val="80000"/>
              </a:lnSpc>
              <a:spcBef>
                <a:spcPts val="500"/>
              </a:spcBef>
              <a:buChar char="•"/>
              <a:defRPr sz="2352"/>
            </a:pPr>
            <a:r>
              <a:t>Stage to remove secondary and transient teachings</a:t>
            </a:r>
          </a:p>
          <a:p>
            <a:pPr marL="336042" indent="-336042" defTabSz="896111">
              <a:lnSpc>
                <a:spcPct val="80000"/>
              </a:lnSpc>
              <a:buChar char="•"/>
              <a:defRPr sz="2352"/>
            </a:pPr>
          </a:p>
          <a:p>
            <a:pPr marL="336042" indent="-336042" defTabSz="896111">
              <a:lnSpc>
                <a:spcPct val="80000"/>
              </a:lnSpc>
              <a:spcBef>
                <a:spcPts val="500"/>
              </a:spcBef>
              <a:buChar char="•"/>
              <a:defRPr sz="2352"/>
            </a:pPr>
            <a:r>
              <a:t>Stage to add universal teachings to original fundamental principles</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9" name="The question may arise…"/>
          <p:cNvSpPr txBox="1"/>
          <p:nvPr>
            <p:ph type="title"/>
          </p:nvPr>
        </p:nvSpPr>
        <p:spPr>
          <a:xfrm>
            <a:off x="457200" y="274637"/>
            <a:ext cx="8229600" cy="1143001"/>
          </a:xfrm>
          <a:prstGeom prst="rect">
            <a:avLst/>
          </a:prstGeom>
          <a:solidFill>
            <a:srgbClr val="FFFF99"/>
          </a:solidFill>
        </p:spPr>
        <p:txBody>
          <a:bodyPr/>
          <a:lstStyle>
            <a:lvl1pPr>
              <a:defRPr sz="2400"/>
            </a:lvl1pPr>
          </a:lstStyle>
          <a:p>
            <a:pPr/>
            <a:r>
              <a:t>The question may arise…</a:t>
            </a:r>
          </a:p>
        </p:txBody>
      </p:sp>
      <p:sp>
        <p:nvSpPr>
          <p:cNvPr id="100" name="According to this we now have a universal religion, so is there no need of other religions?…"/>
          <p:cNvSpPr txBox="1"/>
          <p:nvPr>
            <p:ph type="body" idx="1"/>
          </p:nvPr>
        </p:nvSpPr>
        <p:spPr>
          <a:prstGeom prst="rect">
            <a:avLst/>
          </a:prstGeom>
        </p:spPr>
        <p:txBody>
          <a:bodyPr/>
          <a:lstStyle/>
          <a:p>
            <a:pPr>
              <a:buChar char="•"/>
            </a:pPr>
          </a:p>
          <a:p>
            <a:pPr>
              <a:spcBef>
                <a:spcPts val="600"/>
              </a:spcBef>
              <a:buChar char="•"/>
              <a:defRPr sz="2800"/>
            </a:pPr>
            <a:r>
              <a:t>According to this we now have a universal religion, so is there no need of other religions? </a:t>
            </a:r>
          </a:p>
          <a:p>
            <a:pPr lvl="1" marL="285750" indent="171450">
              <a:spcBef>
                <a:spcPts val="0"/>
              </a:spcBef>
              <a:buSzTx/>
              <a:buNone/>
              <a:defRPr sz="2800"/>
            </a:pPr>
            <a:r>
              <a:t>Must everyone follow Islam then?</a:t>
            </a: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2" name="Islam gives complete  freedom of choice…"/>
          <p:cNvSpPr txBox="1"/>
          <p:nvPr>
            <p:ph type="title"/>
          </p:nvPr>
        </p:nvSpPr>
        <p:spPr>
          <a:xfrm>
            <a:off x="457200" y="274637"/>
            <a:ext cx="8229600" cy="1143001"/>
          </a:xfrm>
          <a:prstGeom prst="rect">
            <a:avLst/>
          </a:prstGeom>
          <a:solidFill>
            <a:srgbClr val="FFFF00"/>
          </a:solidFill>
        </p:spPr>
        <p:txBody>
          <a:bodyPr/>
          <a:lstStyle/>
          <a:p>
            <a:pPr defTabSz="841247">
              <a:defRPr sz="3680"/>
            </a:pPr>
            <a:r>
              <a:t>Islam gives complete </a:t>
            </a:r>
            <a:br/>
            <a:r>
              <a:t>freedom of choice…</a:t>
            </a:r>
          </a:p>
        </p:txBody>
      </p:sp>
      <p:sp>
        <p:nvSpPr>
          <p:cNvPr id="103" name="2:257 there should be no compulsion in religion…"/>
          <p:cNvSpPr txBox="1"/>
          <p:nvPr>
            <p:ph type="body" idx="1"/>
          </p:nvPr>
        </p:nvSpPr>
        <p:spPr>
          <a:prstGeom prst="rect">
            <a:avLst/>
          </a:prstGeom>
        </p:spPr>
        <p:txBody>
          <a:bodyPr/>
          <a:lstStyle/>
          <a:p>
            <a:pPr>
              <a:lnSpc>
                <a:spcPct val="90000"/>
              </a:lnSpc>
              <a:buChar char="•"/>
              <a:defRPr i="1" sz="2000"/>
            </a:pPr>
          </a:p>
          <a:p>
            <a:pPr>
              <a:lnSpc>
                <a:spcPct val="90000"/>
              </a:lnSpc>
              <a:spcBef>
                <a:spcPts val="400"/>
              </a:spcBef>
              <a:buChar char="•"/>
              <a:defRPr i="1" sz="2000"/>
            </a:pPr>
            <a:r>
              <a:t>2:257 there should be no compulsion in religion</a:t>
            </a:r>
          </a:p>
          <a:p>
            <a:pPr>
              <a:lnSpc>
                <a:spcPct val="90000"/>
              </a:lnSpc>
              <a:spcBef>
                <a:spcPts val="400"/>
              </a:spcBef>
              <a:buChar char="•"/>
              <a:defRPr sz="2000"/>
            </a:pPr>
            <a:r>
              <a:t>‘Swords can win territories, not hearts                                         Force can bend heads, not minds’</a:t>
            </a:r>
          </a:p>
          <a:p>
            <a:pPr>
              <a:lnSpc>
                <a:spcPct val="90000"/>
              </a:lnSpc>
              <a:buChar char="•"/>
              <a:defRPr sz="2000"/>
            </a:pPr>
          </a:p>
          <a:p>
            <a:pPr>
              <a:lnSpc>
                <a:spcPct val="90000"/>
              </a:lnSpc>
              <a:buChar char="•"/>
            </a:pPr>
            <a:r>
              <a:t>Freedom of expression to all religions</a:t>
            </a:r>
          </a:p>
          <a:p>
            <a:pPr>
              <a:lnSpc>
                <a:spcPct val="90000"/>
              </a:lnSpc>
              <a:buChar char="•"/>
            </a:pPr>
          </a:p>
          <a:p>
            <a:pPr>
              <a:lnSpc>
                <a:spcPct val="90000"/>
              </a:lnSpc>
              <a:spcBef>
                <a:spcPts val="600"/>
              </a:spcBef>
              <a:buChar char="•"/>
              <a:defRPr sz="2800"/>
            </a:pPr>
            <a:r>
              <a:t>Even Prophet Mohammad (pbuh) is warned in the Quran</a:t>
            </a:r>
          </a:p>
          <a:p>
            <a:pPr>
              <a:lnSpc>
                <a:spcPct val="90000"/>
              </a:lnSpc>
              <a:spcBef>
                <a:spcPts val="400"/>
              </a:spcBef>
              <a:buSzTx/>
              <a:buNone/>
              <a:defRPr i="1" sz="2000"/>
            </a:pPr>
            <a:r>
              <a:t>	88:22-3 admonish, therefore, for thou art but an admonisher; thou have no authority to compel them</a:t>
            </a: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5" name="…and encourages rational debate"/>
          <p:cNvSpPr txBox="1"/>
          <p:nvPr>
            <p:ph type="title"/>
          </p:nvPr>
        </p:nvSpPr>
        <p:spPr>
          <a:xfrm>
            <a:off x="457200" y="274637"/>
            <a:ext cx="8229600" cy="1143001"/>
          </a:xfrm>
          <a:prstGeom prst="rect">
            <a:avLst/>
          </a:prstGeom>
          <a:solidFill>
            <a:srgbClr val="FFFF00"/>
          </a:solidFill>
        </p:spPr>
        <p:txBody>
          <a:bodyPr/>
          <a:lstStyle>
            <a:lvl1pPr>
              <a:defRPr sz="4000"/>
            </a:lvl1pPr>
          </a:lstStyle>
          <a:p>
            <a:pPr/>
            <a:r>
              <a:t>…and encourages rational debate</a:t>
            </a:r>
          </a:p>
        </p:txBody>
      </p:sp>
      <p:sp>
        <p:nvSpPr>
          <p:cNvPr id="106" name="Debate with reason…"/>
          <p:cNvSpPr txBox="1"/>
          <p:nvPr>
            <p:ph type="body" idx="1"/>
          </p:nvPr>
        </p:nvSpPr>
        <p:spPr>
          <a:prstGeom prst="rect">
            <a:avLst/>
          </a:prstGeom>
        </p:spPr>
        <p:txBody>
          <a:bodyPr/>
          <a:lstStyle/>
          <a:p>
            <a:pPr>
              <a:lnSpc>
                <a:spcPct val="80000"/>
              </a:lnSpc>
              <a:spcBef>
                <a:spcPts val="600"/>
              </a:spcBef>
              <a:buChar char="•"/>
              <a:defRPr sz="2800"/>
            </a:pPr>
            <a:r>
              <a:t>Debate with reason</a:t>
            </a:r>
          </a:p>
          <a:p>
            <a:pPr>
              <a:lnSpc>
                <a:spcPct val="80000"/>
              </a:lnSpc>
              <a:spcBef>
                <a:spcPts val="400"/>
              </a:spcBef>
              <a:buSzTx/>
              <a:buNone/>
              <a:defRPr i="1" sz="1800"/>
            </a:pPr>
            <a:r>
              <a:t>	37:157-8 have you clear authority? Then provide your book if you are truthful</a:t>
            </a:r>
          </a:p>
          <a:p>
            <a:pPr>
              <a:lnSpc>
                <a:spcPct val="80000"/>
              </a:lnSpc>
              <a:buSzTx/>
              <a:buNone/>
              <a:defRPr i="1" sz="1800"/>
            </a:pPr>
          </a:p>
          <a:p>
            <a:pPr>
              <a:lnSpc>
                <a:spcPct val="80000"/>
              </a:lnSpc>
              <a:spcBef>
                <a:spcPts val="600"/>
              </a:spcBef>
              <a:buChar char="•"/>
              <a:defRPr sz="2800"/>
            </a:pPr>
            <a:r>
              <a:t>Invite with code of conduct</a:t>
            </a:r>
          </a:p>
          <a:p>
            <a:pPr>
              <a:lnSpc>
                <a:spcPct val="80000"/>
              </a:lnSpc>
              <a:spcBef>
                <a:spcPts val="400"/>
              </a:spcBef>
              <a:buSzTx/>
              <a:buNone/>
              <a:defRPr i="1" sz="1800"/>
            </a:pPr>
            <a:r>
              <a:t>	16:126 call towards thy Lord with wisdom, goodly advice and in the best possible manner and argue with them in a way that is best…</a:t>
            </a:r>
          </a:p>
          <a:p>
            <a:pPr>
              <a:lnSpc>
                <a:spcPct val="80000"/>
              </a:lnSpc>
              <a:spcBef>
                <a:spcPts val="400"/>
              </a:spcBef>
              <a:buSzTx/>
              <a:buNone/>
              <a:defRPr i="1" sz="1800"/>
            </a:pPr>
            <a:r>
              <a:t>	90:18 again, should be of those who believe &amp; exhort one another to exercise patience and exhort one another to be merciful and considerate</a:t>
            </a:r>
          </a:p>
          <a:p>
            <a:pPr>
              <a:lnSpc>
                <a:spcPct val="80000"/>
              </a:lnSpc>
              <a:buSzTx/>
              <a:buNone/>
              <a:defRPr i="1" sz="1800"/>
            </a:pPr>
          </a:p>
          <a:p>
            <a:pPr>
              <a:lnSpc>
                <a:spcPct val="80000"/>
              </a:lnSpc>
              <a:spcBef>
                <a:spcPts val="600"/>
              </a:spcBef>
              <a:buChar char="•"/>
              <a:defRPr sz="2800"/>
            </a:pPr>
            <a:r>
              <a:t>With utmost respect for others beliefs</a:t>
            </a:r>
          </a:p>
          <a:p>
            <a:pPr>
              <a:lnSpc>
                <a:spcPct val="80000"/>
              </a:lnSpc>
              <a:spcBef>
                <a:spcPts val="400"/>
              </a:spcBef>
              <a:buSzTx/>
              <a:buNone/>
              <a:defRPr i="1" sz="1800"/>
            </a:pPr>
            <a:r>
              <a:t>	6:109 and insult not those whom they call upon beside Allah, lest they out of spite insult Allah in ignorance; thus to all We made their doing seem fair; then unto their Lord is their return &amp; He will inform them what they used to do</a:t>
            </a: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8" name="So, about the question  ‘Must everyone follow Islam then?’…"/>
          <p:cNvSpPr txBox="1"/>
          <p:nvPr>
            <p:ph type="title"/>
          </p:nvPr>
        </p:nvSpPr>
        <p:spPr>
          <a:xfrm>
            <a:off x="457200" y="274637"/>
            <a:ext cx="8229600" cy="1143001"/>
          </a:xfrm>
          <a:prstGeom prst="rect">
            <a:avLst/>
          </a:prstGeom>
          <a:solidFill>
            <a:srgbClr val="FFFF99"/>
          </a:solidFill>
        </p:spPr>
        <p:txBody>
          <a:bodyPr/>
          <a:lstStyle/>
          <a:p>
            <a:pPr defTabSz="484631">
              <a:defRPr sz="2120"/>
            </a:pPr>
            <a:br/>
            <a:r>
              <a:rPr sz="1060"/>
              <a:t>So, about the question </a:t>
            </a:r>
            <a:br>
              <a:rPr sz="1060"/>
            </a:br>
            <a:r>
              <a:rPr sz="1060"/>
              <a:t>‘Must everyone follow Islam then?’…</a:t>
            </a:r>
            <a:r>
              <a:t> </a:t>
            </a:r>
            <a:br/>
          </a:p>
        </p:txBody>
      </p:sp>
      <p:sp>
        <p:nvSpPr>
          <p:cNvPr id="109" name="-Everyone has to answer it for themselves…"/>
          <p:cNvSpPr txBox="1"/>
          <p:nvPr>
            <p:ph type="body" idx="1"/>
          </p:nvPr>
        </p:nvSpPr>
        <p:spPr>
          <a:prstGeom prst="rect">
            <a:avLst/>
          </a:prstGeom>
        </p:spPr>
        <p:txBody>
          <a:bodyPr/>
          <a:lstStyle/>
          <a:p>
            <a:pPr lvl="1" marL="285750" indent="171450">
              <a:lnSpc>
                <a:spcPct val="90000"/>
              </a:lnSpc>
              <a:spcBef>
                <a:spcPts val="0"/>
              </a:spcBef>
              <a:buSzTx/>
              <a:buNone/>
              <a:defRPr sz="2400"/>
            </a:pPr>
            <a:r>
              <a:t> </a:t>
            </a:r>
          </a:p>
          <a:p>
            <a:pPr lvl="1" marL="285750" indent="171450">
              <a:lnSpc>
                <a:spcPct val="90000"/>
              </a:lnSpc>
              <a:spcBef>
                <a:spcPts val="0"/>
              </a:spcBef>
              <a:buSzTx/>
              <a:buNone/>
              <a:defRPr sz="2400"/>
            </a:pPr>
            <a:r>
              <a:t>	-Everyone has to answer it for themselves</a:t>
            </a:r>
          </a:p>
          <a:p>
            <a:pPr lvl="1" marL="285750" indent="171450">
              <a:lnSpc>
                <a:spcPct val="90000"/>
              </a:lnSpc>
              <a:spcBef>
                <a:spcPts val="0"/>
              </a:spcBef>
              <a:buSzTx/>
              <a:buNone/>
              <a:defRPr sz="2400"/>
            </a:pPr>
          </a:p>
          <a:p>
            <a:pPr lvl="1" marL="285750" indent="171450">
              <a:lnSpc>
                <a:spcPct val="90000"/>
              </a:lnSpc>
              <a:spcBef>
                <a:spcPts val="0"/>
              </a:spcBef>
              <a:buSzTx/>
              <a:buNone/>
              <a:defRPr sz="2400"/>
            </a:pPr>
            <a:r>
              <a:t> 	-We can only give reason, with sincerity and  with best manner and respect</a:t>
            </a:r>
          </a:p>
          <a:p>
            <a:pPr lvl="1" marL="285750" indent="171450">
              <a:lnSpc>
                <a:spcPct val="90000"/>
              </a:lnSpc>
              <a:spcBef>
                <a:spcPts val="0"/>
              </a:spcBef>
              <a:buSzTx/>
              <a:buNone/>
              <a:defRPr sz="2400"/>
            </a:pPr>
          </a:p>
          <a:p>
            <a:pPr lvl="1" marL="285750" indent="171450">
              <a:lnSpc>
                <a:spcPct val="90000"/>
              </a:lnSpc>
              <a:spcBef>
                <a:spcPts val="0"/>
              </a:spcBef>
              <a:buSzTx/>
              <a:buNone/>
              <a:defRPr sz="2400"/>
            </a:pPr>
            <a:r>
              <a:t>	-Everyone remains free to chose</a:t>
            </a:r>
          </a:p>
          <a:p>
            <a:pPr lvl="1" marL="285750" indent="171450">
              <a:lnSpc>
                <a:spcPct val="90000"/>
              </a:lnSpc>
              <a:spcBef>
                <a:spcPts val="0"/>
              </a:spcBef>
              <a:buSzTx/>
              <a:buNone/>
              <a:defRPr sz="2400"/>
            </a:pPr>
          </a:p>
          <a:p>
            <a:pPr lvl="1" marL="285750" indent="171450">
              <a:lnSpc>
                <a:spcPct val="90000"/>
              </a:lnSpc>
              <a:spcBef>
                <a:spcPts val="0"/>
              </a:spcBef>
              <a:buSzTx/>
              <a:buNone/>
              <a:defRPr sz="2400"/>
            </a:pPr>
            <a:r>
              <a:t>	-We are no one to pass judgement !</a:t>
            </a:r>
          </a:p>
          <a:p>
            <a:pPr lvl="1" marL="285750" indent="171450">
              <a:lnSpc>
                <a:spcPct val="90000"/>
              </a:lnSpc>
              <a:spcBef>
                <a:spcPts val="0"/>
              </a:spcBef>
              <a:buSzTx/>
              <a:buNone/>
              <a:defRPr sz="2400"/>
            </a:pPr>
          </a:p>
          <a:p>
            <a:pPr lvl="1" marL="285750" indent="171450">
              <a:lnSpc>
                <a:spcPct val="90000"/>
              </a:lnSpc>
              <a:spcBef>
                <a:spcPts val="0"/>
              </a:spcBef>
              <a:buSzTx/>
              <a:buNone/>
              <a:defRPr sz="2400"/>
            </a:pPr>
            <a:r>
              <a:t>	-Rational debate will help</a:t>
            </a:r>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1" name="Survival of the Fittest Reason"/>
          <p:cNvSpPr txBox="1"/>
          <p:nvPr>
            <p:ph type="title"/>
          </p:nvPr>
        </p:nvSpPr>
        <p:spPr>
          <a:xfrm>
            <a:off x="457200" y="274637"/>
            <a:ext cx="8229600" cy="1143001"/>
          </a:xfrm>
          <a:prstGeom prst="rect">
            <a:avLst/>
          </a:prstGeom>
          <a:solidFill>
            <a:srgbClr val="FFFF00"/>
          </a:solidFill>
        </p:spPr>
        <p:txBody>
          <a:bodyPr/>
          <a:lstStyle/>
          <a:p>
            <a:pPr/>
            <a:r>
              <a:t>Survival of the Fittest Reason</a:t>
            </a:r>
          </a:p>
        </p:txBody>
      </p:sp>
      <p:sp>
        <p:nvSpPr>
          <p:cNvPr id="112" name="The principle that has played a very important role…"/>
          <p:cNvSpPr txBox="1"/>
          <p:nvPr>
            <p:ph type="body" idx="1"/>
          </p:nvPr>
        </p:nvSpPr>
        <p:spPr>
          <a:prstGeom prst="rect">
            <a:avLst/>
          </a:prstGeom>
        </p:spPr>
        <p:txBody>
          <a:bodyPr/>
          <a:lstStyle/>
          <a:p>
            <a:pPr>
              <a:lnSpc>
                <a:spcPct val="80000"/>
              </a:lnSpc>
              <a:spcBef>
                <a:spcPts val="600"/>
              </a:spcBef>
              <a:buChar char="•"/>
              <a:defRPr sz="2800"/>
            </a:pPr>
            <a:r>
              <a:t>The principle that has played a very important role </a:t>
            </a:r>
            <a:endParaRPr sz="2000"/>
          </a:p>
          <a:p>
            <a:pPr>
              <a:lnSpc>
                <a:spcPct val="80000"/>
              </a:lnSpc>
              <a:spcBef>
                <a:spcPts val="400"/>
              </a:spcBef>
              <a:buSzTx/>
              <a:buNone/>
              <a:defRPr sz="2000"/>
            </a:pPr>
            <a:r>
              <a:t>	-	in evolution of life</a:t>
            </a:r>
          </a:p>
          <a:p>
            <a:pPr>
              <a:lnSpc>
                <a:spcPct val="80000"/>
              </a:lnSpc>
              <a:spcBef>
                <a:spcPts val="400"/>
              </a:spcBef>
              <a:buSzTx/>
              <a:buNone/>
              <a:defRPr sz="2000"/>
            </a:pPr>
            <a:r>
              <a:t>	- 	development of the human specie</a:t>
            </a:r>
          </a:p>
          <a:p>
            <a:pPr>
              <a:lnSpc>
                <a:spcPct val="80000"/>
              </a:lnSpc>
              <a:spcBef>
                <a:spcPts val="400"/>
              </a:spcBef>
              <a:buSzTx/>
              <a:buNone/>
              <a:defRPr sz="2000"/>
            </a:pPr>
            <a:r>
              <a:t>	- 	can also be applied to intellectual/spiritual evolution since</a:t>
            </a:r>
          </a:p>
          <a:p>
            <a:pPr>
              <a:lnSpc>
                <a:spcPct val="80000"/>
              </a:lnSpc>
              <a:buSzTx/>
              <a:buNone/>
              <a:defRPr sz="2000"/>
            </a:pPr>
          </a:p>
          <a:p>
            <a:pPr>
              <a:lnSpc>
                <a:spcPct val="80000"/>
              </a:lnSpc>
              <a:spcBef>
                <a:spcPts val="600"/>
              </a:spcBef>
              <a:buChar char="•"/>
              <a:defRPr sz="2800"/>
            </a:pPr>
            <a:r>
              <a:t>Quran teaches inter-religious debate has to be rational</a:t>
            </a:r>
            <a:endParaRPr sz="2000"/>
          </a:p>
          <a:p>
            <a:pPr>
              <a:lnSpc>
                <a:spcPct val="80000"/>
              </a:lnSpc>
              <a:buChar char="•"/>
              <a:defRPr sz="2000"/>
            </a:pPr>
          </a:p>
          <a:p>
            <a:pPr>
              <a:lnSpc>
                <a:spcPct val="80000"/>
              </a:lnSpc>
              <a:spcBef>
                <a:spcPts val="600"/>
              </a:spcBef>
              <a:buChar char="•"/>
              <a:defRPr sz="2800"/>
            </a:pPr>
            <a:r>
              <a:t>…and that ultimate victory be achieved with logic</a:t>
            </a:r>
          </a:p>
          <a:p>
            <a:pPr>
              <a:lnSpc>
                <a:spcPct val="80000"/>
              </a:lnSpc>
              <a:spcBef>
                <a:spcPts val="600"/>
              </a:spcBef>
              <a:buSzTx/>
              <a:buNone/>
              <a:defRPr i="1" sz="2000"/>
            </a:pPr>
            <a:r>
              <a:t>	8:43 …so let him perish who is to perish by verdict of manifest logic and let him survive who is worthy of survival by virtue of manifest logic</a:t>
            </a:r>
            <a:r>
              <a:rPr i="0" sz="2800"/>
              <a:t> </a:t>
            </a:r>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4" name="Blasphemy"/>
          <p:cNvSpPr txBox="1"/>
          <p:nvPr>
            <p:ph type="title"/>
          </p:nvPr>
        </p:nvSpPr>
        <p:spPr>
          <a:xfrm>
            <a:off x="457200" y="274637"/>
            <a:ext cx="8229600" cy="1143001"/>
          </a:xfrm>
          <a:prstGeom prst="rect">
            <a:avLst/>
          </a:prstGeom>
          <a:solidFill>
            <a:srgbClr val="FFFF00"/>
          </a:solidFill>
        </p:spPr>
        <p:txBody>
          <a:bodyPr/>
          <a:lstStyle/>
          <a:p>
            <a:pPr/>
            <a:r>
              <a:t>Blasphemy</a:t>
            </a:r>
          </a:p>
        </p:txBody>
      </p:sp>
      <p:sp>
        <p:nvSpPr>
          <p:cNvPr id="115" name="No physical punishment is prescribed in Quran for blasphemy - Contrary to commonly held notion…"/>
          <p:cNvSpPr txBox="1"/>
          <p:nvPr>
            <p:ph type="body" idx="1"/>
          </p:nvPr>
        </p:nvSpPr>
        <p:spPr>
          <a:prstGeom prst="rect">
            <a:avLst/>
          </a:prstGeom>
        </p:spPr>
        <p:txBody>
          <a:bodyPr/>
          <a:lstStyle/>
          <a:p>
            <a:pPr>
              <a:lnSpc>
                <a:spcPct val="80000"/>
              </a:lnSpc>
              <a:spcBef>
                <a:spcPts val="400"/>
              </a:spcBef>
              <a:buChar char="•"/>
              <a:defRPr sz="2000"/>
            </a:pPr>
            <a:r>
              <a:t>No physical punishment is prescribed in Quran for blasphemy - Contrary to commonly held notion </a:t>
            </a:r>
          </a:p>
          <a:p>
            <a:pPr>
              <a:lnSpc>
                <a:spcPct val="80000"/>
              </a:lnSpc>
              <a:spcBef>
                <a:spcPts val="400"/>
              </a:spcBef>
              <a:buSzTx/>
              <a:buNone/>
              <a:defRPr sz="2000"/>
            </a:pPr>
            <a:r>
              <a:t>	</a:t>
            </a:r>
            <a:r>
              <a:rPr sz="1800"/>
              <a:t>Major examples of Jewish claim against H. Maryam, Christians’ claim against God’s unity </a:t>
            </a:r>
            <a:endParaRPr sz="1800"/>
          </a:p>
          <a:p>
            <a:pPr>
              <a:lnSpc>
                <a:spcPct val="80000"/>
              </a:lnSpc>
              <a:spcBef>
                <a:spcPts val="400"/>
              </a:spcBef>
              <a:buSzTx/>
              <a:buNone/>
              <a:defRPr sz="1800"/>
            </a:pPr>
            <a:r>
              <a:t>	- no physical punishment </a:t>
            </a:r>
          </a:p>
          <a:p>
            <a:pPr>
              <a:lnSpc>
                <a:spcPct val="80000"/>
              </a:lnSpc>
              <a:spcBef>
                <a:spcPts val="400"/>
              </a:spcBef>
              <a:buSzTx/>
              <a:buNone/>
              <a:defRPr sz="1800"/>
            </a:pPr>
            <a:r>
              <a:t>	- disagreement in principle</a:t>
            </a:r>
          </a:p>
          <a:p>
            <a:pPr>
              <a:lnSpc>
                <a:spcPct val="80000"/>
              </a:lnSpc>
              <a:buChar char="•"/>
              <a:defRPr sz="1800"/>
            </a:pPr>
          </a:p>
          <a:p>
            <a:pPr>
              <a:lnSpc>
                <a:spcPct val="80000"/>
              </a:lnSpc>
              <a:spcBef>
                <a:spcPts val="400"/>
              </a:spcBef>
              <a:buChar char="•"/>
              <a:defRPr sz="2000"/>
            </a:pPr>
            <a:r>
              <a:t>However it is condemned on moral and ethical grounds</a:t>
            </a:r>
          </a:p>
          <a:p>
            <a:pPr>
              <a:lnSpc>
                <a:spcPct val="80000"/>
              </a:lnSpc>
              <a:spcBef>
                <a:spcPts val="400"/>
              </a:spcBef>
              <a:buSzTx/>
              <a:buNone/>
              <a:defRPr i="1" sz="1600"/>
            </a:pPr>
            <a:r>
              <a:t>	</a:t>
            </a:r>
            <a:r>
              <a:rPr sz="1800"/>
              <a:t>6:69 when you encounter vain discourse concerning Our signs, turn away until they engage in a different discourse. If Satan causes thee to forget, sit not, after recollection, with the unjust</a:t>
            </a:r>
            <a:endParaRPr sz="1800"/>
          </a:p>
          <a:p>
            <a:pPr>
              <a:lnSpc>
                <a:spcPct val="80000"/>
              </a:lnSpc>
              <a:spcBef>
                <a:spcPts val="400"/>
              </a:spcBef>
              <a:buSzTx/>
              <a:buNone/>
              <a:defRPr i="1" sz="1800"/>
            </a:pPr>
            <a:r>
              <a:t>	6:109 revile not those they call upon beside Allah, lest out of spite, they revile Allah in ignorance</a:t>
            </a:r>
          </a:p>
          <a:p>
            <a:pPr>
              <a:lnSpc>
                <a:spcPct val="80000"/>
              </a:lnSpc>
              <a:buSzTx/>
              <a:buNone/>
              <a:defRPr i="1" sz="1800"/>
            </a:pPr>
          </a:p>
          <a:p>
            <a:pPr>
              <a:lnSpc>
                <a:spcPct val="80000"/>
              </a:lnSpc>
              <a:spcBef>
                <a:spcPts val="400"/>
              </a:spcBef>
              <a:buChar char="•"/>
              <a:defRPr sz="2000"/>
            </a:pPr>
            <a:r>
              <a:t>Mulla’s notion of ‘death/stoning’ - no validity</a:t>
            </a:r>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7" name="Attitude towards Other Religions"/>
          <p:cNvSpPr txBox="1"/>
          <p:nvPr>
            <p:ph type="title"/>
          </p:nvPr>
        </p:nvSpPr>
        <p:spPr>
          <a:xfrm>
            <a:off x="457200" y="274637"/>
            <a:ext cx="8229600" cy="1143001"/>
          </a:xfrm>
          <a:prstGeom prst="rect">
            <a:avLst/>
          </a:prstGeom>
          <a:solidFill>
            <a:srgbClr val="FFFF00"/>
          </a:solidFill>
        </p:spPr>
        <p:txBody>
          <a:bodyPr/>
          <a:lstStyle/>
          <a:p>
            <a:pPr/>
            <a:r>
              <a:t>Attitude towards Other Religions</a:t>
            </a:r>
          </a:p>
        </p:txBody>
      </p:sp>
      <p:sp>
        <p:nvSpPr>
          <p:cNvPr id="118" name="Quran encourages inter-religious cooperation for philanthropic programs…"/>
          <p:cNvSpPr txBox="1"/>
          <p:nvPr>
            <p:ph type="body" idx="1"/>
          </p:nvPr>
        </p:nvSpPr>
        <p:spPr>
          <a:prstGeom prst="rect">
            <a:avLst/>
          </a:prstGeom>
        </p:spPr>
        <p:txBody>
          <a:bodyPr/>
          <a:lstStyle/>
          <a:p>
            <a:pPr>
              <a:lnSpc>
                <a:spcPct val="80000"/>
              </a:lnSpc>
              <a:spcBef>
                <a:spcPts val="400"/>
              </a:spcBef>
              <a:buChar char="•"/>
              <a:defRPr sz="1800"/>
            </a:pPr>
            <a:r>
              <a:t>Quran encourages inter-religious cooperation for philanthropic programs</a:t>
            </a:r>
          </a:p>
          <a:p>
            <a:pPr>
              <a:lnSpc>
                <a:spcPct val="80000"/>
              </a:lnSpc>
              <a:buChar char="•"/>
              <a:defRPr sz="1800"/>
            </a:pPr>
          </a:p>
          <a:p>
            <a:pPr>
              <a:lnSpc>
                <a:spcPct val="80000"/>
              </a:lnSpc>
              <a:spcBef>
                <a:spcPts val="400"/>
              </a:spcBef>
              <a:buChar char="•"/>
              <a:defRPr sz="1800"/>
            </a:pPr>
            <a:r>
              <a:t>Discourages highlighting differences that may lead to segregation </a:t>
            </a:r>
          </a:p>
          <a:p>
            <a:pPr>
              <a:lnSpc>
                <a:spcPct val="80000"/>
              </a:lnSpc>
              <a:spcBef>
                <a:spcPts val="300"/>
              </a:spcBef>
              <a:buSzTx/>
              <a:buNone/>
              <a:defRPr i="1" sz="1600"/>
            </a:pPr>
            <a:r>
              <a:t>	3:65 say ’o People of the Book, come to a word equal between us &amp; you – that we worship none but Allah &amp; that we associate no partner with Him and that some of us not take others for our god beside Allah. But if they turn away, then say ‘bear witness that we have submitted to the will of God’</a:t>
            </a:r>
          </a:p>
          <a:p>
            <a:pPr>
              <a:lnSpc>
                <a:spcPct val="80000"/>
              </a:lnSpc>
              <a:buChar char="•"/>
              <a:defRPr i="1" sz="1600"/>
            </a:pPr>
          </a:p>
          <a:p>
            <a:pPr>
              <a:lnSpc>
                <a:spcPct val="80000"/>
              </a:lnSpc>
              <a:spcBef>
                <a:spcPts val="400"/>
              </a:spcBef>
              <a:buChar char="•"/>
              <a:defRPr sz="1800"/>
            </a:pPr>
            <a:r>
              <a:t>Remain just and kind and respectful to followers of other religions </a:t>
            </a:r>
          </a:p>
          <a:p>
            <a:pPr>
              <a:lnSpc>
                <a:spcPct val="80000"/>
              </a:lnSpc>
              <a:spcBef>
                <a:spcPts val="300"/>
              </a:spcBef>
              <a:buSzTx/>
              <a:buNone/>
              <a:defRPr i="1" sz="1600"/>
            </a:pPr>
            <a:r>
              <a:t>	60:8-9 it maybe that Allah will bring love between you and those with whom you are at enmity now...Allah forbids you not, respecting those who have not fought against you on account of your religion &amp; those who have not driven you out of your homes, that you be kind and equitable with them. Surely Allah loves those who are equitable</a:t>
            </a:r>
          </a:p>
          <a:p>
            <a:pPr>
              <a:lnSpc>
                <a:spcPct val="80000"/>
              </a:lnSpc>
              <a:buChar char="•"/>
              <a:defRPr i="1" sz="1600"/>
            </a:pPr>
          </a:p>
          <a:p>
            <a:pPr>
              <a:lnSpc>
                <a:spcPct val="80000"/>
              </a:lnSpc>
              <a:spcBef>
                <a:spcPts val="400"/>
              </a:spcBef>
              <a:buChar char="•"/>
              <a:defRPr sz="1800"/>
            </a:pPr>
            <a:r>
              <a:t>Teaches justice even with those who transgressed against Muslims </a:t>
            </a:r>
            <a:endParaRPr i="1" sz="1600"/>
          </a:p>
          <a:p>
            <a:pPr>
              <a:lnSpc>
                <a:spcPct val="80000"/>
              </a:lnSpc>
              <a:spcBef>
                <a:spcPts val="300"/>
              </a:spcBef>
              <a:buSzTx/>
              <a:buNone/>
              <a:defRPr i="1" sz="1600"/>
            </a:pPr>
            <a:r>
              <a:t>	5:3 …and let not the enmity of those who hindered you from access to the Sacred Mosque, incite you to treat them with inequity; &amp; help one another in piety &amp; righteousness but not in sin &amp; transgression</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 name="INTER-RELIGIOUS PEACE"/>
          <p:cNvSpPr txBox="1"/>
          <p:nvPr>
            <p:ph type="body" idx="1"/>
          </p:nvPr>
        </p:nvSpPr>
        <p:spPr>
          <a:xfrm>
            <a:off x="395287" y="1628775"/>
            <a:ext cx="8302626" cy="5229225"/>
          </a:xfrm>
          <a:prstGeom prst="rect">
            <a:avLst/>
          </a:prstGeom>
        </p:spPr>
        <p:txBody>
          <a:bodyPr/>
          <a:lstStyle/>
          <a:p>
            <a:pPr>
              <a:buChar char="•"/>
            </a:pPr>
          </a:p>
          <a:p>
            <a:pPr>
              <a:buChar char="•"/>
            </a:pPr>
          </a:p>
          <a:p>
            <a:pPr>
              <a:spcBef>
                <a:spcPts val="900"/>
              </a:spcBef>
              <a:buSzTx/>
              <a:buNone/>
            </a:pPr>
            <a:r>
              <a:t>		   </a:t>
            </a:r>
            <a:r>
              <a:rPr b="1" sz="4000"/>
              <a:t>INTER-RELIGIOUS PEACE</a:t>
            </a:r>
          </a:p>
        </p:txBody>
      </p:sp>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0" name="Title"/>
          <p:cNvSpPr txBox="1"/>
          <p:nvPr>
            <p:ph type="title"/>
          </p:nvPr>
        </p:nvSpPr>
        <p:spPr>
          <a:xfrm>
            <a:off x="457200" y="274637"/>
            <a:ext cx="8229600" cy="1143001"/>
          </a:xfrm>
          <a:prstGeom prst="rect">
            <a:avLst/>
          </a:prstGeom>
        </p:spPr>
        <p:txBody>
          <a:bodyPr/>
          <a:lstStyle>
            <a:lvl1pPr defTabSz="841247">
              <a:defRPr sz="3680"/>
            </a:lvl1pPr>
          </a:lstStyle>
          <a:p>
            <a:pPr/>
            <a:br/>
          </a:p>
        </p:txBody>
      </p:sp>
      <p:sp>
        <p:nvSpPr>
          <p:cNvPr id="121" name="Therefore it is not in accordance with Islamic teachings to……"/>
          <p:cNvSpPr txBox="1"/>
          <p:nvPr>
            <p:ph type="body" idx="1"/>
          </p:nvPr>
        </p:nvSpPr>
        <p:spPr>
          <a:prstGeom prst="rect">
            <a:avLst/>
          </a:prstGeom>
        </p:spPr>
        <p:txBody>
          <a:bodyPr/>
          <a:lstStyle/>
          <a:p>
            <a:pPr>
              <a:buSzTx/>
              <a:buNone/>
            </a:pPr>
            <a:r>
              <a:t>	Therefore it is not in accordance with Islamic teachings to…</a:t>
            </a:r>
          </a:p>
          <a:p>
            <a:pPr>
              <a:buSzTx/>
              <a:buNone/>
            </a:pPr>
            <a:r>
              <a:t>	 - </a:t>
            </a:r>
            <a:r>
              <a:rPr sz="2400"/>
              <a:t>Break the Buddha</a:t>
            </a:r>
            <a:endParaRPr sz="2400"/>
          </a:p>
          <a:p>
            <a:pPr lvl="1" marL="285750" indent="171450">
              <a:spcBef>
                <a:spcPts val="0"/>
              </a:spcBef>
              <a:buSzTx/>
              <a:buNone/>
              <a:defRPr sz="2400"/>
            </a:pPr>
            <a:r>
              <a:t>-  Burn the temple</a:t>
            </a:r>
          </a:p>
          <a:p>
            <a:pPr lvl="1" marL="285750" indent="171450">
              <a:spcBef>
                <a:spcPts val="0"/>
              </a:spcBef>
              <a:buSzTx/>
              <a:buNone/>
              <a:defRPr sz="2400"/>
            </a:pPr>
            <a:r>
              <a:t>-  Kill innocent people</a:t>
            </a:r>
          </a:p>
          <a:p>
            <a:pPr lvl="1" marL="285750" indent="171450">
              <a:spcBef>
                <a:spcPts val="0"/>
              </a:spcBef>
              <a:buSzTx/>
              <a:buNone/>
              <a:defRPr sz="2400"/>
            </a:pPr>
            <a:r>
              <a:t>-  ‘Suicide bombing’ </a:t>
            </a:r>
          </a:p>
          <a:p>
            <a:pPr lvl="1" marL="742950" indent="-285750">
              <a:spcBef>
                <a:spcPts val="0"/>
              </a:spcBef>
              <a:buChar char="-"/>
              <a:defRPr sz="2400"/>
            </a:pPr>
            <a:r>
              <a:t>Issue verdict of ‘death’ for blasphemy</a:t>
            </a:r>
          </a:p>
          <a:p>
            <a:pPr lvl="1" marL="742950" indent="-285750">
              <a:spcBef>
                <a:spcPts val="0"/>
              </a:spcBef>
              <a:buChar char="-"/>
              <a:defRPr sz="2400"/>
            </a:pPr>
            <a:r>
              <a:t>Damage buildings or take law in one’s hands in anger</a:t>
            </a:r>
          </a:p>
        </p:txBody>
      </p:sp>
    </p:spTree>
  </p:cSld>
  <p:clrMapOvr>
    <a:masterClrMapping/>
  </p:clrMapOvr>
  <p:transition xmlns:p14="http://schemas.microsoft.com/office/powerpoint/2010/main" spd="med" advClick="1"/>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3" name="If so…"/>
          <p:cNvSpPr txBox="1"/>
          <p:nvPr>
            <p:ph type="title"/>
          </p:nvPr>
        </p:nvSpPr>
        <p:spPr>
          <a:xfrm>
            <a:off x="457200" y="274637"/>
            <a:ext cx="8229600" cy="1143001"/>
          </a:xfrm>
          <a:prstGeom prst="rect">
            <a:avLst/>
          </a:prstGeom>
          <a:solidFill>
            <a:srgbClr val="FFFF99"/>
          </a:solidFill>
        </p:spPr>
        <p:txBody>
          <a:bodyPr/>
          <a:lstStyle/>
          <a:p>
            <a:pPr/>
            <a:r>
              <a:t> If so…</a:t>
            </a:r>
          </a:p>
        </p:txBody>
      </p:sp>
      <p:sp>
        <p:nvSpPr>
          <p:cNvPr id="124" name="It is easy to see how……"/>
          <p:cNvSpPr txBox="1"/>
          <p:nvPr>
            <p:ph type="body" idx="1"/>
          </p:nvPr>
        </p:nvSpPr>
        <p:spPr>
          <a:prstGeom prst="rect">
            <a:avLst/>
          </a:prstGeom>
        </p:spPr>
        <p:txBody>
          <a:bodyPr/>
          <a:lstStyle/>
          <a:p>
            <a:pPr>
              <a:lnSpc>
                <a:spcPct val="80000"/>
              </a:lnSpc>
              <a:buChar char="•"/>
              <a:defRPr sz="2800"/>
            </a:pPr>
          </a:p>
          <a:p>
            <a:pPr>
              <a:lnSpc>
                <a:spcPct val="80000"/>
              </a:lnSpc>
              <a:spcBef>
                <a:spcPts val="500"/>
              </a:spcBef>
              <a:buSzTx/>
              <a:buNone/>
              <a:defRPr sz="2400"/>
            </a:pPr>
            <a:r>
              <a:t>	It is easy to see how…</a:t>
            </a:r>
            <a:endParaRPr sz="2800"/>
          </a:p>
          <a:p>
            <a:pPr>
              <a:lnSpc>
                <a:spcPct val="80000"/>
              </a:lnSpc>
              <a:spcBef>
                <a:spcPts val="600"/>
              </a:spcBef>
              <a:buSzTx/>
              <a:buNone/>
              <a:defRPr sz="2800"/>
            </a:pPr>
            <a:r>
              <a:t>	</a:t>
            </a:r>
          </a:p>
          <a:p>
            <a:pPr>
              <a:lnSpc>
                <a:spcPct val="80000"/>
              </a:lnSpc>
              <a:spcBef>
                <a:spcPts val="600"/>
              </a:spcBef>
              <a:buSzTx/>
              <a:buNone/>
              <a:defRPr sz="2800"/>
            </a:pPr>
            <a:r>
              <a:t>	… </a:t>
            </a:r>
            <a:r>
              <a:rPr sz="2400"/>
              <a:t>teachings of Islam lead to inter-religious peace</a:t>
            </a:r>
            <a:endParaRPr sz="2400"/>
          </a:p>
          <a:p>
            <a:pPr>
              <a:lnSpc>
                <a:spcPct val="80000"/>
              </a:lnSpc>
              <a:buSzTx/>
              <a:buNone/>
              <a:defRPr sz="2400"/>
            </a:pPr>
          </a:p>
          <a:p>
            <a:pPr>
              <a:lnSpc>
                <a:spcPct val="80000"/>
              </a:lnSpc>
              <a:spcBef>
                <a:spcPts val="600"/>
              </a:spcBef>
              <a:buSzTx/>
              <a:buNone/>
              <a:defRPr sz="2400"/>
            </a:pPr>
            <a:r>
              <a:t>	We humbly invite you make your</a:t>
            </a:r>
            <a:r>
              <a:rPr sz="2800"/>
              <a:t> </a:t>
            </a:r>
            <a:r>
              <a:t>own judgement from study of comparative religion rather than go on lay hearsay</a:t>
            </a:r>
          </a:p>
          <a:p>
            <a:pPr>
              <a:lnSpc>
                <a:spcPct val="80000"/>
              </a:lnSpc>
              <a:buChar char="•"/>
              <a:defRPr sz="2400"/>
            </a:pPr>
          </a:p>
          <a:p>
            <a:pPr>
              <a:lnSpc>
                <a:spcPct val="80000"/>
              </a:lnSpc>
              <a:spcBef>
                <a:spcPts val="600"/>
              </a:spcBef>
              <a:buSzTx/>
              <a:buNone/>
              <a:defRPr sz="2800"/>
            </a:pPr>
            <a:r>
              <a:t>			</a:t>
            </a:r>
          </a:p>
          <a:p>
            <a:pPr>
              <a:lnSpc>
                <a:spcPct val="80000"/>
              </a:lnSpc>
              <a:spcBef>
                <a:spcPts val="600"/>
              </a:spcBef>
              <a:buSzTx/>
              <a:buNone/>
              <a:defRPr sz="2800"/>
            </a:pPr>
            <a:r>
              <a:t>			</a:t>
            </a:r>
          </a:p>
        </p:txBody>
      </p:sp>
    </p:spTree>
  </p:cSld>
  <p:clrMapOvr>
    <a:masterClrMapping/>
  </p:clrMapOvr>
  <p:transition xmlns:p14="http://schemas.microsoft.com/office/powerpoint/2010/main" spd="med" advClick="1"/>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6" name="Summary 1"/>
          <p:cNvSpPr txBox="1"/>
          <p:nvPr>
            <p:ph type="title"/>
          </p:nvPr>
        </p:nvSpPr>
        <p:spPr>
          <a:xfrm>
            <a:off x="457200" y="274637"/>
            <a:ext cx="8229600" cy="1143001"/>
          </a:xfrm>
          <a:prstGeom prst="rect">
            <a:avLst/>
          </a:prstGeom>
          <a:gradFill>
            <a:gsLst>
              <a:gs pos="0">
                <a:srgbClr val="FFFFFF">
                  <a:alpha val="0"/>
                </a:srgbClr>
              </a:gs>
              <a:gs pos="100000">
                <a:srgbClr val="767676">
                  <a:alpha val="49000"/>
                </a:srgbClr>
              </a:gs>
            </a:gsLst>
            <a:lin ang="16200000"/>
          </a:gradFill>
        </p:spPr>
        <p:txBody>
          <a:bodyPr/>
          <a:lstStyle/>
          <a:p>
            <a:pPr defTabSz="841247">
              <a:defRPr sz="3680"/>
            </a:pPr>
            <a:r>
              <a:t>Summary</a:t>
            </a:r>
            <a:br/>
            <a:r>
              <a:t>1 </a:t>
            </a:r>
          </a:p>
        </p:txBody>
      </p:sp>
      <p:sp>
        <p:nvSpPr>
          <p:cNvPr id="127" name="Current climate in the world requires effort to revive the true spirit of religion…"/>
          <p:cNvSpPr txBox="1"/>
          <p:nvPr>
            <p:ph type="body" idx="1"/>
          </p:nvPr>
        </p:nvSpPr>
        <p:spPr>
          <a:prstGeom prst="rect">
            <a:avLst/>
          </a:prstGeom>
          <a:solidFill>
            <a:srgbClr val="FFFFFF"/>
          </a:solidFill>
        </p:spPr>
        <p:txBody>
          <a:bodyPr/>
          <a:lstStyle/>
          <a:p>
            <a:pPr>
              <a:lnSpc>
                <a:spcPct val="80000"/>
              </a:lnSpc>
              <a:spcBef>
                <a:spcPts val="400"/>
              </a:spcBef>
              <a:buChar char="•"/>
              <a:defRPr sz="2000"/>
            </a:pPr>
            <a:r>
              <a:t>Current climate in the world requires effort to revive the true spirit of religion</a:t>
            </a:r>
          </a:p>
          <a:p>
            <a:pPr>
              <a:lnSpc>
                <a:spcPct val="80000"/>
              </a:lnSpc>
              <a:buChar char="•"/>
              <a:defRPr sz="2000"/>
            </a:pPr>
          </a:p>
          <a:p>
            <a:pPr>
              <a:lnSpc>
                <a:spcPct val="80000"/>
              </a:lnSpc>
              <a:spcBef>
                <a:spcPts val="400"/>
              </a:spcBef>
              <a:buChar char="•"/>
              <a:defRPr sz="2000"/>
            </a:pPr>
            <a:r>
              <a:t>Islam claims all qualities required of a true and universal religion and thus also claims to have the capacity to bring inter-religious peace through its teachings</a:t>
            </a:r>
          </a:p>
          <a:p>
            <a:pPr>
              <a:lnSpc>
                <a:spcPct val="80000"/>
              </a:lnSpc>
              <a:buChar char="•"/>
              <a:defRPr sz="2000"/>
            </a:pPr>
          </a:p>
          <a:p>
            <a:pPr>
              <a:lnSpc>
                <a:spcPct val="80000"/>
              </a:lnSpc>
              <a:spcBef>
                <a:spcPts val="400"/>
              </a:spcBef>
              <a:buChar char="•"/>
              <a:defRPr sz="2000"/>
            </a:pPr>
            <a:r>
              <a:t>Teaches universality of prophethood ie all people, ever, have had prophets bring them Divine guidance; hence recognises other sources of Truth as well</a:t>
            </a:r>
          </a:p>
          <a:p>
            <a:pPr>
              <a:lnSpc>
                <a:spcPct val="80000"/>
              </a:lnSpc>
              <a:spcBef>
                <a:spcPts val="400"/>
              </a:spcBef>
              <a:buChar char="•"/>
              <a:defRPr sz="2000"/>
            </a:pPr>
            <a:r>
              <a:t>Teaches equality of all prophets and truth of all religions at source</a:t>
            </a:r>
          </a:p>
          <a:p>
            <a:pPr>
              <a:lnSpc>
                <a:spcPct val="80000"/>
              </a:lnSpc>
              <a:buChar char="•"/>
              <a:defRPr sz="2000"/>
            </a:pPr>
          </a:p>
          <a:p>
            <a:pPr>
              <a:lnSpc>
                <a:spcPct val="80000"/>
              </a:lnSpc>
              <a:spcBef>
                <a:spcPts val="400"/>
              </a:spcBef>
              <a:buChar char="•"/>
              <a:defRPr sz="2000"/>
            </a:pPr>
            <a:r>
              <a:t>Claims supremacy of Quranic teachings as the pinnacle of Divine guidance and offers arguments with reference to authentic Divine scripture and other rational arguments</a:t>
            </a:r>
          </a:p>
        </p:txBody>
      </p:sp>
    </p:spTree>
  </p:cSld>
  <p:clrMapOvr>
    <a:masterClrMapping/>
  </p:clrMapOvr>
  <p:transition xmlns:p14="http://schemas.microsoft.com/office/powerpoint/2010/main" spd="med" advClick="1"/>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9" name="Summary  2"/>
          <p:cNvSpPr txBox="1"/>
          <p:nvPr>
            <p:ph type="title"/>
          </p:nvPr>
        </p:nvSpPr>
        <p:spPr>
          <a:xfrm>
            <a:off x="457200" y="274637"/>
            <a:ext cx="8229600" cy="1143001"/>
          </a:xfrm>
          <a:prstGeom prst="rect">
            <a:avLst/>
          </a:prstGeom>
          <a:gradFill>
            <a:gsLst>
              <a:gs pos="0">
                <a:srgbClr val="FFFFFF">
                  <a:alpha val="0"/>
                </a:srgbClr>
              </a:gs>
              <a:gs pos="100000">
                <a:srgbClr val="767676">
                  <a:alpha val="47999"/>
                </a:srgbClr>
              </a:gs>
            </a:gsLst>
            <a:lin ang="16200000"/>
          </a:gradFill>
        </p:spPr>
        <p:txBody>
          <a:bodyPr/>
          <a:lstStyle/>
          <a:p>
            <a:pPr defTabSz="841247">
              <a:defRPr sz="3680"/>
            </a:pPr>
            <a:r>
              <a:t>Summary </a:t>
            </a:r>
            <a:br/>
            <a:r>
              <a:t>2</a:t>
            </a:r>
          </a:p>
        </p:txBody>
      </p:sp>
      <p:sp>
        <p:nvSpPr>
          <p:cNvPr id="130" name="Does not claim to have monopoly over salvation, and does not condemn those who do not follow Islam to damnation…"/>
          <p:cNvSpPr txBox="1"/>
          <p:nvPr>
            <p:ph type="body" idx="1"/>
          </p:nvPr>
        </p:nvSpPr>
        <p:spPr>
          <a:prstGeom prst="rect">
            <a:avLst/>
          </a:prstGeom>
        </p:spPr>
        <p:txBody>
          <a:bodyPr/>
          <a:lstStyle/>
          <a:p>
            <a:pPr>
              <a:lnSpc>
                <a:spcPct val="90000"/>
              </a:lnSpc>
              <a:spcBef>
                <a:spcPts val="500"/>
              </a:spcBef>
              <a:buChar char="•"/>
              <a:defRPr sz="2400"/>
            </a:pPr>
            <a:r>
              <a:t>Does not claim to have monopoly over salvation, and does not condemn those who do not follow Islam to damnation</a:t>
            </a:r>
          </a:p>
          <a:p>
            <a:pPr>
              <a:lnSpc>
                <a:spcPct val="90000"/>
              </a:lnSpc>
              <a:buChar char="•"/>
              <a:defRPr sz="2400"/>
            </a:pPr>
          </a:p>
          <a:p>
            <a:pPr>
              <a:lnSpc>
                <a:spcPct val="90000"/>
              </a:lnSpc>
              <a:spcBef>
                <a:spcPts val="500"/>
              </a:spcBef>
              <a:buChar char="•"/>
              <a:defRPr sz="2400"/>
            </a:pPr>
            <a:r>
              <a:t>Recognises righteous behaviour amongst followers of other religions</a:t>
            </a:r>
          </a:p>
          <a:p>
            <a:pPr>
              <a:lnSpc>
                <a:spcPct val="90000"/>
              </a:lnSpc>
              <a:buSzTx/>
              <a:buNone/>
              <a:defRPr sz="2400"/>
            </a:pPr>
          </a:p>
          <a:p>
            <a:pPr>
              <a:lnSpc>
                <a:spcPct val="90000"/>
              </a:lnSpc>
              <a:spcBef>
                <a:spcPts val="500"/>
              </a:spcBef>
              <a:buChar char="•"/>
              <a:defRPr sz="2400"/>
            </a:pPr>
            <a:r>
              <a:t>Islam categorically opposes any compulsion and gives complete freedom of choice in matters of religion</a:t>
            </a:r>
          </a:p>
          <a:p>
            <a:pPr>
              <a:lnSpc>
                <a:spcPct val="90000"/>
              </a:lnSpc>
              <a:buChar char="•"/>
              <a:defRPr sz="2400"/>
            </a:pPr>
          </a:p>
          <a:p>
            <a:pPr>
              <a:lnSpc>
                <a:spcPct val="90000"/>
              </a:lnSpc>
              <a:spcBef>
                <a:spcPts val="500"/>
              </a:spcBef>
              <a:buChar char="•"/>
              <a:defRPr sz="2400"/>
            </a:pPr>
            <a:r>
              <a:t>Advocates freedom of expression for all religions</a:t>
            </a:r>
          </a:p>
        </p:txBody>
      </p:sp>
    </p:spTree>
  </p:cSld>
  <p:clrMapOvr>
    <a:masterClrMapping/>
  </p:clrMapOvr>
  <p:transition xmlns:p14="http://schemas.microsoft.com/office/powerpoint/2010/main" spd="med" advClick="1"/>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2" name="Summary  3"/>
          <p:cNvSpPr txBox="1"/>
          <p:nvPr>
            <p:ph type="title"/>
          </p:nvPr>
        </p:nvSpPr>
        <p:spPr>
          <a:xfrm>
            <a:off x="457200" y="274637"/>
            <a:ext cx="8229600" cy="1143001"/>
          </a:xfrm>
          <a:prstGeom prst="rect">
            <a:avLst/>
          </a:prstGeom>
          <a:gradFill>
            <a:gsLst>
              <a:gs pos="0">
                <a:schemeClr val="accent1">
                  <a:alpha val="0"/>
                </a:schemeClr>
              </a:gs>
              <a:gs pos="100000">
                <a:srgbClr val="566769">
                  <a:alpha val="47999"/>
                </a:srgbClr>
              </a:gs>
            </a:gsLst>
            <a:lin ang="16200000"/>
          </a:gradFill>
        </p:spPr>
        <p:txBody>
          <a:bodyPr/>
          <a:lstStyle/>
          <a:p>
            <a:pPr defTabSz="841247">
              <a:defRPr sz="3680"/>
            </a:pPr>
            <a:r>
              <a:t>Summary </a:t>
            </a:r>
            <a:br/>
            <a:r>
              <a:t>3</a:t>
            </a:r>
          </a:p>
        </p:txBody>
      </p:sp>
      <p:sp>
        <p:nvSpPr>
          <p:cNvPr id="133" name="Encourages rational inter-religious debate with a strict code of conduct and due respect to all…"/>
          <p:cNvSpPr txBox="1"/>
          <p:nvPr>
            <p:ph type="body" idx="1"/>
          </p:nvPr>
        </p:nvSpPr>
        <p:spPr>
          <a:prstGeom prst="rect">
            <a:avLst/>
          </a:prstGeom>
        </p:spPr>
        <p:txBody>
          <a:bodyPr/>
          <a:lstStyle/>
          <a:p>
            <a:pPr>
              <a:lnSpc>
                <a:spcPct val="90000"/>
              </a:lnSpc>
              <a:buChar char="•"/>
              <a:defRPr sz="2800"/>
            </a:pPr>
          </a:p>
          <a:p>
            <a:pPr>
              <a:lnSpc>
                <a:spcPct val="90000"/>
              </a:lnSpc>
              <a:spcBef>
                <a:spcPts val="600"/>
              </a:spcBef>
              <a:buChar char="•"/>
              <a:defRPr sz="2800"/>
            </a:pPr>
            <a:r>
              <a:t>Encourages rational inter-religious debate with a strict code of conduct and due respect to all</a:t>
            </a:r>
          </a:p>
          <a:p>
            <a:pPr>
              <a:lnSpc>
                <a:spcPct val="90000"/>
              </a:lnSpc>
              <a:buChar char="•"/>
              <a:defRPr sz="2800"/>
            </a:pPr>
          </a:p>
          <a:p>
            <a:pPr>
              <a:lnSpc>
                <a:spcPct val="90000"/>
              </a:lnSpc>
              <a:spcBef>
                <a:spcPts val="600"/>
              </a:spcBef>
              <a:buChar char="•"/>
              <a:defRPr sz="2800"/>
            </a:pPr>
            <a:r>
              <a:t>Encourages inter-religious cooperation for the good of mankind</a:t>
            </a:r>
          </a:p>
          <a:p>
            <a:pPr>
              <a:lnSpc>
                <a:spcPct val="90000"/>
              </a:lnSpc>
              <a:buChar char="•"/>
              <a:defRPr sz="2800"/>
            </a:pPr>
          </a:p>
          <a:p>
            <a:pPr>
              <a:lnSpc>
                <a:spcPct val="90000"/>
              </a:lnSpc>
              <a:spcBef>
                <a:spcPts val="600"/>
              </a:spcBef>
              <a:buChar char="•"/>
              <a:defRPr sz="2800"/>
            </a:pPr>
            <a:r>
              <a:t>Teaches tolerance, justice, kindness; even to those who have transgressed against its followers</a:t>
            </a:r>
          </a:p>
        </p:txBody>
      </p:sp>
    </p:spTree>
  </p:cSld>
  <p:clrMapOvr>
    <a:masterClrMapping/>
  </p:clrMapOvr>
  <p:transition xmlns:p14="http://schemas.microsoft.com/office/powerpoint/2010/main" spd="med" advClick="1"/>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5" name="The question may remain…"/>
          <p:cNvSpPr txBox="1"/>
          <p:nvPr>
            <p:ph type="title"/>
          </p:nvPr>
        </p:nvSpPr>
        <p:spPr>
          <a:xfrm>
            <a:off x="457200" y="274637"/>
            <a:ext cx="8229600" cy="1143001"/>
          </a:xfrm>
          <a:prstGeom prst="rect">
            <a:avLst/>
          </a:prstGeom>
          <a:solidFill>
            <a:srgbClr val="FFFF99">
              <a:alpha val="78999"/>
            </a:srgbClr>
          </a:solidFill>
        </p:spPr>
        <p:txBody>
          <a:bodyPr/>
          <a:lstStyle>
            <a:lvl1pPr>
              <a:defRPr sz="2400"/>
            </a:lvl1pPr>
          </a:lstStyle>
          <a:p>
            <a:pPr/>
            <a:r>
              <a:t>The question may remain…</a:t>
            </a:r>
          </a:p>
        </p:txBody>
      </p:sp>
      <p:sp>
        <p:nvSpPr>
          <p:cNvPr id="136" name="So is all this teaching conducive to peace between religions?…"/>
          <p:cNvSpPr txBox="1"/>
          <p:nvPr>
            <p:ph type="body" idx="1"/>
          </p:nvPr>
        </p:nvSpPr>
        <p:spPr>
          <a:prstGeom prst="rect">
            <a:avLst/>
          </a:prstGeom>
        </p:spPr>
        <p:txBody>
          <a:bodyPr/>
          <a:lstStyle/>
          <a:p>
            <a:pPr>
              <a:buChar char="•"/>
            </a:pPr>
            <a:r>
              <a:t>So is all this teaching conducive to peace between religions?</a:t>
            </a:r>
          </a:p>
          <a:p>
            <a:pPr>
              <a:buChar char="•"/>
            </a:pPr>
          </a:p>
          <a:p>
            <a:pPr>
              <a:buChar char="•"/>
            </a:pPr>
            <a:r>
              <a:t>It is for you to make their own judgement from study of comparative religion.</a:t>
            </a:r>
          </a:p>
          <a:p>
            <a:pPr>
              <a:buChar char="•"/>
            </a:pPr>
            <a:r>
              <a:t>We believe Quranic teaching to be overwhelmingly conducive to peace between religions</a:t>
            </a:r>
          </a:p>
        </p:txBody>
      </p:sp>
    </p:spTree>
  </p:cSld>
  <p:clrMapOvr>
    <a:masterClrMapping/>
  </p:clrMapOvr>
  <p:transition xmlns:p14="http://schemas.microsoft.com/office/powerpoint/2010/main" spd="med" advClick="1"/>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8" name="Islamic approach to resolution of the current problem"/>
          <p:cNvSpPr txBox="1"/>
          <p:nvPr>
            <p:ph type="title"/>
          </p:nvPr>
        </p:nvSpPr>
        <p:spPr>
          <a:xfrm>
            <a:off x="457200" y="274637"/>
            <a:ext cx="8229600" cy="1143001"/>
          </a:xfrm>
          <a:prstGeom prst="rect">
            <a:avLst/>
          </a:prstGeom>
          <a:gradFill>
            <a:gsLst>
              <a:gs pos="0">
                <a:schemeClr val="accent1">
                  <a:alpha val="0"/>
                </a:schemeClr>
              </a:gs>
              <a:gs pos="100000">
                <a:srgbClr val="566769">
                  <a:alpha val="49000"/>
                </a:srgbClr>
              </a:gs>
            </a:gsLst>
            <a:lin ang="16200000"/>
          </a:gradFill>
        </p:spPr>
        <p:txBody>
          <a:bodyPr/>
          <a:lstStyle>
            <a:lvl1pPr defTabSz="841247">
              <a:defRPr sz="3680"/>
            </a:lvl1pPr>
          </a:lstStyle>
          <a:p>
            <a:pPr/>
            <a:r>
              <a:t>Islamic approach to resolution of the current problem</a:t>
            </a:r>
          </a:p>
        </p:txBody>
      </p:sp>
      <p:sp>
        <p:nvSpPr>
          <p:cNvPr id="139" name="All religions to defy use of force in inter-religious strife…"/>
          <p:cNvSpPr txBox="1"/>
          <p:nvPr>
            <p:ph type="body" idx="1"/>
          </p:nvPr>
        </p:nvSpPr>
        <p:spPr>
          <a:prstGeom prst="rect">
            <a:avLst/>
          </a:prstGeom>
        </p:spPr>
        <p:txBody>
          <a:bodyPr/>
          <a:lstStyle/>
          <a:p>
            <a:pPr>
              <a:lnSpc>
                <a:spcPct val="80000"/>
              </a:lnSpc>
              <a:spcBef>
                <a:spcPts val="400"/>
              </a:spcBef>
              <a:buChar char="•"/>
              <a:defRPr sz="2000"/>
            </a:pPr>
            <a:r>
              <a:t>All religions to defy use of force in inter-religious strife</a:t>
            </a:r>
          </a:p>
          <a:p>
            <a:pPr>
              <a:lnSpc>
                <a:spcPct val="80000"/>
              </a:lnSpc>
              <a:spcBef>
                <a:spcPts val="400"/>
              </a:spcBef>
              <a:buChar char="•"/>
              <a:defRPr sz="2000"/>
            </a:pPr>
            <a:r>
              <a:t>Even if other religions cannot agree with the Islamic view of truth of all religions at source, Islamic teaching of mutual respect must be practiced</a:t>
            </a:r>
          </a:p>
          <a:p>
            <a:pPr>
              <a:lnSpc>
                <a:spcPct val="80000"/>
              </a:lnSpc>
              <a:spcBef>
                <a:spcPts val="400"/>
              </a:spcBef>
              <a:buChar char="•"/>
              <a:defRPr sz="2000"/>
            </a:pPr>
            <a:r>
              <a:t>International or local legislation is not enough on its own, religious authority has to play its role too</a:t>
            </a:r>
          </a:p>
          <a:p>
            <a:pPr>
              <a:lnSpc>
                <a:spcPct val="80000"/>
              </a:lnSpc>
              <a:buChar char="•"/>
              <a:defRPr sz="2000"/>
            </a:pPr>
          </a:p>
          <a:p>
            <a:pPr>
              <a:lnSpc>
                <a:spcPct val="80000"/>
              </a:lnSpc>
              <a:spcBef>
                <a:spcPts val="400"/>
              </a:spcBef>
              <a:buChar char="•"/>
              <a:defRPr sz="2000" u="sng"/>
            </a:pPr>
            <a:r>
              <a:t>Interfaith Conferences are recommended</a:t>
            </a:r>
          </a:p>
          <a:p>
            <a:pPr>
              <a:lnSpc>
                <a:spcPct val="80000"/>
              </a:lnSpc>
              <a:spcBef>
                <a:spcPts val="400"/>
              </a:spcBef>
              <a:buSzTx/>
              <a:buNone/>
              <a:defRPr sz="2000"/>
            </a:pPr>
            <a:r>
              <a:t>	     -	restrict to highlighting good of one’s religion and not                           	malign other’s</a:t>
            </a:r>
          </a:p>
          <a:p>
            <a:pPr>
              <a:lnSpc>
                <a:spcPct val="80000"/>
              </a:lnSpc>
              <a:spcBef>
                <a:spcPts val="400"/>
              </a:spcBef>
              <a:buSzTx/>
              <a:buNone/>
              <a:defRPr sz="2000"/>
            </a:pPr>
            <a:r>
              <a:t>	     -	attempt to speak of others’ positives</a:t>
            </a:r>
          </a:p>
          <a:p>
            <a:pPr>
              <a:lnSpc>
                <a:spcPct val="80000"/>
              </a:lnSpc>
              <a:spcBef>
                <a:spcPts val="400"/>
              </a:spcBef>
              <a:buSzTx/>
              <a:buNone/>
              <a:defRPr sz="2000"/>
            </a:pPr>
            <a:r>
              <a:t>	     -	attempt to work for the benefit of mankind with mutual 	cooperation</a:t>
            </a:r>
          </a:p>
          <a:p>
            <a:pPr>
              <a:lnSpc>
                <a:spcPct val="80000"/>
              </a:lnSpc>
              <a:spcBef>
                <a:spcPts val="400"/>
              </a:spcBef>
              <a:buSzTx/>
              <a:buNone/>
              <a:defRPr sz="2000"/>
            </a:pPr>
            <a:r>
              <a:t>	     - encourage, not discourage, inter-religious debate within the 	parameters described before</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 name="The question may arise…"/>
          <p:cNvSpPr txBox="1"/>
          <p:nvPr>
            <p:ph type="title"/>
          </p:nvPr>
        </p:nvSpPr>
        <p:spPr>
          <a:xfrm>
            <a:off x="457200" y="274637"/>
            <a:ext cx="8229600" cy="1143001"/>
          </a:xfrm>
          <a:prstGeom prst="rect">
            <a:avLst/>
          </a:prstGeom>
          <a:solidFill>
            <a:srgbClr val="FFFF99"/>
          </a:solidFill>
        </p:spPr>
        <p:txBody>
          <a:bodyPr/>
          <a:lstStyle>
            <a:lvl1pPr>
              <a:defRPr sz="2400"/>
            </a:lvl1pPr>
          </a:lstStyle>
          <a:p>
            <a:pPr/>
            <a:r>
              <a:t>The question may arise…</a:t>
            </a:r>
          </a:p>
        </p:txBody>
      </p:sp>
      <p:sp>
        <p:nvSpPr>
          <p:cNvPr id="40" name="Why the need of spreading the message?…"/>
          <p:cNvSpPr txBox="1"/>
          <p:nvPr>
            <p:ph type="body" idx="1"/>
          </p:nvPr>
        </p:nvSpPr>
        <p:spPr>
          <a:prstGeom prst="rect">
            <a:avLst/>
          </a:prstGeom>
        </p:spPr>
        <p:txBody>
          <a:bodyPr/>
          <a:lstStyle/>
          <a:p>
            <a:pPr>
              <a:buChar char="•"/>
            </a:pPr>
          </a:p>
          <a:p>
            <a:pPr>
              <a:buChar char="•"/>
            </a:pPr>
            <a:r>
              <a:t>Why the need of spreading the message?</a:t>
            </a:r>
          </a:p>
          <a:p>
            <a:pPr>
              <a:buSzTx/>
              <a:buNone/>
            </a:pPr>
          </a:p>
          <a:p>
            <a:pPr>
              <a:buChar char="•"/>
            </a:pPr>
            <a:r>
              <a:t>Why the effort?</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 name="Background"/>
          <p:cNvSpPr txBox="1"/>
          <p:nvPr>
            <p:ph type="title"/>
          </p:nvPr>
        </p:nvSpPr>
        <p:spPr>
          <a:xfrm>
            <a:off x="457200" y="274637"/>
            <a:ext cx="8229600" cy="1143001"/>
          </a:xfrm>
          <a:prstGeom prst="rect">
            <a:avLst/>
          </a:prstGeom>
          <a:solidFill>
            <a:srgbClr val="FFFFFF"/>
          </a:solidFill>
        </p:spPr>
        <p:txBody>
          <a:bodyPr/>
          <a:lstStyle/>
          <a:p>
            <a:pPr/>
            <a:r>
              <a:t>Background</a:t>
            </a:r>
          </a:p>
        </p:txBody>
      </p:sp>
      <p:sp>
        <p:nvSpPr>
          <p:cNvPr id="43" name="Current paradox…"/>
          <p:cNvSpPr txBox="1"/>
          <p:nvPr>
            <p:ph type="body" idx="1"/>
          </p:nvPr>
        </p:nvSpPr>
        <p:spPr>
          <a:prstGeom prst="rect">
            <a:avLst/>
          </a:prstGeom>
        </p:spPr>
        <p:txBody>
          <a:bodyPr/>
          <a:lstStyle/>
          <a:p>
            <a:pPr>
              <a:lnSpc>
                <a:spcPct val="80000"/>
              </a:lnSpc>
              <a:spcBef>
                <a:spcPts val="400"/>
              </a:spcBef>
              <a:buSzTx/>
              <a:buNone/>
              <a:defRPr sz="2000"/>
            </a:pPr>
            <a:r>
              <a:t>Current paradox </a:t>
            </a:r>
          </a:p>
          <a:p>
            <a:pPr>
              <a:lnSpc>
                <a:spcPct val="80000"/>
              </a:lnSpc>
              <a:spcBef>
                <a:spcPts val="400"/>
              </a:spcBef>
              <a:buSzTx/>
              <a:buNone/>
              <a:defRPr sz="2000"/>
            </a:pPr>
            <a:r>
              <a:t>	- loss of religious values</a:t>
            </a:r>
          </a:p>
          <a:p>
            <a:pPr>
              <a:lnSpc>
                <a:spcPct val="80000"/>
              </a:lnSpc>
              <a:spcBef>
                <a:spcPts val="400"/>
              </a:spcBef>
              <a:buSzTx/>
              <a:buNone/>
              <a:defRPr sz="2000"/>
            </a:pPr>
            <a:r>
              <a:t>	- revival of dogma</a:t>
            </a:r>
          </a:p>
          <a:p>
            <a:pPr>
              <a:lnSpc>
                <a:spcPct val="80000"/>
              </a:lnSpc>
              <a:spcBef>
                <a:spcPts val="400"/>
              </a:spcBef>
              <a:buSzTx/>
              <a:buNone/>
              <a:defRPr sz="2000"/>
            </a:pPr>
            <a:r>
              <a:t>	- ‘melodrama’ of miracle </a:t>
            </a:r>
          </a:p>
          <a:p>
            <a:pPr>
              <a:lnSpc>
                <a:spcPct val="80000"/>
              </a:lnSpc>
              <a:spcBef>
                <a:spcPts val="400"/>
              </a:spcBef>
              <a:buSzTx/>
              <a:buNone/>
              <a:defRPr sz="2000"/>
            </a:pPr>
            <a:r>
              <a:t>	- distortion of religion and cults</a:t>
            </a:r>
          </a:p>
          <a:p>
            <a:pPr>
              <a:lnSpc>
                <a:spcPct val="80000"/>
              </a:lnSpc>
              <a:buSzTx/>
              <a:buNone/>
              <a:defRPr sz="2000"/>
            </a:pPr>
          </a:p>
          <a:p>
            <a:pPr>
              <a:lnSpc>
                <a:spcPct val="80000"/>
              </a:lnSpc>
              <a:spcBef>
                <a:spcPts val="400"/>
              </a:spcBef>
              <a:buSzTx/>
              <a:buNone/>
              <a:defRPr sz="2000"/>
            </a:pPr>
            <a:r>
              <a:t>Practical minded and educated people – feel disgruntled – leading to agnosticism and atheism</a:t>
            </a:r>
          </a:p>
          <a:p>
            <a:pPr>
              <a:lnSpc>
                <a:spcPct val="80000"/>
              </a:lnSpc>
              <a:spcBef>
                <a:spcPts val="400"/>
              </a:spcBef>
              <a:buSzTx/>
              <a:buNone/>
              <a:defRPr sz="2000"/>
            </a:pPr>
            <a:r>
              <a:t> </a:t>
            </a:r>
          </a:p>
          <a:p>
            <a:pPr>
              <a:lnSpc>
                <a:spcPct val="80000"/>
              </a:lnSpc>
              <a:spcBef>
                <a:spcPts val="400"/>
              </a:spcBef>
              <a:buSzTx/>
              <a:buNone/>
              <a:defRPr sz="2000"/>
            </a:pPr>
            <a:r>
              <a:t>Political exploitation &amp; Media bias </a:t>
            </a:r>
          </a:p>
          <a:p>
            <a:pPr>
              <a:lnSpc>
                <a:spcPct val="80000"/>
              </a:lnSpc>
              <a:buSzTx/>
              <a:buNone/>
              <a:defRPr sz="2000"/>
            </a:pPr>
          </a:p>
          <a:p>
            <a:pPr>
              <a:lnSpc>
                <a:spcPct val="80000"/>
              </a:lnSpc>
              <a:spcBef>
                <a:spcPts val="400"/>
              </a:spcBef>
              <a:buSzTx/>
              <a:buNone/>
              <a:defRPr b="1" sz="2000"/>
            </a:pPr>
            <a:r>
              <a:t>Khalifa IV expressed deep concern for mankind – need for revival of </a:t>
            </a:r>
            <a:r>
              <a:rPr i="1"/>
              <a:t>true</a:t>
            </a:r>
            <a:r>
              <a:t> religion</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5" name="The question may arise…"/>
          <p:cNvSpPr txBox="1"/>
          <p:nvPr>
            <p:ph type="title"/>
          </p:nvPr>
        </p:nvSpPr>
        <p:spPr>
          <a:xfrm>
            <a:off x="457200" y="274637"/>
            <a:ext cx="8229600" cy="1143001"/>
          </a:xfrm>
          <a:prstGeom prst="rect">
            <a:avLst/>
          </a:prstGeom>
          <a:solidFill>
            <a:srgbClr val="FFFF99"/>
          </a:solidFill>
        </p:spPr>
        <p:txBody>
          <a:bodyPr/>
          <a:lstStyle>
            <a:lvl1pPr>
              <a:defRPr sz="2400"/>
            </a:lvl1pPr>
          </a:lstStyle>
          <a:p>
            <a:pPr/>
            <a:r>
              <a:t>The question may arise…</a:t>
            </a:r>
          </a:p>
        </p:txBody>
      </p:sp>
      <p:sp>
        <p:nvSpPr>
          <p:cNvPr id="46" name="What could be the basic requirements of a ‘true’ religion?"/>
          <p:cNvSpPr txBox="1"/>
          <p:nvPr>
            <p:ph type="body" idx="1"/>
          </p:nvPr>
        </p:nvSpPr>
        <p:spPr>
          <a:prstGeom prst="rect">
            <a:avLst/>
          </a:prstGeom>
        </p:spPr>
        <p:txBody>
          <a:bodyPr/>
          <a:lstStyle/>
          <a:p>
            <a:pPr>
              <a:buChar char="•"/>
            </a:pPr>
          </a:p>
          <a:p>
            <a:pPr>
              <a:buChar char="•"/>
            </a:pPr>
          </a:p>
          <a:p>
            <a:pPr>
              <a:buChar char="•"/>
            </a:pPr>
            <a:r>
              <a:t>What could be the basic requirements of a ‘true’ religion?</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8" name="True Religion"/>
          <p:cNvSpPr txBox="1"/>
          <p:nvPr>
            <p:ph type="title"/>
          </p:nvPr>
        </p:nvSpPr>
        <p:spPr>
          <a:xfrm>
            <a:off x="457200" y="274637"/>
            <a:ext cx="8229600" cy="1143001"/>
          </a:xfrm>
          <a:prstGeom prst="rect">
            <a:avLst/>
          </a:prstGeom>
          <a:solidFill>
            <a:srgbClr val="FFFFFF"/>
          </a:solidFill>
        </p:spPr>
        <p:txBody>
          <a:bodyPr/>
          <a:lstStyle/>
          <a:p>
            <a:pPr/>
            <a:r>
              <a:t> True Religion</a:t>
            </a:r>
          </a:p>
        </p:txBody>
      </p:sp>
      <p:sp>
        <p:nvSpPr>
          <p:cNvPr id="49" name="In accordance with natural principles…"/>
          <p:cNvSpPr txBox="1"/>
          <p:nvPr>
            <p:ph type="body" idx="1"/>
          </p:nvPr>
        </p:nvSpPr>
        <p:spPr>
          <a:prstGeom prst="rect">
            <a:avLst/>
          </a:prstGeom>
        </p:spPr>
        <p:txBody>
          <a:bodyPr/>
          <a:lstStyle/>
          <a:p>
            <a:pPr>
              <a:lnSpc>
                <a:spcPct val="90000"/>
              </a:lnSpc>
              <a:buChar char="•"/>
              <a:defRPr sz="2400"/>
            </a:pPr>
          </a:p>
          <a:p>
            <a:pPr>
              <a:lnSpc>
                <a:spcPct val="90000"/>
              </a:lnSpc>
              <a:spcBef>
                <a:spcPts val="500"/>
              </a:spcBef>
              <a:buChar char="•"/>
              <a:defRPr sz="2400"/>
            </a:pPr>
            <a:r>
              <a:t>In accordance with natural principles</a:t>
            </a:r>
          </a:p>
          <a:p>
            <a:pPr>
              <a:lnSpc>
                <a:spcPct val="90000"/>
              </a:lnSpc>
              <a:spcBef>
                <a:spcPts val="500"/>
              </a:spcBef>
              <a:buChar char="•"/>
              <a:defRPr sz="2400"/>
            </a:pPr>
            <a:r>
              <a:t>In accordance with human psyche</a:t>
            </a:r>
          </a:p>
          <a:p>
            <a:pPr>
              <a:lnSpc>
                <a:spcPct val="90000"/>
              </a:lnSpc>
              <a:buChar char="•"/>
              <a:defRPr sz="2400"/>
            </a:pPr>
          </a:p>
          <a:p>
            <a:pPr>
              <a:lnSpc>
                <a:spcPct val="90000"/>
              </a:lnSpc>
              <a:spcBef>
                <a:spcPts val="500"/>
              </a:spcBef>
              <a:buChar char="•"/>
              <a:defRPr sz="2400"/>
            </a:pPr>
            <a:r>
              <a:t>Applicable to all people </a:t>
            </a:r>
          </a:p>
          <a:p>
            <a:pPr>
              <a:lnSpc>
                <a:spcPct val="90000"/>
              </a:lnSpc>
              <a:spcBef>
                <a:spcPts val="500"/>
              </a:spcBef>
              <a:buChar char="•"/>
              <a:defRPr sz="2400"/>
            </a:pPr>
            <a:r>
              <a:t>Now and in future</a:t>
            </a:r>
          </a:p>
          <a:p>
            <a:pPr>
              <a:lnSpc>
                <a:spcPct val="90000"/>
              </a:lnSpc>
              <a:buChar char="•"/>
              <a:defRPr sz="2400"/>
            </a:pPr>
          </a:p>
          <a:p>
            <a:pPr>
              <a:lnSpc>
                <a:spcPct val="90000"/>
              </a:lnSpc>
              <a:spcBef>
                <a:spcPts val="500"/>
              </a:spcBef>
              <a:buChar char="•"/>
              <a:defRPr sz="2400"/>
            </a:pPr>
            <a:r>
              <a:t>Accepts right of all people to receive Divine guidance, now and in pre-Islam era</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1" name="This is Islam"/>
          <p:cNvSpPr txBox="1"/>
          <p:nvPr>
            <p:ph type="title"/>
          </p:nvPr>
        </p:nvSpPr>
        <p:spPr>
          <a:xfrm>
            <a:off x="457200" y="274637"/>
            <a:ext cx="8229600" cy="1143001"/>
          </a:xfrm>
          <a:prstGeom prst="rect">
            <a:avLst/>
          </a:prstGeom>
        </p:spPr>
        <p:txBody>
          <a:bodyPr/>
          <a:lstStyle/>
          <a:p>
            <a:pPr/>
            <a:r>
              <a:t>This is Islam</a:t>
            </a:r>
          </a:p>
        </p:txBody>
      </p:sp>
      <p:sp>
        <p:nvSpPr>
          <p:cNvPr id="52" name="This is exactly what Quran claims about its teachings"/>
          <p:cNvSpPr txBox="1"/>
          <p:nvPr>
            <p:ph type="body" idx="1"/>
          </p:nvPr>
        </p:nvSpPr>
        <p:spPr>
          <a:prstGeom prst="rect">
            <a:avLst/>
          </a:prstGeom>
        </p:spPr>
        <p:txBody>
          <a:bodyPr/>
          <a:lstStyle/>
          <a:p>
            <a:pPr>
              <a:buChar char="•"/>
            </a:pPr>
          </a:p>
          <a:p>
            <a:pPr>
              <a:buChar char="•"/>
            </a:pPr>
          </a:p>
          <a:p>
            <a:pPr>
              <a:buChar char="•"/>
            </a:pPr>
            <a:r>
              <a:t>This is exactly what Quran claims about its teachings</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4" name="The question may arise…"/>
          <p:cNvSpPr txBox="1"/>
          <p:nvPr>
            <p:ph type="title"/>
          </p:nvPr>
        </p:nvSpPr>
        <p:spPr>
          <a:xfrm>
            <a:off x="457200" y="274637"/>
            <a:ext cx="8229600" cy="1143001"/>
          </a:xfrm>
          <a:prstGeom prst="rect">
            <a:avLst/>
          </a:prstGeom>
          <a:solidFill>
            <a:srgbClr val="FFFF99"/>
          </a:solidFill>
        </p:spPr>
        <p:txBody>
          <a:bodyPr/>
          <a:lstStyle>
            <a:lvl1pPr>
              <a:defRPr sz="2400"/>
            </a:lvl1pPr>
          </a:lstStyle>
          <a:p>
            <a:pPr/>
            <a:r>
              <a:t>The question may arise…</a:t>
            </a:r>
          </a:p>
        </p:txBody>
      </p:sp>
      <p:sp>
        <p:nvSpPr>
          <p:cNvPr id="55" name="We have made a claim! So may others.…"/>
          <p:cNvSpPr txBox="1"/>
          <p:nvPr>
            <p:ph type="body" idx="1"/>
          </p:nvPr>
        </p:nvSpPr>
        <p:spPr>
          <a:prstGeom prst="rect">
            <a:avLst/>
          </a:prstGeom>
        </p:spPr>
        <p:txBody>
          <a:bodyPr/>
          <a:lstStyle/>
          <a:p>
            <a:pPr>
              <a:buChar char="•"/>
            </a:pPr>
          </a:p>
          <a:p>
            <a:pPr>
              <a:buChar char="•"/>
            </a:pPr>
            <a:r>
              <a:t>We have made a claim! So may others.</a:t>
            </a:r>
          </a:p>
          <a:p>
            <a:pPr>
              <a:buSzTx/>
              <a:buNone/>
            </a:pPr>
            <a:r>
              <a:t> </a:t>
            </a:r>
          </a:p>
          <a:p>
            <a:pPr>
              <a:buChar char="•"/>
            </a:pPr>
            <a:r>
              <a:t>All have the right as long as they can substantiate their claim with reason</a:t>
            </a:r>
          </a:p>
          <a:p>
            <a:pPr>
              <a:buChar char="•"/>
            </a:pPr>
          </a:p>
          <a:p>
            <a:pPr>
              <a:buChar char="•"/>
            </a:pPr>
            <a:r>
              <a:t>We have to give our reasons</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Default Design">
      <a:majorFont>
        <a:latin typeface="Helvetica"/>
        <a:ea typeface="Helvetica"/>
        <a:cs typeface="Helvetica"/>
      </a:majorFont>
      <a:minorFont>
        <a:latin typeface="Helvetica Neue"/>
        <a:ea typeface="Helvetica Neue"/>
        <a:cs typeface="Helvetica Neue"/>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Default Design">
      <a:majorFont>
        <a:latin typeface="Helvetica"/>
        <a:ea typeface="Helvetica"/>
        <a:cs typeface="Helvetica"/>
      </a:majorFont>
      <a:minorFont>
        <a:latin typeface="Helvetica Neue"/>
        <a:ea typeface="Helvetica Neue"/>
        <a:cs typeface="Helvetica Neue"/>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