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Lst>
  <p:sldSz cx="9144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1pPr>
    <a:lvl2pPr marL="0" marR="0" indent="4572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2pPr>
    <a:lvl3pPr marL="0" marR="0" indent="9144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3pPr>
    <a:lvl4pPr marL="0" marR="0" indent="13716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4pPr>
    <a:lvl5pPr marL="0" marR="0" indent="182880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7F3F4"/>
          </a:solidFill>
        </a:fill>
      </a:tcStyle>
    </a:wholeTbl>
    <a:band2H>
      <a:tcTxStyle b="def" i="def"/>
      <a:tcStyle>
        <a:tcBdr/>
        <a:fill>
          <a:solidFill>
            <a:srgbClr val="F3F9FA"/>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b="def" i="def"/>
      <a:tcStyle>
        <a:tcBdr/>
        <a:fill>
          <a:solidFill>
            <a:srgbClr val="EFF3E9"/>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b="def" i="def"/>
      <a:tcStyle>
        <a:tcBdr/>
        <a:fill>
          <a:solidFill>
            <a:srgbClr val="FDEEE8"/>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Arial"/>
          <a:ea typeface="Arial"/>
          <a:cs typeface="Arial"/>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
          <a:latin typeface="Arial"/>
          <a:ea typeface="Arial"/>
          <a:cs typeface="Arial"/>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
          <a:latin typeface="Arial"/>
          <a:ea typeface="Arial"/>
          <a:cs typeface="Arial"/>
        </a:font>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
          <a:latin typeface="Arial"/>
          <a:ea typeface="Arial"/>
          <a:cs typeface="Arial"/>
        </a:font>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Arial"/>
          <a:ea typeface="Arial"/>
          <a:cs typeface="Arial"/>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
          <a:latin typeface="Arial"/>
          <a:ea typeface="Arial"/>
          <a:cs typeface="Arial"/>
        </a:font>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
          <a:latin typeface="Arial"/>
          <a:ea typeface="Arial"/>
          <a:cs typeface="Arial"/>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a:p>
        </p:txBody>
      </p:sp>
      <p:sp>
        <p:nvSpPr>
          <p:cNvPr id="30" name="Shape 30"/>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a:latin typeface="+mn-lt"/>
        <a:ea typeface="+mn-ea"/>
        <a:cs typeface="+mn-cs"/>
        <a:sym typeface="Helvetica Neue"/>
      </a:defRPr>
    </a:lvl1pPr>
    <a:lvl2pPr indent="228600" latinLnBrk="0">
      <a:defRPr>
        <a:latin typeface="+mn-lt"/>
        <a:ea typeface="+mn-ea"/>
        <a:cs typeface="+mn-cs"/>
        <a:sym typeface="Helvetica Neue"/>
      </a:defRPr>
    </a:lvl2pPr>
    <a:lvl3pPr indent="457200" latinLnBrk="0">
      <a:defRPr>
        <a:latin typeface="+mn-lt"/>
        <a:ea typeface="+mn-ea"/>
        <a:cs typeface="+mn-cs"/>
        <a:sym typeface="Helvetica Neue"/>
      </a:defRPr>
    </a:lvl3pPr>
    <a:lvl4pPr indent="685800" latinLnBrk="0">
      <a:defRPr>
        <a:latin typeface="+mn-lt"/>
        <a:ea typeface="+mn-ea"/>
        <a:cs typeface="+mn-cs"/>
        <a:sym typeface="Helvetica Neue"/>
      </a:defRPr>
    </a:lvl4pPr>
    <a:lvl5pPr indent="914400" latinLnBrk="0">
      <a:defRPr>
        <a:latin typeface="+mn-lt"/>
        <a:ea typeface="+mn-ea"/>
        <a:cs typeface="+mn-cs"/>
        <a:sym typeface="Helvetica Neue"/>
      </a:defRPr>
    </a:lvl5pPr>
    <a:lvl6pPr indent="1143000" latinLnBrk="0">
      <a:defRPr>
        <a:latin typeface="+mn-lt"/>
        <a:ea typeface="+mn-ea"/>
        <a:cs typeface="+mn-cs"/>
        <a:sym typeface="Helvetica Neue"/>
      </a:defRPr>
    </a:lvl6pPr>
    <a:lvl7pPr indent="1371600" latinLnBrk="0">
      <a:defRPr>
        <a:latin typeface="+mn-lt"/>
        <a:ea typeface="+mn-ea"/>
        <a:cs typeface="+mn-cs"/>
        <a:sym typeface="Helvetica Neue"/>
      </a:defRPr>
    </a:lvl7pPr>
    <a:lvl8pPr indent="1600200" latinLnBrk="0">
      <a:defRPr>
        <a:latin typeface="+mn-lt"/>
        <a:ea typeface="+mn-ea"/>
        <a:cs typeface="+mn-cs"/>
        <a:sym typeface="Helvetica Neue"/>
      </a:defRPr>
    </a:lvl8pPr>
    <a:lvl9pPr indent="1828800" latinLnBrk="0">
      <a:defRPr>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11" name="Title Text"/>
          <p:cNvSpPr txBox="1"/>
          <p:nvPr>
            <p:ph type="title"/>
          </p:nvPr>
        </p:nvSpPr>
        <p:spPr>
          <a:prstGeom prst="rect">
            <a:avLst/>
          </a:prstGeom>
        </p:spPr>
        <p:txBody>
          <a:bodyPr/>
          <a:lstStyle/>
          <a:p>
            <a:pPr/>
            <a:r>
              <a:t>Title Text</a:t>
            </a:r>
          </a:p>
        </p:txBody>
      </p:sp>
      <p:sp>
        <p:nvSpPr>
          <p:cNvPr id="12"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Defaul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sz="half" idx="1"/>
          </p:nvPr>
        </p:nvSpPr>
        <p:spPr>
          <a:xfrm>
            <a:off x="457200" y="1600200"/>
            <a:ext cx="4038600" cy="4525963"/>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Rectangle"/>
          <p:cNvSpPr/>
          <p:nvPr>
            <p:ph type="body" sz="half" idx="13"/>
          </p:nvPr>
        </p:nvSpPr>
        <p:spPr>
          <a:xfrm>
            <a:off x="4648200" y="1600200"/>
            <a:ext cx="4038600" cy="4525963"/>
          </a:xfrm>
          <a:prstGeom prst="rect">
            <a:avLst/>
          </a:prstGeom>
        </p:spPr>
        <p:txBody>
          <a:bodyPr/>
          <a:lstStyle/>
          <a:p>
            <a:pPr>
              <a:buChar char="•"/>
            </a:pPr>
          </a:p>
        </p:txBody>
      </p:sp>
      <p:sp>
        <p:nvSpPr>
          <p:cNvPr id="2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457200" y="274637"/>
            <a:ext cx="8229600" cy="1143001"/>
          </a:xfrm>
          <a:prstGeom prst="rect">
            <a:avLst/>
          </a:prstGeom>
          <a:ln w="12700">
            <a:miter lim="400000"/>
          </a:ln>
          <a:extLst>
            <a:ext uri="{C572A759-6A51-4108-AA02-DFA0A04FC94B}">
              <ma14:wrappingTextBoxFlag xmlns:ma14="http://schemas.microsoft.com/office/mac/drawingml/2011/main" val="1"/>
            </a:ext>
          </a:extLst>
        </p:spPr>
        <p:txBody>
          <a:bodyPr lIns="45719" rIns="45719" anchor="ctr">
            <a:normAutofit fontScale="100000" lnSpcReduction="0"/>
          </a:bodyPr>
          <a:lstStyle/>
          <a:p>
            <a:pPr/>
            <a:r>
              <a:t>Title Text</a:t>
            </a:r>
          </a:p>
        </p:txBody>
      </p:sp>
      <p:sp>
        <p:nvSpPr>
          <p:cNvPr id="3" name="Body Level One…"/>
          <p:cNvSpPr txBox="1"/>
          <p:nvPr>
            <p:ph type="body" idx="1"/>
          </p:nvPr>
        </p:nvSpPr>
        <p:spPr>
          <a:xfrm>
            <a:off x="457200" y="1600200"/>
            <a:ext cx="8229600" cy="4525963"/>
          </a:xfrm>
          <a:prstGeom prst="rect">
            <a:avLst/>
          </a:prstGeom>
          <a:ln w="12700">
            <a:miter lim="400000"/>
          </a:ln>
          <a:extLst>
            <a:ext uri="{C572A759-6A51-4108-AA02-DFA0A04FC94B}">
              <ma14:wrappingTextBoxFlag xmlns:ma14="http://schemas.microsoft.com/office/mac/drawingml/2011/main" val="1"/>
            </a:ext>
          </a:extLst>
        </p:spPr>
        <p:txBody>
          <a:bodyPr lIns="45719" rIns="45719">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8384892" y="6245225"/>
            <a:ext cx="301909" cy="288824"/>
          </a:xfrm>
          <a:prstGeom prst="rect">
            <a:avLst/>
          </a:prstGeom>
          <a:ln w="12700">
            <a:miter lim="400000"/>
          </a:ln>
        </p:spPr>
        <p:txBody>
          <a:bodyPr wrap="none" lIns="45719" rIns="45719">
            <a:spAutoFit/>
          </a:bodyPr>
          <a:lstStyle>
            <a:lvl1pPr algn="r">
              <a:defRPr sz="1400"/>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transition xmlns:p14="http://schemas.microsoft.com/office/powerpoint/2010/main" spd="med" advClick="1"/>
  <p:txStyles>
    <p:titleStyle>
      <a:lvl1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1pPr>
      <a:lvl2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2pPr>
      <a:lvl3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3pPr>
      <a:lvl4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4pPr>
      <a:lvl5pPr marL="0" marR="0" indent="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5pPr>
      <a:lvl6pPr marL="0" marR="0" indent="4572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6pPr>
      <a:lvl7pPr marL="0" marR="0" indent="9144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7pPr>
      <a:lvl8pPr marL="0" marR="0" indent="13716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8pPr>
      <a:lvl9pPr marL="0" marR="0" indent="1828800" algn="ctr" defTabSz="914400" rtl="0" latinLnBrk="0">
        <a:lnSpc>
          <a:spcPct val="100000"/>
        </a:lnSpc>
        <a:spcBef>
          <a:spcPts val="0"/>
        </a:spcBef>
        <a:spcAft>
          <a:spcPts val="0"/>
        </a:spcAft>
        <a:buClrTx/>
        <a:buSzTx/>
        <a:buFontTx/>
        <a:buNone/>
        <a:tabLst/>
        <a:defRPr b="0" baseline="0" cap="none" i="0" spc="0" strike="noStrike" sz="4400" u="none">
          <a:solidFill>
            <a:srgbClr val="000000"/>
          </a:solidFill>
          <a:uFillTx/>
          <a:latin typeface="Arial"/>
          <a:ea typeface="Arial"/>
          <a:cs typeface="Arial"/>
          <a:sym typeface="Arial"/>
        </a:defRPr>
      </a:lvl9pPr>
    </p:titleStyle>
    <p:bodyStyle>
      <a:lvl1pPr marL="342900" marR="0" indent="-3429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1pPr>
      <a:lvl2pPr marL="783771" marR="0" indent="-326571"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2pPr>
      <a:lvl3pPr marL="1219200" marR="0" indent="-3048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3pPr>
      <a:lvl4pPr marL="1737360" marR="0" indent="-36576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4pPr>
      <a:lvl5pPr marL="22352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5pPr>
      <a:lvl6pPr marL="26924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6pPr>
      <a:lvl7pPr marL="31496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7pPr>
      <a:lvl8pPr marL="36068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8pPr>
      <a:lvl9pPr marL="4064000" marR="0" indent="-406400" algn="l" defTabSz="914400" rtl="0" latinLnBrk="0">
        <a:lnSpc>
          <a:spcPct val="100000"/>
        </a:lnSpc>
        <a:spcBef>
          <a:spcPts val="700"/>
        </a:spcBef>
        <a:spcAft>
          <a:spcPts val="0"/>
        </a:spcAft>
        <a:buClrTx/>
        <a:buSzPct val="100000"/>
        <a:buFontTx/>
        <a:buChar char=""/>
        <a:tabLst/>
        <a:defRPr b="0" baseline="0" cap="none" i="0" spc="0" strike="noStrike" sz="3200" u="none">
          <a:solidFill>
            <a:srgbClr val="000000"/>
          </a:solidFill>
          <a:uFillTx/>
          <a:latin typeface="Arial"/>
          <a:ea typeface="Arial"/>
          <a:cs typeface="Arial"/>
          <a:sym typeface="Arial"/>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5pPr>
      <a:lvl6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6pPr>
      <a:lvl7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7pPr>
      <a:lvl8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8pPr>
      <a:lvl9pPr marL="0" marR="0" indent="0" algn="r" defTabSz="914400" rtl="0" latinLnBrk="0">
        <a:lnSpc>
          <a:spcPct val="100000"/>
        </a:lnSpc>
        <a:spcBef>
          <a:spcPts val="0"/>
        </a:spcBef>
        <a:spcAft>
          <a:spcPts val="0"/>
        </a:spcAft>
        <a:buClrTx/>
        <a:buSzTx/>
        <a:buFontTx/>
        <a:buNone/>
        <a:tabLst/>
        <a:defRPr b="0" baseline="0" cap="none" i="0" spc="0" strike="noStrike" sz="1400" u="none">
          <a:solidFill>
            <a:schemeClr val="tx1"/>
          </a:solidFill>
          <a:uFillTx/>
          <a:latin typeface="+mn-lt"/>
          <a:ea typeface="+mn-ea"/>
          <a:cs typeface="+mn-cs"/>
          <a:sym typeface="Arial"/>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 name="ISLAM’S RESPONSE TO CONTEMPORARY ISSUES"/>
          <p:cNvSpPr txBox="1"/>
          <p:nvPr>
            <p:ph type="title"/>
          </p:nvPr>
        </p:nvSpPr>
        <p:spPr>
          <a:xfrm>
            <a:off x="457200" y="1524000"/>
            <a:ext cx="8077200" cy="1752600"/>
          </a:xfrm>
          <a:prstGeom prst="rect">
            <a:avLst/>
          </a:prstGeom>
          <a:solidFill>
            <a:srgbClr val="F1EFAF"/>
          </a:solidFill>
        </p:spPr>
        <p:txBody>
          <a:bodyPr/>
          <a:lstStyle/>
          <a:p>
            <a:pPr/>
            <a:r>
              <a:t>ISLAM’S RESPONSE TO CONTEMPORARY ISSUES</a:t>
            </a:r>
          </a:p>
        </p:txBody>
      </p:sp>
      <p:sp>
        <p:nvSpPr>
          <p:cNvPr id="33" name="Hazrat Mirza Tahir Ahmad…"/>
          <p:cNvSpPr txBox="1"/>
          <p:nvPr>
            <p:ph type="body" sz="half" idx="1"/>
          </p:nvPr>
        </p:nvSpPr>
        <p:spPr>
          <a:xfrm>
            <a:off x="457200" y="3581400"/>
            <a:ext cx="8153400" cy="2819400"/>
          </a:xfrm>
          <a:prstGeom prst="rect">
            <a:avLst/>
          </a:prstGeom>
        </p:spPr>
        <p:txBody>
          <a:bodyPr/>
          <a:lstStyle/>
          <a:p>
            <a:pPr>
              <a:lnSpc>
                <a:spcPct val="90000"/>
              </a:lnSpc>
              <a:buSzTx/>
              <a:buNone/>
            </a:pPr>
            <a:r>
              <a:t>			</a:t>
            </a:r>
            <a:r>
              <a:rPr b="1" sz="2400"/>
              <a:t>Hazrat Mirza Tahir Ahmad </a:t>
            </a:r>
            <a:endParaRPr b="1" sz="2400"/>
          </a:p>
          <a:p>
            <a:pPr>
              <a:lnSpc>
                <a:spcPct val="90000"/>
              </a:lnSpc>
              <a:spcBef>
                <a:spcPts val="500"/>
              </a:spcBef>
              <a:buSzTx/>
              <a:buNone/>
              <a:defRPr b="1" sz="2400"/>
            </a:pPr>
            <a:r>
              <a:t>			      Khalifa-tul-Masih IV</a:t>
            </a:r>
          </a:p>
          <a:p>
            <a:pPr>
              <a:lnSpc>
                <a:spcPct val="90000"/>
              </a:lnSpc>
              <a:spcBef>
                <a:spcPts val="500"/>
              </a:spcBef>
              <a:buSzTx/>
              <a:buNone/>
              <a:defRPr b="1" sz="2400"/>
            </a:pPr>
            <a:r>
              <a:t>			        Rehm’Allah talla </a:t>
            </a:r>
          </a:p>
          <a:p>
            <a:pPr>
              <a:lnSpc>
                <a:spcPct val="90000"/>
              </a:lnSpc>
              <a:buChar char="•"/>
              <a:defRPr b="1" sz="2400"/>
            </a:pPr>
          </a:p>
          <a:p>
            <a:pPr lvl="4" marL="2057400" indent="-228600">
              <a:lnSpc>
                <a:spcPct val="90000"/>
              </a:lnSpc>
              <a:spcBef>
                <a:spcPts val="0"/>
              </a:spcBef>
              <a:defRPr sz="1800"/>
            </a:pPr>
          </a:p>
          <a:p>
            <a:pPr lvl="4" marL="228600" indent="1600200">
              <a:lnSpc>
                <a:spcPct val="90000"/>
              </a:lnSpc>
              <a:spcBef>
                <a:spcPts val="0"/>
              </a:spcBef>
              <a:buSzTx/>
              <a:buNone/>
              <a:defRPr sz="1600"/>
            </a:pPr>
            <a:r>
              <a:t>	        Prepared by Dr Shakeel Ahmad</a:t>
            </a:r>
          </a:p>
          <a:p>
            <a:pPr lvl="4" marL="228600" indent="1600200">
              <a:lnSpc>
                <a:spcPct val="90000"/>
              </a:lnSpc>
              <a:spcBef>
                <a:spcPts val="0"/>
              </a:spcBef>
              <a:buSzTx/>
              <a:buNone/>
              <a:defRPr sz="1600"/>
            </a:pPr>
            <a:r>
              <a:t>	            National Tabligh Team, UK</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9" name="Two Climates of Social Order - 3"/>
          <p:cNvSpPr txBox="1"/>
          <p:nvPr>
            <p:ph type="title"/>
          </p:nvPr>
        </p:nvSpPr>
        <p:spPr>
          <a:xfrm>
            <a:off x="457200" y="274637"/>
            <a:ext cx="8229600" cy="1143001"/>
          </a:xfrm>
          <a:prstGeom prst="rect">
            <a:avLst/>
          </a:prstGeom>
          <a:solidFill>
            <a:srgbClr val="EFF1DB"/>
          </a:solidFill>
        </p:spPr>
        <p:txBody>
          <a:bodyPr/>
          <a:lstStyle>
            <a:lvl1pPr>
              <a:defRPr sz="4000"/>
            </a:lvl1pPr>
          </a:lstStyle>
          <a:p>
            <a:pPr/>
            <a:r>
              <a:t>Two Climates of Social Order - 3</a:t>
            </a:r>
          </a:p>
        </p:txBody>
      </p:sp>
      <p:sp>
        <p:nvSpPr>
          <p:cNvPr id="60" name="Type 1…"/>
          <p:cNvSpPr txBox="1"/>
          <p:nvPr>
            <p:ph type="body" sz="half" idx="1"/>
          </p:nvPr>
        </p:nvSpPr>
        <p:spPr>
          <a:prstGeom prst="rect">
            <a:avLst/>
          </a:prstGeom>
          <a:solidFill>
            <a:srgbClr val="F1EFAF"/>
          </a:solidFill>
        </p:spPr>
        <p:txBody>
          <a:bodyPr/>
          <a:lstStyle/>
          <a:p>
            <a:pPr>
              <a:spcBef>
                <a:spcPts val="600"/>
              </a:spcBef>
              <a:buSzTx/>
              <a:buNone/>
              <a:defRPr b="1" sz="2800"/>
            </a:pPr>
            <a:r>
              <a:t>	</a:t>
            </a:r>
            <a:r>
              <a:rPr u="sng"/>
              <a:t>Type 1</a:t>
            </a:r>
            <a:endParaRPr u="sng"/>
          </a:p>
          <a:p>
            <a:pPr>
              <a:spcBef>
                <a:spcPts val="400"/>
              </a:spcBef>
              <a:buChar char="•"/>
              <a:defRPr i="1" sz="2000"/>
            </a:pPr>
            <a:r>
              <a:t>Only </a:t>
            </a:r>
            <a:r>
              <a:rPr i="0"/>
              <a:t>those crimes are punishable that are established ‘beyond reasonable doubt’ - superficial judicial system.</a:t>
            </a:r>
          </a:p>
          <a:p>
            <a:pPr>
              <a:spcBef>
                <a:spcPts val="600"/>
              </a:spcBef>
              <a:buChar char="•"/>
              <a:defRPr sz="2000"/>
            </a:pPr>
          </a:p>
          <a:p>
            <a:pPr>
              <a:spcBef>
                <a:spcPts val="400"/>
              </a:spcBef>
              <a:buChar char="•"/>
              <a:defRPr sz="2000"/>
            </a:pPr>
            <a:r>
              <a:t>Encourages clever planning to avoid legal challenge</a:t>
            </a:r>
          </a:p>
          <a:p>
            <a:pPr>
              <a:spcBef>
                <a:spcPts val="600"/>
              </a:spcBef>
              <a:buChar char="•"/>
              <a:defRPr sz="2000"/>
            </a:pPr>
          </a:p>
          <a:p>
            <a:pPr>
              <a:spcBef>
                <a:spcPts val="400"/>
              </a:spcBef>
              <a:buChar char="•"/>
              <a:defRPr sz="2000"/>
            </a:pPr>
            <a:r>
              <a:t>Crime loses its link with moral code </a:t>
            </a:r>
          </a:p>
        </p:txBody>
      </p:sp>
      <p:sp>
        <p:nvSpPr>
          <p:cNvPr id="61" name="Type 2…"/>
          <p:cNvSpPr/>
          <p:nvPr>
            <p:ph type="body" idx="13"/>
          </p:nvPr>
        </p:nvSpPr>
        <p:spPr>
          <a:prstGeom prst="rect">
            <a:avLst/>
          </a:prstGeom>
          <a:solidFill>
            <a:srgbClr val="F1EFAF"/>
          </a:solidFill>
          <a:extLst>
            <a:ext uri="{C572A759-6A51-4108-AA02-DFA0A04FC94B}">
              <ma14:wrappingTextBoxFlag xmlns:ma14="http://schemas.microsoft.com/office/mac/drawingml/2011/main" val="1"/>
            </a:ext>
          </a:extLst>
        </p:spPr>
        <p:txBody>
          <a:bodyPr/>
          <a:lstStyle/>
          <a:p>
            <a:pPr>
              <a:spcBef>
                <a:spcPts val="600"/>
              </a:spcBef>
              <a:buSzTx/>
              <a:buNone/>
              <a:defRPr b="1" sz="2800"/>
            </a:pPr>
            <a:r>
              <a:t>	</a:t>
            </a:r>
            <a:r>
              <a:rPr u="sng"/>
              <a:t>Type 2</a:t>
            </a:r>
            <a:endParaRPr u="sng"/>
          </a:p>
          <a:p>
            <a:pPr>
              <a:spcBef>
                <a:spcPts val="400"/>
              </a:spcBef>
              <a:buChar char="•"/>
              <a:defRPr i="1" sz="2000"/>
            </a:pPr>
            <a:r>
              <a:t>Also </a:t>
            </a:r>
            <a:r>
              <a:rPr i="0"/>
              <a:t>punishable are actions of vested interest &amp; immoral intention.</a:t>
            </a:r>
          </a:p>
          <a:p>
            <a:pPr>
              <a:spcBef>
                <a:spcPts val="600"/>
              </a:spcBef>
              <a:buChar char="•"/>
              <a:defRPr sz="2000"/>
            </a:pPr>
          </a:p>
          <a:p>
            <a:pPr>
              <a:spcBef>
                <a:spcPts val="600"/>
              </a:spcBef>
              <a:buChar char="•"/>
              <a:defRPr sz="2000"/>
            </a:pPr>
          </a:p>
          <a:p>
            <a:pPr>
              <a:spcBef>
                <a:spcPts val="600"/>
              </a:spcBef>
              <a:buChar char="•"/>
              <a:defRPr sz="2000"/>
            </a:pPr>
          </a:p>
          <a:p>
            <a:pPr>
              <a:spcBef>
                <a:spcPts val="400"/>
              </a:spcBef>
              <a:buChar char="•"/>
              <a:defRPr sz="2000"/>
            </a:pPr>
            <a:r>
              <a:t>Unavoidable challenge of accountability</a:t>
            </a:r>
          </a:p>
          <a:p>
            <a:pPr>
              <a:spcBef>
                <a:spcPts val="600"/>
              </a:spcBef>
              <a:buChar char="•"/>
              <a:defRPr sz="2000"/>
            </a:pPr>
          </a:p>
          <a:p>
            <a:pPr>
              <a:spcBef>
                <a:spcPts val="400"/>
              </a:spcBef>
              <a:buChar char="•"/>
              <a:defRPr sz="2000"/>
            </a:pPr>
            <a:r>
              <a:t>Criminal intention closely linked with moral code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3" name="Two Climates of Social Order - 4"/>
          <p:cNvSpPr txBox="1"/>
          <p:nvPr>
            <p:ph type="title"/>
          </p:nvPr>
        </p:nvSpPr>
        <p:spPr>
          <a:xfrm>
            <a:off x="457200" y="274637"/>
            <a:ext cx="8229600" cy="1143001"/>
          </a:xfrm>
          <a:prstGeom prst="rect">
            <a:avLst/>
          </a:prstGeom>
          <a:solidFill>
            <a:srgbClr val="EFF1DB"/>
          </a:solidFill>
        </p:spPr>
        <p:txBody>
          <a:bodyPr/>
          <a:lstStyle>
            <a:lvl1pPr>
              <a:defRPr sz="4000"/>
            </a:lvl1pPr>
          </a:lstStyle>
          <a:p>
            <a:pPr/>
            <a:r>
              <a:t>Two Climates of Social Order - 4</a:t>
            </a:r>
          </a:p>
        </p:txBody>
      </p:sp>
      <p:sp>
        <p:nvSpPr>
          <p:cNvPr id="64" name="Type 1…"/>
          <p:cNvSpPr txBox="1"/>
          <p:nvPr>
            <p:ph type="body" sz="half" idx="1"/>
          </p:nvPr>
        </p:nvSpPr>
        <p:spPr>
          <a:xfrm>
            <a:off x="609600" y="1600199"/>
            <a:ext cx="3657600" cy="4572002"/>
          </a:xfrm>
          <a:prstGeom prst="rect">
            <a:avLst/>
          </a:prstGeom>
          <a:solidFill>
            <a:srgbClr val="F1EFAF"/>
          </a:solidFill>
        </p:spPr>
        <p:txBody>
          <a:bodyPr/>
          <a:lstStyle/>
          <a:p>
            <a:pPr>
              <a:spcBef>
                <a:spcPts val="600"/>
              </a:spcBef>
              <a:buSzTx/>
              <a:buNone/>
              <a:defRPr sz="2800"/>
            </a:pPr>
            <a:r>
              <a:t>	</a:t>
            </a:r>
            <a:r>
              <a:rPr b="1" u="sng"/>
              <a:t>Type 1</a:t>
            </a:r>
            <a:endParaRPr b="1" u="sng"/>
          </a:p>
          <a:p>
            <a:pPr>
              <a:spcBef>
                <a:spcPts val="400"/>
              </a:spcBef>
              <a:buChar char="•"/>
              <a:defRPr sz="2000"/>
            </a:pPr>
            <a:r>
              <a:t>Law is word of a despot or a govt which isn’t accepted by all</a:t>
            </a:r>
          </a:p>
          <a:p>
            <a:pPr>
              <a:spcBef>
                <a:spcPts val="600"/>
              </a:spcBef>
              <a:buChar char="•"/>
              <a:defRPr sz="2000"/>
            </a:pPr>
          </a:p>
          <a:p>
            <a:pPr>
              <a:spcBef>
                <a:spcPts val="400"/>
              </a:spcBef>
              <a:buChar char="•"/>
              <a:defRPr sz="2000"/>
            </a:pPr>
            <a:r>
              <a:t>Submission to law only out of necessity</a:t>
            </a:r>
          </a:p>
          <a:p>
            <a:pPr>
              <a:spcBef>
                <a:spcPts val="600"/>
              </a:spcBef>
              <a:buChar char="•"/>
              <a:defRPr sz="2000"/>
            </a:pPr>
          </a:p>
          <a:p>
            <a:pPr>
              <a:spcBef>
                <a:spcPts val="400"/>
              </a:spcBef>
              <a:buChar char="•"/>
              <a:defRPr sz="2000"/>
            </a:pPr>
            <a:r>
              <a:t>If benefit/pleasure  can be gained by breaking law and avoiding detection, why not!</a:t>
            </a:r>
          </a:p>
        </p:txBody>
      </p:sp>
      <p:sp>
        <p:nvSpPr>
          <p:cNvPr id="65" name="Type 2…"/>
          <p:cNvSpPr/>
          <p:nvPr>
            <p:ph type="body" idx="13"/>
          </p:nvPr>
        </p:nvSpPr>
        <p:spPr>
          <a:prstGeom prst="rect">
            <a:avLst/>
          </a:prstGeom>
          <a:solidFill>
            <a:srgbClr val="F1EFAF"/>
          </a:solidFill>
          <a:extLst>
            <a:ext uri="{C572A759-6A51-4108-AA02-DFA0A04FC94B}">
              <ma14:wrappingTextBoxFlag xmlns:ma14="http://schemas.microsoft.com/office/mac/drawingml/2011/main" val="1"/>
            </a:ext>
          </a:extLst>
        </p:spPr>
        <p:txBody>
          <a:bodyPr/>
          <a:lstStyle/>
          <a:p>
            <a:pPr>
              <a:spcBef>
                <a:spcPts val="500"/>
              </a:spcBef>
              <a:buSzTx/>
              <a:buNone/>
              <a:defRPr sz="2400"/>
            </a:pPr>
            <a:r>
              <a:t>	</a:t>
            </a:r>
            <a:r>
              <a:rPr b="1" u="sng"/>
              <a:t>Type 2</a:t>
            </a:r>
            <a:endParaRPr b="1" u="sng"/>
          </a:p>
          <a:p>
            <a:pPr>
              <a:spcBef>
                <a:spcPts val="400"/>
              </a:spcBef>
              <a:buChar char="•"/>
              <a:defRPr sz="2000"/>
            </a:pPr>
            <a:r>
              <a:t>Law is given by The Master</a:t>
            </a:r>
          </a:p>
          <a:p>
            <a:pPr>
              <a:spcBef>
                <a:spcPts val="600"/>
              </a:spcBef>
              <a:buChar char="•"/>
              <a:defRPr sz="2000"/>
            </a:pPr>
          </a:p>
          <a:p>
            <a:pPr>
              <a:spcBef>
                <a:spcPts val="600"/>
              </a:spcBef>
              <a:buChar char="•"/>
              <a:defRPr sz="2000"/>
            </a:pPr>
          </a:p>
          <a:p>
            <a:pPr>
              <a:spcBef>
                <a:spcPts val="600"/>
              </a:spcBef>
              <a:buChar char="•"/>
              <a:defRPr sz="2000"/>
            </a:pPr>
          </a:p>
          <a:p>
            <a:pPr>
              <a:spcBef>
                <a:spcPts val="400"/>
              </a:spcBef>
              <a:buChar char="•"/>
              <a:defRPr sz="2000"/>
            </a:pPr>
            <a:r>
              <a:t>Submission to law out of moral discipline</a:t>
            </a:r>
          </a:p>
          <a:p>
            <a:pPr>
              <a:spcBef>
                <a:spcPts val="600"/>
              </a:spcBef>
              <a:buChar char="•"/>
              <a:defRPr sz="2000"/>
            </a:pPr>
          </a:p>
          <a:p>
            <a:pPr>
              <a:spcBef>
                <a:spcPts val="400"/>
              </a:spcBef>
              <a:buChar char="•"/>
              <a:defRPr sz="2000"/>
            </a:pPr>
            <a:r>
              <a:t>No room for such attitude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67" name="Importance of  Accountability"/>
          <p:cNvSpPr txBox="1"/>
          <p:nvPr>
            <p:ph type="title"/>
          </p:nvPr>
        </p:nvSpPr>
        <p:spPr>
          <a:xfrm>
            <a:off x="457200" y="274637"/>
            <a:ext cx="8229600" cy="1143001"/>
          </a:xfrm>
          <a:prstGeom prst="rect">
            <a:avLst/>
          </a:prstGeom>
          <a:solidFill>
            <a:srgbClr val="EFF1DB"/>
          </a:solidFill>
        </p:spPr>
        <p:txBody>
          <a:bodyPr/>
          <a:lstStyle/>
          <a:p>
            <a:pPr>
              <a:defRPr b="1" sz="2800"/>
            </a:pPr>
            <a:r>
              <a:t>Importance of</a:t>
            </a:r>
            <a:r>
              <a:rPr b="0"/>
              <a:t> </a:t>
            </a:r>
            <a:br>
              <a:rPr b="0"/>
            </a:br>
            <a:r>
              <a:rPr sz="4000"/>
              <a:t>Accountability</a:t>
            </a:r>
          </a:p>
        </p:txBody>
      </p:sp>
      <p:sp>
        <p:nvSpPr>
          <p:cNvPr id="68" name="Accountability and reward is natures way of development…"/>
          <p:cNvSpPr txBox="1"/>
          <p:nvPr>
            <p:ph type="body" idx="1"/>
          </p:nvPr>
        </p:nvSpPr>
        <p:spPr>
          <a:prstGeom prst="rect">
            <a:avLst/>
          </a:prstGeom>
          <a:solidFill>
            <a:srgbClr val="F1EFAF"/>
          </a:solidFill>
        </p:spPr>
        <p:txBody>
          <a:bodyPr/>
          <a:lstStyle/>
          <a:p>
            <a:pPr>
              <a:spcBef>
                <a:spcPts val="400"/>
              </a:spcBef>
              <a:buChar char="•"/>
              <a:defRPr b="1" sz="2000"/>
            </a:pPr>
            <a:r>
              <a:t>Accountability and reward is natures way of development</a:t>
            </a:r>
            <a:r>
              <a:rPr b="0" i="1" sz="1600"/>
              <a:t> </a:t>
            </a:r>
            <a:endParaRPr i="1" sz="1600"/>
          </a:p>
          <a:p>
            <a:pPr>
              <a:spcBef>
                <a:spcPts val="300"/>
              </a:spcBef>
              <a:buSzTx/>
              <a:buNone/>
              <a:defRPr sz="1600"/>
            </a:pPr>
            <a:r>
              <a:t>	-in early evolution of life </a:t>
            </a:r>
          </a:p>
          <a:p>
            <a:pPr>
              <a:spcBef>
                <a:spcPts val="300"/>
              </a:spcBef>
              <a:buSzTx/>
              <a:buNone/>
              <a:defRPr sz="1600"/>
            </a:pPr>
            <a:r>
              <a:t>	-in development of children as they learn and grow</a:t>
            </a:r>
          </a:p>
          <a:p>
            <a:pPr>
              <a:spcBef>
                <a:spcPts val="300"/>
              </a:spcBef>
              <a:buSzTx/>
              <a:buNone/>
              <a:defRPr sz="1600"/>
            </a:pPr>
            <a:r>
              <a:t>	- in our physical development eg athletes</a:t>
            </a:r>
          </a:p>
          <a:p>
            <a:pPr>
              <a:spcBef>
                <a:spcPts val="300"/>
              </a:spcBef>
              <a:buSzTx/>
              <a:buNone/>
              <a:defRPr sz="1600"/>
            </a:pPr>
            <a:r>
              <a:t>	-inconceivable that we are left without this mechanism to govern our moral/spiritual development</a:t>
            </a:r>
          </a:p>
          <a:p>
            <a:pPr>
              <a:spcBef>
                <a:spcPts val="400"/>
              </a:spcBef>
              <a:buChar char="•"/>
              <a:defRPr b="1" sz="2000"/>
            </a:pPr>
            <a:r>
              <a:t>Failure to accept life after death is core to this difference</a:t>
            </a:r>
          </a:p>
          <a:p>
            <a:pPr>
              <a:spcBef>
                <a:spcPts val="300"/>
              </a:spcBef>
              <a:buSzTx/>
              <a:buNone/>
              <a:defRPr i="1" sz="1600"/>
            </a:pPr>
            <a:r>
              <a:t>	23:38 (disbelievers say) there is no life other than this life, we live here &amp; we shall die here and we shall be not raised again</a:t>
            </a:r>
          </a:p>
          <a:p>
            <a:pPr>
              <a:spcBef>
                <a:spcPts val="300"/>
              </a:spcBef>
              <a:buSzTx/>
              <a:buNone/>
              <a:defRPr i="1" sz="1600"/>
            </a:pPr>
            <a:r>
              <a:t>	17:53 they say, when we shall have become bones and dust, shall we be raised again into a new creation?</a:t>
            </a:r>
          </a:p>
          <a:p>
            <a:pPr>
              <a:spcBef>
                <a:spcPts val="400"/>
              </a:spcBef>
              <a:buChar char="•"/>
              <a:defRPr b="1" sz="2000"/>
            </a:pPr>
            <a:r>
              <a:t>Four characters of worldly society in Quran</a:t>
            </a:r>
          </a:p>
          <a:p>
            <a:pPr>
              <a:spcBef>
                <a:spcPts val="300"/>
              </a:spcBef>
              <a:buSzTx/>
              <a:buNone/>
              <a:defRPr i="1" sz="1600"/>
            </a:pPr>
            <a:r>
              <a:t>	74:43-7 what has brought you into fire of hell? They will say, ‘we were not of those who worshipped God, we did not feed the poor, we indulged in vain talk with those who indulge themselves and </a:t>
            </a:r>
            <a:r>
              <a:rPr b="1"/>
              <a:t>we denied the Day of Judgement</a:t>
            </a:r>
            <a:r>
              <a:t>’</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0" name="So What Is Healthy Social Climate?"/>
          <p:cNvSpPr txBox="1"/>
          <p:nvPr>
            <p:ph type="title"/>
          </p:nvPr>
        </p:nvSpPr>
        <p:spPr>
          <a:xfrm>
            <a:off x="457200" y="274637"/>
            <a:ext cx="8229600" cy="1143001"/>
          </a:xfrm>
          <a:prstGeom prst="rect">
            <a:avLst/>
          </a:prstGeom>
          <a:solidFill>
            <a:srgbClr val="EFF1DB"/>
          </a:solidFill>
        </p:spPr>
        <p:txBody>
          <a:bodyPr/>
          <a:lstStyle>
            <a:lvl1pPr>
              <a:defRPr sz="4000"/>
            </a:lvl1pPr>
          </a:lstStyle>
          <a:p>
            <a:pPr/>
            <a:r>
              <a:t>So What Is Healthy Social Climate?</a:t>
            </a:r>
          </a:p>
        </p:txBody>
      </p:sp>
      <p:sp>
        <p:nvSpPr>
          <p:cNvPr id="71" name="Unhealthy natural desires are disciplined…"/>
          <p:cNvSpPr txBox="1"/>
          <p:nvPr>
            <p:ph type="body" idx="1"/>
          </p:nvPr>
        </p:nvSpPr>
        <p:spPr>
          <a:prstGeom prst="rect">
            <a:avLst/>
          </a:prstGeom>
          <a:solidFill>
            <a:srgbClr val="F1EFAF"/>
          </a:solidFill>
        </p:spPr>
        <p:txBody>
          <a:bodyPr/>
          <a:lstStyle/>
          <a:p>
            <a:pPr>
              <a:lnSpc>
                <a:spcPct val="80000"/>
              </a:lnSpc>
              <a:spcBef>
                <a:spcPts val="300"/>
              </a:spcBef>
              <a:buChar char="•"/>
              <a:defRPr b="1" sz="1600"/>
            </a:pPr>
            <a:r>
              <a:t>Unhealthy natural desires are disciplined</a:t>
            </a:r>
          </a:p>
          <a:p>
            <a:pPr>
              <a:lnSpc>
                <a:spcPct val="80000"/>
              </a:lnSpc>
              <a:spcBef>
                <a:spcPts val="300"/>
              </a:spcBef>
              <a:buChar char="•"/>
              <a:defRPr b="1" sz="1600"/>
            </a:pPr>
            <a:r>
              <a:t>New tastes are developed which promote growth of individual/society</a:t>
            </a:r>
          </a:p>
          <a:p>
            <a:pPr>
              <a:lnSpc>
                <a:spcPct val="80000"/>
              </a:lnSpc>
              <a:buSzTx/>
              <a:buNone/>
              <a:defRPr b="1" sz="1600"/>
            </a:pPr>
          </a:p>
          <a:p>
            <a:pPr>
              <a:lnSpc>
                <a:spcPct val="80000"/>
              </a:lnSpc>
              <a:spcBef>
                <a:spcPts val="300"/>
              </a:spcBef>
              <a:buChar char="•"/>
              <a:defRPr b="1" sz="1600"/>
            </a:pPr>
            <a:r>
              <a:t>Healthy v non-healthy</a:t>
            </a:r>
          </a:p>
          <a:p>
            <a:pPr>
              <a:lnSpc>
                <a:spcPct val="80000"/>
              </a:lnSpc>
              <a:spcBef>
                <a:spcPts val="300"/>
              </a:spcBef>
              <a:buSzTx/>
              <a:buNone/>
              <a:defRPr sz="1600"/>
            </a:pPr>
            <a:r>
              <a:t>	 </a:t>
            </a:r>
            <a:r>
              <a:rPr sz="1400"/>
              <a:t>- Peace &amp; contentment v restlessness &amp; dissatisfaction</a:t>
            </a:r>
            <a:endParaRPr sz="1400"/>
          </a:p>
          <a:p>
            <a:pPr>
              <a:lnSpc>
                <a:spcPct val="80000"/>
              </a:lnSpc>
              <a:spcBef>
                <a:spcPts val="300"/>
              </a:spcBef>
              <a:buSzTx/>
              <a:buNone/>
              <a:defRPr sz="1400"/>
            </a:pPr>
            <a:r>
              <a:t>	</a:t>
            </a:r>
            <a:r>
              <a:rPr i="1"/>
              <a:t>Matthew 7:16-18 (Jesus said) by their fruits you will recognise them…likewise every good tree bears fine fruit but every rotten tree bears worthless fruit.</a:t>
            </a:r>
            <a:endParaRPr i="1"/>
          </a:p>
          <a:p>
            <a:pPr>
              <a:lnSpc>
                <a:spcPct val="80000"/>
              </a:lnSpc>
              <a:buSzTx/>
              <a:buNone/>
              <a:defRPr i="1" sz="1400"/>
            </a:pPr>
          </a:p>
          <a:p>
            <a:pPr>
              <a:lnSpc>
                <a:spcPct val="80000"/>
              </a:lnSpc>
              <a:spcBef>
                <a:spcPts val="300"/>
              </a:spcBef>
              <a:buChar char="•"/>
              <a:defRPr b="1" sz="1600"/>
            </a:pPr>
            <a:r>
              <a:t>Our modern societies </a:t>
            </a:r>
          </a:p>
          <a:p>
            <a:pPr>
              <a:lnSpc>
                <a:spcPct val="80000"/>
              </a:lnSpc>
              <a:spcBef>
                <a:spcPts val="300"/>
              </a:spcBef>
              <a:buSzTx/>
              <a:buNone/>
              <a:defRPr sz="1600"/>
            </a:pPr>
            <a:r>
              <a:t>	</a:t>
            </a:r>
            <a:r>
              <a:rPr sz="1400"/>
              <a:t>- recognise the signs of being unhealthy</a:t>
            </a:r>
            <a:endParaRPr sz="1400"/>
          </a:p>
          <a:p>
            <a:pPr>
              <a:lnSpc>
                <a:spcPct val="80000"/>
              </a:lnSpc>
              <a:spcBef>
                <a:spcPts val="300"/>
              </a:spcBef>
              <a:buSzTx/>
              <a:buNone/>
              <a:defRPr sz="1400"/>
            </a:pPr>
            <a:r>
              <a:t>	- do not recognise the cause</a:t>
            </a:r>
          </a:p>
          <a:p>
            <a:pPr>
              <a:lnSpc>
                <a:spcPct val="80000"/>
              </a:lnSpc>
              <a:buChar char="•"/>
              <a:defRPr sz="1400"/>
            </a:pPr>
          </a:p>
          <a:p>
            <a:pPr>
              <a:lnSpc>
                <a:spcPct val="80000"/>
              </a:lnSpc>
              <a:spcBef>
                <a:spcPts val="300"/>
              </a:spcBef>
              <a:buChar char="•"/>
              <a:defRPr b="1" sz="1600"/>
            </a:pPr>
            <a:r>
              <a:t>Islam </a:t>
            </a:r>
          </a:p>
          <a:p>
            <a:pPr>
              <a:lnSpc>
                <a:spcPct val="80000"/>
              </a:lnSpc>
              <a:spcBef>
                <a:spcPts val="300"/>
              </a:spcBef>
              <a:buSzTx/>
              <a:buNone/>
              <a:defRPr sz="1600"/>
            </a:pPr>
            <a:r>
              <a:t>	</a:t>
            </a:r>
            <a:r>
              <a:rPr sz="1400"/>
              <a:t>- uproot the ‘evil tree that bears the unhealthy fruit’</a:t>
            </a:r>
            <a:endParaRPr sz="1400"/>
          </a:p>
          <a:p>
            <a:pPr>
              <a:lnSpc>
                <a:spcPct val="80000"/>
              </a:lnSpc>
              <a:spcBef>
                <a:spcPts val="300"/>
              </a:spcBef>
              <a:buSzTx/>
              <a:buNone/>
              <a:defRPr sz="1400"/>
            </a:pPr>
            <a:r>
              <a:t>	</a:t>
            </a:r>
            <a:r>
              <a:rPr i="1"/>
              <a:t>14:27 case of an evil ‘word’ is like a weak tree which has been uprooted from earth and has no validity or dignity</a:t>
            </a:r>
            <a:endParaRPr i="1"/>
          </a:p>
          <a:p>
            <a:pPr>
              <a:lnSpc>
                <a:spcPct val="80000"/>
              </a:lnSpc>
              <a:spcBef>
                <a:spcPts val="300"/>
              </a:spcBef>
              <a:buSzTx/>
              <a:buNone/>
              <a:defRPr sz="1400"/>
            </a:pPr>
            <a:r>
              <a:t>	- replace with a ‘healthy tree that will bear a healthy fruit’</a:t>
            </a:r>
          </a:p>
          <a:p>
            <a:pPr>
              <a:lnSpc>
                <a:spcPct val="80000"/>
              </a:lnSpc>
              <a:spcBef>
                <a:spcPts val="300"/>
              </a:spcBef>
              <a:buSzTx/>
              <a:buNone/>
              <a:defRPr sz="1400"/>
            </a:pPr>
            <a:r>
              <a:t>	</a:t>
            </a:r>
            <a:r>
              <a:rPr i="1"/>
              <a:t>14:25-26 do you not see how Allah sets forth the example of a pure ‘word’? It is like a good tree whose root is firm and whose branches reach the  sky. It succeeds &amp; bears fruit regularly…</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3" name="Some fundamental Islamic social injunctions are described - -…"/>
          <p:cNvSpPr txBox="1"/>
          <p:nvPr>
            <p:ph type="body" idx="1"/>
          </p:nvPr>
        </p:nvSpPr>
        <p:spPr>
          <a:prstGeom prst="rect">
            <a:avLst/>
          </a:prstGeom>
        </p:spPr>
        <p:txBody>
          <a:bodyPr/>
          <a:lstStyle/>
          <a:p>
            <a:pPr>
              <a:buChar char="•"/>
            </a:pPr>
          </a:p>
          <a:p>
            <a:pPr>
              <a:buChar char="•"/>
            </a:pPr>
            <a:r>
              <a:t>Some fundamental Islamic social injunctions are described - -</a:t>
            </a:r>
          </a:p>
          <a:p>
            <a:pPr>
              <a:buChar char="•"/>
            </a:pPr>
          </a:p>
          <a:p>
            <a:pPr>
              <a:buChar char="•"/>
            </a:pPr>
            <a:r>
              <a:t>Imagine their effect on society</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5" name="Some Fundamental  Islamic Social Injunctions - 1"/>
          <p:cNvSpPr txBox="1"/>
          <p:nvPr>
            <p:ph type="title"/>
          </p:nvPr>
        </p:nvSpPr>
        <p:spPr>
          <a:xfrm>
            <a:off x="457200" y="274637"/>
            <a:ext cx="8229600" cy="1143001"/>
          </a:xfrm>
          <a:prstGeom prst="rect">
            <a:avLst/>
          </a:prstGeom>
          <a:solidFill>
            <a:srgbClr val="EFF1DB"/>
          </a:solidFill>
        </p:spPr>
        <p:txBody>
          <a:bodyPr/>
          <a:lstStyle/>
          <a:p>
            <a:pPr>
              <a:defRPr b="1" sz="3600"/>
            </a:pPr>
            <a:r>
              <a:t>Some Fundamental </a:t>
            </a:r>
            <a:br/>
            <a:r>
              <a:t>Islamic Social Injunctions - 1</a:t>
            </a:r>
          </a:p>
        </p:txBody>
      </p:sp>
      <p:sp>
        <p:nvSpPr>
          <p:cNvPr id="76" name="Absolute Justice, Kindness &amp; Kinship…"/>
          <p:cNvSpPr txBox="1"/>
          <p:nvPr>
            <p:ph type="body" idx="1"/>
          </p:nvPr>
        </p:nvSpPr>
        <p:spPr>
          <a:prstGeom prst="rect">
            <a:avLst/>
          </a:prstGeom>
          <a:solidFill>
            <a:srgbClr val="F1EFAF"/>
          </a:solidFill>
        </p:spPr>
        <p:txBody>
          <a:bodyPr/>
          <a:lstStyle/>
          <a:p>
            <a:pPr>
              <a:lnSpc>
                <a:spcPct val="90000"/>
              </a:lnSpc>
              <a:spcBef>
                <a:spcPts val="400"/>
              </a:spcBef>
              <a:buChar char="•"/>
              <a:defRPr b="1" sz="2000"/>
            </a:pPr>
            <a:r>
              <a:t>Absolute Justice, Kindness &amp; Kinship</a:t>
            </a:r>
          </a:p>
          <a:p>
            <a:pPr>
              <a:lnSpc>
                <a:spcPct val="90000"/>
              </a:lnSpc>
              <a:spcBef>
                <a:spcPts val="400"/>
              </a:spcBef>
              <a:buSzTx/>
              <a:buNone/>
              <a:defRPr i="1" sz="1800"/>
            </a:pPr>
            <a:r>
              <a:t>	16:91 verily Allah instructs to carry out justice and kindness (above justice ie to give more than their dues) and to serve humanity with beneficence like they are your kin… </a:t>
            </a:r>
          </a:p>
          <a:p>
            <a:pPr>
              <a:lnSpc>
                <a:spcPct val="90000"/>
              </a:lnSpc>
              <a:buSzTx/>
              <a:buNone/>
              <a:defRPr i="1" sz="1800"/>
            </a:pPr>
          </a:p>
          <a:p>
            <a:pPr>
              <a:lnSpc>
                <a:spcPct val="90000"/>
              </a:lnSpc>
              <a:spcBef>
                <a:spcPts val="400"/>
              </a:spcBef>
              <a:buChar char="•"/>
              <a:defRPr b="1" sz="2000"/>
            </a:pPr>
            <a:r>
              <a:t>Any wrong, by universal standards, is forbidden</a:t>
            </a:r>
          </a:p>
          <a:p>
            <a:pPr>
              <a:lnSpc>
                <a:spcPct val="90000"/>
              </a:lnSpc>
              <a:spcBef>
                <a:spcPts val="400"/>
              </a:spcBef>
              <a:buSzTx/>
              <a:buNone/>
              <a:defRPr i="1" sz="1800"/>
            </a:pPr>
            <a:r>
              <a:t>	16:91 …Allah prohibits display of evil, and all that is considered wrong (by human conscience) and all that leads to rebellion and chaos. He admonishes so you realise.</a:t>
            </a:r>
          </a:p>
          <a:p>
            <a:pPr>
              <a:lnSpc>
                <a:spcPct val="90000"/>
              </a:lnSpc>
              <a:buSzTx/>
              <a:buNone/>
              <a:defRPr i="1" sz="1800"/>
            </a:pPr>
          </a:p>
          <a:p>
            <a:pPr>
              <a:lnSpc>
                <a:spcPct val="90000"/>
              </a:lnSpc>
              <a:spcBef>
                <a:spcPts val="400"/>
              </a:spcBef>
              <a:buChar char="•"/>
              <a:defRPr b="1" sz="2000"/>
            </a:pPr>
            <a:r>
              <a:t>Emphasises loyalty, integrity, faithfulness – peace</a:t>
            </a:r>
          </a:p>
          <a:p>
            <a:pPr>
              <a:lnSpc>
                <a:spcPct val="90000"/>
              </a:lnSpc>
              <a:buChar char="•"/>
              <a:defRPr b="1" sz="2000"/>
            </a:pPr>
          </a:p>
          <a:p>
            <a:pPr>
              <a:lnSpc>
                <a:spcPct val="90000"/>
              </a:lnSpc>
              <a:spcBef>
                <a:spcPts val="400"/>
              </a:spcBef>
              <a:buChar char="•"/>
              <a:defRPr b="1" sz="2000"/>
            </a:pPr>
            <a:r>
              <a:t>Discourages </a:t>
            </a:r>
            <a:r>
              <a:rPr i="1"/>
              <a:t>un</a:t>
            </a:r>
            <a:r>
              <a:t>restrained permissiveness – prevents social chaos due to pleasure seeking behaviour</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78" name="Some Fundamental  Islamic Social Injunctions - 2"/>
          <p:cNvSpPr txBox="1"/>
          <p:nvPr>
            <p:ph type="title"/>
          </p:nvPr>
        </p:nvSpPr>
        <p:spPr>
          <a:xfrm>
            <a:off x="457200" y="274637"/>
            <a:ext cx="8229600" cy="1143001"/>
          </a:xfrm>
          <a:prstGeom prst="rect">
            <a:avLst/>
          </a:prstGeom>
          <a:solidFill>
            <a:srgbClr val="EFF1DB"/>
          </a:solidFill>
        </p:spPr>
        <p:txBody>
          <a:bodyPr/>
          <a:lstStyle/>
          <a:p>
            <a:pPr>
              <a:defRPr b="1" sz="3600"/>
            </a:pPr>
            <a:r>
              <a:t>Some Fundamental </a:t>
            </a:r>
            <a:br/>
            <a:r>
              <a:t>Islamic Social Injunctions - 2</a:t>
            </a:r>
          </a:p>
        </p:txBody>
      </p:sp>
      <p:sp>
        <p:nvSpPr>
          <p:cNvPr id="79" name="People’s behaviour should be in accordance with…"/>
          <p:cNvSpPr txBox="1"/>
          <p:nvPr>
            <p:ph type="body" idx="1"/>
          </p:nvPr>
        </p:nvSpPr>
        <p:spPr>
          <a:prstGeom prst="rect">
            <a:avLst/>
          </a:prstGeom>
          <a:solidFill>
            <a:srgbClr val="F1EFAF"/>
          </a:solidFill>
        </p:spPr>
        <p:txBody>
          <a:bodyPr/>
          <a:lstStyle/>
          <a:p>
            <a:pPr>
              <a:buChar char="•"/>
              <a:defRPr b="1" sz="2400"/>
            </a:pPr>
          </a:p>
          <a:p>
            <a:pPr>
              <a:spcBef>
                <a:spcPts val="500"/>
              </a:spcBef>
              <a:buChar char="•"/>
              <a:defRPr b="1" sz="2400"/>
            </a:pPr>
            <a:r>
              <a:t>People’s behaviour should be in accordance with</a:t>
            </a:r>
            <a:endParaRPr sz="2000"/>
          </a:p>
          <a:p>
            <a:pPr>
              <a:spcBef>
                <a:spcPts val="400"/>
              </a:spcBef>
              <a:buSzTx/>
              <a:buNone/>
              <a:defRPr sz="2000"/>
            </a:pPr>
            <a:r>
              <a:t>	- nature ie act of God</a:t>
            </a:r>
          </a:p>
          <a:p>
            <a:pPr>
              <a:spcBef>
                <a:spcPts val="400"/>
              </a:spcBef>
              <a:buSzTx/>
              <a:buNone/>
              <a:defRPr sz="2000"/>
            </a:pPr>
            <a:r>
              <a:t>	- revealed scripture ie word of God </a:t>
            </a:r>
          </a:p>
          <a:p>
            <a:pPr>
              <a:spcBef>
                <a:spcPts val="400"/>
              </a:spcBef>
              <a:buSzTx/>
              <a:buNone/>
              <a:defRPr sz="2000"/>
            </a:pPr>
            <a:r>
              <a:t>	- (recognition and acceptance of social responsibility)</a:t>
            </a:r>
          </a:p>
          <a:p>
            <a:pPr>
              <a:buSzTx/>
              <a:buNone/>
              <a:defRPr sz="2000"/>
            </a:pPr>
          </a:p>
          <a:p>
            <a:pPr>
              <a:spcBef>
                <a:spcPts val="500"/>
              </a:spcBef>
              <a:buChar char="•"/>
              <a:defRPr b="1" sz="2400"/>
            </a:pPr>
            <a:r>
              <a:t>Drivers of behaviour should not be</a:t>
            </a:r>
            <a:endParaRPr sz="2000"/>
          </a:p>
          <a:p>
            <a:pPr>
              <a:spcBef>
                <a:spcPts val="400"/>
              </a:spcBef>
              <a:buSzTx/>
              <a:buNone/>
              <a:defRPr sz="2000"/>
            </a:pPr>
            <a:r>
              <a:t>	- pleasure </a:t>
            </a:r>
          </a:p>
          <a:p>
            <a:pPr>
              <a:spcBef>
                <a:spcPts val="400"/>
              </a:spcBef>
              <a:buSzTx/>
              <a:buNone/>
              <a:defRPr sz="2000"/>
            </a:pPr>
            <a:r>
              <a:t>	- market forces</a:t>
            </a:r>
          </a:p>
          <a:p>
            <a:pPr>
              <a:spcBef>
                <a:spcPts val="400"/>
              </a:spcBef>
              <a:buSzTx/>
              <a:buNone/>
              <a:defRPr sz="2000"/>
            </a:pPr>
            <a:r>
              <a:t>	- (selfish motive and escape from social responsibility)</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1" name="Social moral code is a social responsibility"/>
          <p:cNvSpPr txBox="1"/>
          <p:nvPr>
            <p:ph type="title"/>
          </p:nvPr>
        </p:nvSpPr>
        <p:spPr>
          <a:xfrm>
            <a:off x="457200" y="274637"/>
            <a:ext cx="8229600" cy="1143001"/>
          </a:xfrm>
          <a:prstGeom prst="rect">
            <a:avLst/>
          </a:prstGeom>
          <a:solidFill>
            <a:srgbClr val="EFF1DB"/>
          </a:solidFill>
        </p:spPr>
        <p:txBody>
          <a:bodyPr/>
          <a:lstStyle>
            <a:lvl1pPr defTabSz="841247">
              <a:defRPr sz="3680"/>
            </a:lvl1pPr>
          </a:lstStyle>
          <a:p>
            <a:pPr/>
            <a:r>
              <a:t>Social moral code is a social responsibility</a:t>
            </a:r>
          </a:p>
        </p:txBody>
      </p:sp>
      <p:sp>
        <p:nvSpPr>
          <p:cNvPr id="82" name="The developed parts of the world clean their streets better than the underdeveloped world, but only of physical litter…"/>
          <p:cNvSpPr txBox="1"/>
          <p:nvPr>
            <p:ph type="body" idx="1"/>
          </p:nvPr>
        </p:nvSpPr>
        <p:spPr>
          <a:prstGeom prst="rect">
            <a:avLst/>
          </a:prstGeom>
          <a:solidFill>
            <a:srgbClr val="F1EFAF"/>
          </a:solidFill>
        </p:spPr>
        <p:txBody>
          <a:bodyPr/>
          <a:lstStyle/>
          <a:p>
            <a:pPr>
              <a:lnSpc>
                <a:spcPct val="80000"/>
              </a:lnSpc>
              <a:spcBef>
                <a:spcPts val="400"/>
              </a:spcBef>
              <a:buChar char="•"/>
              <a:defRPr sz="2000"/>
            </a:pPr>
            <a:r>
              <a:t>The developed parts of the world clean their streets better than the underdeveloped world, but only of physical litter</a:t>
            </a:r>
          </a:p>
          <a:p>
            <a:pPr>
              <a:lnSpc>
                <a:spcPct val="80000"/>
              </a:lnSpc>
              <a:buChar char="•"/>
              <a:defRPr sz="2000"/>
            </a:pPr>
          </a:p>
          <a:p>
            <a:pPr>
              <a:lnSpc>
                <a:spcPct val="80000"/>
              </a:lnSpc>
              <a:spcBef>
                <a:spcPts val="500"/>
              </a:spcBef>
              <a:buChar char="•"/>
              <a:defRPr b="1" sz="2200"/>
            </a:pPr>
            <a:r>
              <a:t>Islam holds society collectively responsible</a:t>
            </a:r>
            <a:r>
              <a:rPr sz="2000"/>
              <a:t> </a:t>
            </a:r>
            <a:endParaRPr sz="2000"/>
          </a:p>
          <a:p>
            <a:pPr>
              <a:lnSpc>
                <a:spcPct val="80000"/>
              </a:lnSpc>
              <a:spcBef>
                <a:spcPts val="400"/>
              </a:spcBef>
              <a:buSzTx/>
              <a:buNone/>
              <a:defRPr i="1" sz="1800"/>
            </a:pPr>
            <a:r>
              <a:t>	3:105 let there be among you a group who always invite to goodness &amp; enjoin equity &amp; dissuade from evil. It is such societies that shall prosper</a:t>
            </a:r>
          </a:p>
          <a:p>
            <a:pPr>
              <a:lnSpc>
                <a:spcPct val="80000"/>
              </a:lnSpc>
              <a:spcBef>
                <a:spcPts val="400"/>
              </a:spcBef>
              <a:buSzTx/>
              <a:buNone/>
              <a:defRPr sz="1700"/>
            </a:pPr>
            <a:r>
              <a:t>	- family elders to educate children</a:t>
            </a:r>
          </a:p>
          <a:p>
            <a:pPr>
              <a:lnSpc>
                <a:spcPct val="80000"/>
              </a:lnSpc>
              <a:spcBef>
                <a:spcPts val="400"/>
              </a:spcBef>
              <a:buSzTx/>
              <a:buNone/>
              <a:defRPr sz="1700"/>
            </a:pPr>
            <a:r>
              <a:t>	- ‘war’ against evil, </a:t>
            </a:r>
            <a:r>
              <a:rPr i="1"/>
              <a:t>Jehad, </a:t>
            </a:r>
            <a:r>
              <a:t>not thru sword or restrictive legislation - but thru education, wise counsel &amp; admonishment</a:t>
            </a:r>
          </a:p>
          <a:p>
            <a:pPr>
              <a:lnSpc>
                <a:spcPct val="80000"/>
              </a:lnSpc>
              <a:spcBef>
                <a:spcPts val="400"/>
              </a:spcBef>
              <a:buSzTx/>
              <a:buNone/>
              <a:defRPr sz="1700"/>
            </a:pPr>
            <a:r>
              <a:t>	- Government can play their role but that alone is not enough</a:t>
            </a:r>
          </a:p>
          <a:p>
            <a:pPr>
              <a:lnSpc>
                <a:spcPct val="80000"/>
              </a:lnSpc>
              <a:spcBef>
                <a:spcPts val="400"/>
              </a:spcBef>
              <a:buSzTx/>
              <a:buNone/>
              <a:defRPr i="1" sz="1700"/>
            </a:pPr>
            <a:r>
              <a:t>	</a:t>
            </a:r>
          </a:p>
          <a:p>
            <a:pPr>
              <a:lnSpc>
                <a:spcPct val="80000"/>
              </a:lnSpc>
              <a:spcBef>
                <a:spcPts val="400"/>
              </a:spcBef>
              <a:buSzTx/>
              <a:buNone/>
              <a:defRPr i="1" sz="1800"/>
            </a:pPr>
            <a:r>
              <a:t>	</a:t>
            </a:r>
            <a:r>
              <a:rPr b="1" i="0" sz="1700"/>
              <a:t>Prophet Mohammad pbuh:</a:t>
            </a:r>
            <a:r>
              <a:rPr i="0" sz="1700"/>
              <a:t> Indeed by Allah, you must enjoin good &amp; forbid evil. Seize the hand of wrong-doer &amp; persuade him to act justly, establish him firmly on the right, else Allah will involve hearts of some of you with the hearts of others &amp; will curse you like He cursed others</a:t>
            </a:r>
            <a:endParaRPr sz="1700"/>
          </a:p>
          <a:p>
            <a:pPr>
              <a:lnSpc>
                <a:spcPct val="80000"/>
              </a:lnSpc>
              <a:spcBef>
                <a:spcPts val="400"/>
              </a:spcBef>
              <a:buSzTx/>
              <a:buNone/>
              <a:defRPr sz="1700"/>
            </a:pPr>
            <a:r>
              <a:t>	</a:t>
            </a:r>
            <a:r>
              <a:rPr b="1"/>
              <a:t>Prophet Mohammad pbuh:</a:t>
            </a:r>
            <a:r>
              <a:t> serious sign of decline of society is that people lose courage to show displeasure at misconduct</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4" name="Trust"/>
          <p:cNvSpPr txBox="1"/>
          <p:nvPr>
            <p:ph type="title"/>
          </p:nvPr>
        </p:nvSpPr>
        <p:spPr>
          <a:xfrm>
            <a:off x="457200" y="274637"/>
            <a:ext cx="8229600" cy="1143001"/>
          </a:xfrm>
          <a:prstGeom prst="rect">
            <a:avLst/>
          </a:prstGeom>
          <a:solidFill>
            <a:srgbClr val="EFF1DB"/>
          </a:solidFill>
        </p:spPr>
        <p:txBody>
          <a:bodyPr/>
          <a:lstStyle/>
          <a:p>
            <a:pPr/>
            <a:r>
              <a:t>Trust </a:t>
            </a:r>
          </a:p>
        </p:txBody>
      </p:sp>
      <p:sp>
        <p:nvSpPr>
          <p:cNvPr id="85" name="Building of trust is crucial…"/>
          <p:cNvSpPr txBox="1"/>
          <p:nvPr>
            <p:ph type="body" idx="1"/>
          </p:nvPr>
        </p:nvSpPr>
        <p:spPr>
          <a:prstGeom prst="rect">
            <a:avLst/>
          </a:prstGeom>
          <a:solidFill>
            <a:srgbClr val="F1EFAF"/>
          </a:solidFill>
        </p:spPr>
        <p:txBody>
          <a:bodyPr/>
          <a:lstStyle/>
          <a:p>
            <a:pPr>
              <a:spcBef>
                <a:spcPts val="500"/>
              </a:spcBef>
              <a:buChar char="•"/>
              <a:defRPr b="1" sz="2400"/>
            </a:pPr>
            <a:r>
              <a:t>Building of trust is crucial</a:t>
            </a:r>
          </a:p>
          <a:p>
            <a:pPr>
              <a:spcBef>
                <a:spcPts val="500"/>
              </a:spcBef>
              <a:buChar char="•"/>
              <a:defRPr b="1" sz="2400"/>
            </a:pPr>
            <a:r>
              <a:t>Keeping promises</a:t>
            </a:r>
          </a:p>
          <a:p>
            <a:pPr>
              <a:spcBef>
                <a:spcPts val="500"/>
              </a:spcBef>
              <a:buSzTx/>
              <a:buNone/>
              <a:defRPr i="1" sz="2400"/>
            </a:pPr>
            <a:r>
              <a:t>	</a:t>
            </a:r>
          </a:p>
          <a:p>
            <a:pPr>
              <a:spcBef>
                <a:spcPts val="400"/>
              </a:spcBef>
              <a:buSzTx/>
              <a:buNone/>
              <a:defRPr i="1" sz="1800"/>
            </a:pPr>
            <a:r>
              <a:t>	23:9-12 And those who are watchful of their trusts and their covenants, and those who are strict in observance of their prayers, these are the heirs, who will inherit paradise. They will abide therein forever. </a:t>
            </a:r>
          </a:p>
          <a:p>
            <a:pPr>
              <a:buSzTx/>
              <a:buNone/>
              <a:defRPr i="1" sz="1800"/>
            </a:pPr>
          </a:p>
          <a:p>
            <a:pPr>
              <a:spcBef>
                <a:spcPts val="400"/>
              </a:spcBef>
              <a:buSzTx/>
              <a:buNone/>
              <a:defRPr i="1" sz="1800"/>
            </a:pPr>
            <a:r>
              <a:t>	4:136 O’ ye who believe, be strict in observing justice, be witnesses for Allah, even though it be against yourself or your parents or your kindred. Whether you bear witness against rich or poor, Allah is regardful of them both. Hence follow not low desires so you are able to act equitably. If you hide or evade the truth, then be assured that Allah is well aware of what you do.</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87" name="Discouragement of Vain Pursuits"/>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Discouragement of Vain Pursuits</a:t>
            </a:r>
          </a:p>
        </p:txBody>
      </p:sp>
      <p:sp>
        <p:nvSpPr>
          <p:cNvPr id="88" name="Entertainment is neither bad nor prohibited…"/>
          <p:cNvSpPr txBox="1"/>
          <p:nvPr>
            <p:ph type="body" idx="1"/>
          </p:nvPr>
        </p:nvSpPr>
        <p:spPr>
          <a:prstGeom prst="rect">
            <a:avLst/>
          </a:prstGeom>
          <a:solidFill>
            <a:srgbClr val="F1EFAF"/>
          </a:solidFill>
        </p:spPr>
        <p:txBody>
          <a:bodyPr/>
          <a:lstStyle/>
          <a:p>
            <a:pPr>
              <a:lnSpc>
                <a:spcPct val="80000"/>
              </a:lnSpc>
              <a:spcBef>
                <a:spcPts val="400"/>
              </a:spcBef>
              <a:buChar char="•"/>
              <a:defRPr b="1" sz="1800"/>
            </a:pPr>
            <a:r>
              <a:t>Entertainment is neither bad nor prohibited</a:t>
            </a:r>
          </a:p>
          <a:p>
            <a:pPr>
              <a:lnSpc>
                <a:spcPct val="80000"/>
              </a:lnSpc>
              <a:spcBef>
                <a:spcPts val="400"/>
              </a:spcBef>
              <a:buChar char="•"/>
              <a:defRPr b="1" sz="1800"/>
            </a:pPr>
            <a:r>
              <a:t>If an objective in itself then ‘Laghav’</a:t>
            </a:r>
          </a:p>
          <a:p>
            <a:pPr>
              <a:lnSpc>
                <a:spcPct val="80000"/>
              </a:lnSpc>
              <a:spcBef>
                <a:spcPts val="300"/>
              </a:spcBef>
              <a:buSzTx/>
              <a:buNone/>
              <a:defRPr i="1" sz="1200"/>
            </a:pPr>
            <a:r>
              <a:t>	</a:t>
            </a:r>
            <a:r>
              <a:rPr sz="1600"/>
              <a:t>23:2-4 successful indeed are the pious, who are humble in their prayers, and who shun all that is vain</a:t>
            </a:r>
            <a:endParaRPr sz="1600"/>
          </a:p>
          <a:p>
            <a:pPr>
              <a:lnSpc>
                <a:spcPct val="80000"/>
              </a:lnSpc>
              <a:spcBef>
                <a:spcPts val="200"/>
              </a:spcBef>
              <a:buSzTx/>
              <a:buNone/>
              <a:defRPr sz="1200"/>
            </a:pPr>
            <a:r>
              <a:t>	Eg: TV-good, but …can make people idle, become neglectful of education, ignore family responsibility, desensitised to immorality, learn crime, create an artificial ‘expectation’ in their minds</a:t>
            </a:r>
          </a:p>
          <a:p>
            <a:pPr>
              <a:lnSpc>
                <a:spcPct val="80000"/>
              </a:lnSpc>
              <a:buSzTx/>
              <a:buNone/>
              <a:defRPr sz="1200"/>
            </a:pPr>
          </a:p>
          <a:p>
            <a:pPr>
              <a:lnSpc>
                <a:spcPct val="80000"/>
              </a:lnSpc>
              <a:spcBef>
                <a:spcPts val="400"/>
              </a:spcBef>
              <a:buChar char="•"/>
              <a:defRPr b="1" sz="1800"/>
            </a:pPr>
            <a:r>
              <a:t>Philosophy of turning away from all comforts - </a:t>
            </a:r>
            <a:r>
              <a:rPr b="0" i="1"/>
              <a:t>nirvana</a:t>
            </a:r>
            <a:r>
              <a:t> - rejected. </a:t>
            </a:r>
          </a:p>
          <a:p>
            <a:pPr>
              <a:lnSpc>
                <a:spcPct val="80000"/>
              </a:lnSpc>
              <a:spcBef>
                <a:spcPts val="400"/>
              </a:spcBef>
              <a:buSzTx/>
              <a:buNone/>
              <a:defRPr b="1" sz="1800"/>
            </a:pPr>
            <a:r>
              <a:t>	The author: ‘more like death than peace’</a:t>
            </a:r>
          </a:p>
          <a:p>
            <a:pPr>
              <a:lnSpc>
                <a:spcPct val="80000"/>
              </a:lnSpc>
              <a:buChar char="•"/>
              <a:defRPr b="1" sz="1800"/>
            </a:pPr>
          </a:p>
          <a:p>
            <a:pPr>
              <a:lnSpc>
                <a:spcPct val="80000"/>
              </a:lnSpc>
              <a:spcBef>
                <a:spcPts val="400"/>
              </a:spcBef>
              <a:buChar char="•"/>
              <a:defRPr b="1" sz="1800"/>
            </a:pPr>
            <a:r>
              <a:t>Islamic teaching - disciplining of desires</a:t>
            </a:r>
          </a:p>
          <a:p>
            <a:pPr>
              <a:lnSpc>
                <a:spcPct val="80000"/>
              </a:lnSpc>
              <a:spcBef>
                <a:spcPts val="400"/>
              </a:spcBef>
              <a:buSzTx/>
              <a:buNone/>
              <a:defRPr sz="1800"/>
            </a:pPr>
            <a:r>
              <a:t> </a:t>
            </a:r>
          </a:p>
          <a:p>
            <a:pPr>
              <a:lnSpc>
                <a:spcPct val="80000"/>
              </a:lnSpc>
              <a:spcBef>
                <a:spcPts val="300"/>
              </a:spcBef>
              <a:buSzTx/>
              <a:buNone/>
              <a:defRPr i="1" sz="1200"/>
            </a:pPr>
            <a:r>
              <a:t>	</a:t>
            </a:r>
            <a:r>
              <a:rPr sz="1600"/>
              <a:t>20:132 And do not be tempted, by what we have temporarily bestowed on some to enjoy as splendour of this world, so we try them thereby. Blessed provisions of thy Lord are better &amp; more lasting.</a:t>
            </a:r>
            <a:endParaRPr sz="1600"/>
          </a:p>
          <a:p>
            <a:pPr>
              <a:lnSpc>
                <a:spcPct val="80000"/>
              </a:lnSpc>
              <a:spcBef>
                <a:spcPts val="300"/>
              </a:spcBef>
              <a:buSzTx/>
              <a:buNone/>
              <a:defRPr sz="1600"/>
            </a:pPr>
            <a:r>
              <a:t>	</a:t>
            </a:r>
            <a:r>
              <a:rPr i="1"/>
              <a:t>49:13 O’ ye who believe, avoid much suspicion, for suspicion in some cases is a sin. And do not envy one another, nor back-bite about others. Would any of you like to eat flesh of his dead brother? Certainly you would loathe it. And fear Allah, surely Allah is very compassionate and very merciful.</a:t>
            </a: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5" name="ISLAM’S RESPONSE TO CONTEMPORARY ISSUES"/>
          <p:cNvSpPr txBox="1"/>
          <p:nvPr>
            <p:ph type="title"/>
          </p:nvPr>
        </p:nvSpPr>
        <p:spPr>
          <a:xfrm>
            <a:off x="381000" y="381000"/>
            <a:ext cx="8305800" cy="1447800"/>
          </a:xfrm>
          <a:prstGeom prst="rect">
            <a:avLst/>
          </a:prstGeom>
          <a:solidFill>
            <a:srgbClr val="EFF1DB"/>
          </a:solidFill>
        </p:spPr>
        <p:txBody>
          <a:bodyPr/>
          <a:lstStyle/>
          <a:p>
            <a:pPr defTabSz="896111">
              <a:defRPr sz="3136"/>
            </a:pPr>
            <a:r>
              <a:t>ISLAM’S RESPONSE TO CONTEMPORARY ISSUES</a:t>
            </a:r>
            <a:br/>
          </a:p>
        </p:txBody>
      </p:sp>
      <p:sp>
        <p:nvSpPr>
          <p:cNvPr id="36" name="Chapter wise educational seminars:…"/>
          <p:cNvSpPr txBox="1"/>
          <p:nvPr>
            <p:ph type="body" idx="1"/>
          </p:nvPr>
        </p:nvSpPr>
        <p:spPr>
          <a:xfrm>
            <a:off x="457200" y="2362200"/>
            <a:ext cx="8229600" cy="3763963"/>
          </a:xfrm>
          <a:prstGeom prst="rect">
            <a:avLst/>
          </a:prstGeom>
          <a:solidFill>
            <a:srgbClr val="F1EFAF"/>
          </a:solidFill>
        </p:spPr>
        <p:txBody>
          <a:bodyPr/>
          <a:lstStyle/>
          <a:p>
            <a:pPr>
              <a:spcBef>
                <a:spcPts val="500"/>
              </a:spcBef>
              <a:buSzTx/>
              <a:buNone/>
              <a:defRPr sz="2400"/>
            </a:pPr>
            <a:r>
              <a:t>Chapter wise educational seminars:</a:t>
            </a:r>
          </a:p>
          <a:p>
            <a:pPr>
              <a:buChar char="•"/>
              <a:defRPr sz="2400"/>
            </a:pPr>
          </a:p>
          <a:p>
            <a:pPr>
              <a:spcBef>
                <a:spcPts val="500"/>
              </a:spcBef>
              <a:buSzTx/>
              <a:buNone/>
              <a:defRPr sz="2400"/>
            </a:pPr>
            <a:r>
              <a:t>1. Inter-religious peace</a:t>
            </a:r>
          </a:p>
          <a:p>
            <a:pPr>
              <a:spcBef>
                <a:spcPts val="500"/>
              </a:spcBef>
              <a:buSzTx/>
              <a:buNone/>
              <a:defRPr sz="2400"/>
            </a:pPr>
            <a:r>
              <a:t>2. Social peace</a:t>
            </a:r>
          </a:p>
          <a:p>
            <a:pPr>
              <a:spcBef>
                <a:spcPts val="500"/>
              </a:spcBef>
              <a:buSzTx/>
              <a:buNone/>
              <a:defRPr sz="2400"/>
            </a:pPr>
            <a:r>
              <a:t>3. Economic peace</a:t>
            </a:r>
          </a:p>
          <a:p>
            <a:pPr>
              <a:spcBef>
                <a:spcPts val="500"/>
              </a:spcBef>
              <a:buSzTx/>
              <a:buNone/>
              <a:defRPr sz="2400"/>
            </a:pPr>
            <a:r>
              <a:t>4. Political peace</a:t>
            </a:r>
          </a:p>
          <a:p>
            <a:pPr>
              <a:spcBef>
                <a:spcPts val="500"/>
              </a:spcBef>
              <a:buSzTx/>
              <a:buNone/>
              <a:defRPr sz="2400"/>
            </a:pPr>
            <a:r>
              <a:t>5. Individual peace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0" name="Prohibition of Drinking &amp; Gambling"/>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Prohibition of Drinking &amp; Gambling</a:t>
            </a:r>
          </a:p>
        </p:txBody>
      </p:sp>
      <p:sp>
        <p:nvSpPr>
          <p:cNvPr id="91" name="Drinking &amp; gambling are institutionalised…"/>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Drinking &amp; gambling are institutionalised</a:t>
            </a:r>
            <a:r>
              <a:rPr sz="1400"/>
              <a:t> </a:t>
            </a:r>
            <a:endParaRPr sz="1400"/>
          </a:p>
          <a:p>
            <a:pPr>
              <a:lnSpc>
                <a:spcPct val="80000"/>
              </a:lnSpc>
              <a:spcBef>
                <a:spcPts val="300"/>
              </a:spcBef>
              <a:buSzTx/>
              <a:buNone/>
              <a:defRPr i="1" sz="1200"/>
            </a:pPr>
            <a:r>
              <a:t>	</a:t>
            </a:r>
            <a:r>
              <a:rPr sz="1600"/>
              <a:t>5:92 Satan desires only to create enmity and hatred amongst you by means of wine and game of chance, and to keep you back from remembrance of Allah. So will you keep back?</a:t>
            </a:r>
            <a:endParaRPr sz="1600"/>
          </a:p>
          <a:p>
            <a:pPr>
              <a:lnSpc>
                <a:spcPct val="80000"/>
              </a:lnSpc>
              <a:buChar char="•"/>
              <a:defRPr b="1" sz="1600"/>
            </a:pPr>
          </a:p>
          <a:p>
            <a:pPr>
              <a:lnSpc>
                <a:spcPct val="80000"/>
              </a:lnSpc>
              <a:spcBef>
                <a:spcPts val="400"/>
              </a:spcBef>
              <a:buChar char="•"/>
              <a:defRPr b="1" sz="2000"/>
            </a:pPr>
            <a:r>
              <a:t>Problems of all ages &amp; all parts of the world</a:t>
            </a:r>
          </a:p>
          <a:p>
            <a:pPr>
              <a:lnSpc>
                <a:spcPct val="80000"/>
              </a:lnSpc>
              <a:spcBef>
                <a:spcPts val="300"/>
              </a:spcBef>
              <a:buSzTx/>
              <a:buNone/>
              <a:defRPr sz="1400"/>
            </a:pPr>
            <a:r>
              <a:t>	- Majority of gamblers lose</a:t>
            </a:r>
          </a:p>
          <a:p>
            <a:pPr>
              <a:lnSpc>
                <a:spcPct val="80000"/>
              </a:lnSpc>
              <a:spcBef>
                <a:spcPts val="300"/>
              </a:spcBef>
              <a:buSzTx/>
              <a:buNone/>
              <a:defRPr sz="1400"/>
            </a:pPr>
            <a:r>
              <a:t>	- Money changes hands without turning the wheel of economy </a:t>
            </a:r>
          </a:p>
          <a:p>
            <a:pPr>
              <a:lnSpc>
                <a:spcPct val="80000"/>
              </a:lnSpc>
              <a:spcBef>
                <a:spcPts val="300"/>
              </a:spcBef>
              <a:buSzTx/>
              <a:buNone/>
              <a:defRPr sz="1400"/>
            </a:pPr>
            <a:r>
              <a:t>	- Both effect not only the individual but the society</a:t>
            </a:r>
          </a:p>
          <a:p>
            <a:pPr>
              <a:lnSpc>
                <a:spcPct val="80000"/>
              </a:lnSpc>
              <a:spcBef>
                <a:spcPts val="300"/>
              </a:spcBef>
              <a:buSzTx/>
              <a:buNone/>
              <a:defRPr sz="1400"/>
            </a:pPr>
            <a:r>
              <a:t>	- Effect on the family</a:t>
            </a:r>
          </a:p>
          <a:p>
            <a:pPr>
              <a:lnSpc>
                <a:spcPct val="80000"/>
              </a:lnSpc>
              <a:spcBef>
                <a:spcPts val="300"/>
              </a:spcBef>
              <a:buSzTx/>
              <a:buNone/>
              <a:defRPr sz="1400"/>
            </a:pPr>
            <a:r>
              <a:t>	- Quickly the youth get involved</a:t>
            </a:r>
          </a:p>
          <a:p>
            <a:pPr>
              <a:lnSpc>
                <a:spcPct val="80000"/>
              </a:lnSpc>
              <a:spcBef>
                <a:spcPts val="300"/>
              </a:spcBef>
              <a:buSzTx/>
              <a:buNone/>
              <a:defRPr sz="1400"/>
            </a:pPr>
            <a:r>
              <a:t>	- Crime is encouraged</a:t>
            </a:r>
          </a:p>
          <a:p>
            <a:pPr>
              <a:lnSpc>
                <a:spcPct val="80000"/>
              </a:lnSpc>
              <a:buChar char="•"/>
              <a:defRPr b="1" sz="1400"/>
            </a:pPr>
          </a:p>
          <a:p>
            <a:pPr>
              <a:lnSpc>
                <a:spcPct val="80000"/>
              </a:lnSpc>
              <a:spcBef>
                <a:spcPts val="400"/>
              </a:spcBef>
              <a:buChar char="•"/>
              <a:defRPr b="1" sz="2000"/>
            </a:pPr>
            <a:r>
              <a:t>Islam creates a very opposite atmosphere: </a:t>
            </a:r>
          </a:p>
          <a:p>
            <a:pPr>
              <a:lnSpc>
                <a:spcPct val="80000"/>
              </a:lnSpc>
              <a:spcBef>
                <a:spcPts val="300"/>
              </a:spcBef>
              <a:buSzTx/>
              <a:buNone/>
              <a:defRPr sz="1400"/>
            </a:pPr>
            <a:r>
              <a:t>	- to ponder over God’s way and social responsibility </a:t>
            </a:r>
          </a:p>
          <a:p>
            <a:pPr>
              <a:lnSpc>
                <a:spcPct val="80000"/>
              </a:lnSpc>
              <a:spcBef>
                <a:spcPts val="300"/>
              </a:spcBef>
              <a:buSzTx/>
              <a:buNone/>
              <a:defRPr sz="1400"/>
            </a:pPr>
            <a:r>
              <a:t>	- facilitates development of a taste for goodness </a:t>
            </a:r>
          </a:p>
          <a:p>
            <a:pPr>
              <a:lnSpc>
                <a:spcPct val="80000"/>
              </a:lnSpc>
              <a:spcBef>
                <a:spcPts val="300"/>
              </a:spcBef>
              <a:buSzTx/>
              <a:buNone/>
              <a:defRPr sz="1400"/>
            </a:pPr>
            <a:r>
              <a:t>	- once pleasure of God’s way is experienced, worldly pleasures seem too shallow</a:t>
            </a:r>
          </a:p>
          <a:p>
            <a:pPr>
              <a:lnSpc>
                <a:spcPct val="80000"/>
              </a:lnSpc>
              <a:spcBef>
                <a:spcPts val="300"/>
              </a:spcBef>
              <a:buSzTx/>
              <a:buNone/>
              <a:defRPr sz="1400"/>
            </a:pPr>
            <a:r>
              <a:t>	- such society isn't devoid of pleasure, only change in terms of </a:t>
            </a:r>
            <a:r>
              <a:rPr i="1"/>
              <a:t>what</a:t>
            </a:r>
            <a:r>
              <a:t> is pleasurable</a:t>
            </a:r>
          </a:p>
          <a:p>
            <a:pPr>
              <a:lnSpc>
                <a:spcPct val="80000"/>
              </a:lnSpc>
              <a:spcBef>
                <a:spcPts val="300"/>
              </a:spcBef>
              <a:buSzTx/>
              <a:buNone/>
              <a:defRPr sz="14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3" name="Racism - 1"/>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Racism - 1</a:t>
            </a:r>
          </a:p>
        </p:txBody>
      </p:sp>
      <p:sp>
        <p:nvSpPr>
          <p:cNvPr id="94" name="Class prejudice of any kind is condemned.…"/>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Class prejudice of any kind is condemned. </a:t>
            </a:r>
          </a:p>
          <a:p>
            <a:pPr>
              <a:lnSpc>
                <a:spcPct val="80000"/>
              </a:lnSpc>
              <a:spcBef>
                <a:spcPts val="400"/>
              </a:spcBef>
              <a:buSzTx/>
              <a:buNone/>
              <a:defRPr b="1" sz="2000"/>
            </a:pPr>
            <a:r>
              <a:t>	</a:t>
            </a:r>
            <a:r>
              <a:rPr b="0" sz="1800"/>
              <a:t>- nationalism, imperialism, tribalism, religious arrogance, ethnic divide, accent!</a:t>
            </a:r>
            <a:r>
              <a:t> </a:t>
            </a:r>
          </a:p>
          <a:p>
            <a:pPr>
              <a:lnSpc>
                <a:spcPct val="80000"/>
              </a:lnSpc>
              <a:buChar char="•"/>
              <a:defRPr b="1" sz="2000"/>
            </a:pPr>
          </a:p>
          <a:p>
            <a:pPr>
              <a:lnSpc>
                <a:spcPct val="80000"/>
              </a:lnSpc>
              <a:spcBef>
                <a:spcPts val="400"/>
              </a:spcBef>
              <a:buChar char="•"/>
              <a:defRPr b="1" sz="2000"/>
            </a:pPr>
            <a:r>
              <a:t>Based on injustice</a:t>
            </a:r>
          </a:p>
          <a:p>
            <a:pPr>
              <a:lnSpc>
                <a:spcPct val="80000"/>
              </a:lnSpc>
              <a:buChar char="•"/>
              <a:defRPr b="1" sz="2000"/>
            </a:pPr>
          </a:p>
          <a:p>
            <a:pPr>
              <a:lnSpc>
                <a:spcPct val="80000"/>
              </a:lnSpc>
              <a:spcBef>
                <a:spcPts val="400"/>
              </a:spcBef>
              <a:buChar char="•"/>
              <a:defRPr b="1" sz="2000"/>
            </a:pPr>
            <a:r>
              <a:t>Author: ‘Greatest danger to peace’</a:t>
            </a:r>
          </a:p>
          <a:p>
            <a:pPr>
              <a:lnSpc>
                <a:spcPct val="80000"/>
              </a:lnSpc>
              <a:buChar char="•"/>
              <a:defRPr b="1" sz="2000"/>
            </a:pPr>
          </a:p>
          <a:p>
            <a:pPr>
              <a:lnSpc>
                <a:spcPct val="80000"/>
              </a:lnSpc>
              <a:spcBef>
                <a:spcPts val="300"/>
              </a:spcBef>
              <a:buSzTx/>
              <a:buNone/>
              <a:defRPr i="1" sz="1600"/>
            </a:pPr>
            <a:r>
              <a:t>	49:12 O ye who believe, let not one people deride another people, lest they maybe better than them, nor let a group of women deride another group, lest they be better than them. Do not defame your people, nor call by distorted names. It is bad malpractice of the bygone days after having believed, &amp; those who repent not are the wrong-doers.</a:t>
            </a:r>
          </a:p>
          <a:p>
            <a:pPr>
              <a:lnSpc>
                <a:spcPct val="80000"/>
              </a:lnSpc>
              <a:buChar char="•"/>
              <a:defRPr i="1" sz="1600"/>
            </a:pPr>
          </a:p>
          <a:p>
            <a:pPr>
              <a:lnSpc>
                <a:spcPct val="80000"/>
              </a:lnSpc>
              <a:spcBef>
                <a:spcPts val="300"/>
              </a:spcBef>
              <a:buSzTx/>
              <a:buNone/>
              <a:defRPr i="1" sz="1600"/>
            </a:pPr>
            <a:r>
              <a:t>	49:14 We have created you from a male &amp; a female, We have made you into tribes &amp; subtribes for the sake of easy recognition. verily the most honourable among you in the sight of Allah is one who is most righteous among you. Surely Allah is all knowing, all aware.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6" name="Racism - 2"/>
          <p:cNvSpPr txBox="1"/>
          <p:nvPr>
            <p:ph type="title"/>
          </p:nvPr>
        </p:nvSpPr>
        <p:spPr>
          <a:xfrm>
            <a:off x="457200" y="274637"/>
            <a:ext cx="8229600" cy="1143001"/>
          </a:xfrm>
          <a:prstGeom prst="rect">
            <a:avLst/>
          </a:prstGeom>
          <a:solidFill>
            <a:srgbClr val="DEE2BC"/>
          </a:solidFill>
        </p:spPr>
        <p:txBody>
          <a:bodyPr/>
          <a:lstStyle>
            <a:lvl1pPr>
              <a:defRPr b="1" sz="3600"/>
            </a:lvl1pPr>
          </a:lstStyle>
          <a:p>
            <a:pPr/>
            <a:r>
              <a:t>Racism - 2</a:t>
            </a:r>
          </a:p>
        </p:txBody>
      </p:sp>
      <p:sp>
        <p:nvSpPr>
          <p:cNvPr id="97" name="Islam – advocates bringing mankind together thru peaceful means…"/>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Islam – advocates bringing mankind together thru peaceful means</a:t>
            </a:r>
          </a:p>
          <a:p>
            <a:pPr>
              <a:lnSpc>
                <a:spcPct val="80000"/>
              </a:lnSpc>
              <a:spcBef>
                <a:spcPts val="300"/>
              </a:spcBef>
              <a:buSzTx/>
              <a:buNone/>
              <a:defRPr i="1" sz="1600"/>
            </a:pPr>
            <a:r>
              <a:t>	</a:t>
            </a:r>
          </a:p>
          <a:p>
            <a:pPr>
              <a:lnSpc>
                <a:spcPct val="80000"/>
              </a:lnSpc>
              <a:spcBef>
                <a:spcPts val="300"/>
              </a:spcBef>
              <a:buSzTx/>
              <a:buNone/>
              <a:defRPr i="1" sz="1600"/>
            </a:pPr>
            <a:r>
              <a:t>	24:36 Allah is the light of the heavens &amp; the earth. His light is as if there is a lamp in a niche, lamp is inside a crystal globe, globe is like a glittering star. Lamp is lit with oil from a blessed tree, an olive, </a:t>
            </a:r>
            <a:r>
              <a:rPr b="1"/>
              <a:t>neither of the East nor of the West</a:t>
            </a:r>
            <a:r>
              <a:t>. The oil would glow though no fire would touch it. Light upon light! Allah guides to His light whomsoever He pleases &amp; Allah knows all things fully well</a:t>
            </a:r>
          </a:p>
          <a:p>
            <a:pPr>
              <a:lnSpc>
                <a:spcPct val="80000"/>
              </a:lnSpc>
              <a:spcBef>
                <a:spcPts val="300"/>
              </a:spcBef>
              <a:buSzTx/>
              <a:buNone/>
              <a:defRPr i="1" sz="1600"/>
            </a:pPr>
            <a:r>
              <a:t>	</a:t>
            </a:r>
          </a:p>
          <a:p>
            <a:pPr>
              <a:lnSpc>
                <a:spcPct val="80000"/>
              </a:lnSpc>
              <a:spcBef>
                <a:spcPts val="300"/>
              </a:spcBef>
              <a:buSzTx/>
              <a:buNone/>
              <a:defRPr i="1" sz="1600"/>
            </a:pPr>
            <a:r>
              <a:t>	21:36 (Proph Mohammad pbuh is introduced as) mercy for the </a:t>
            </a:r>
            <a:r>
              <a:rPr b="1"/>
              <a:t>whole world &amp; whole of mankind</a:t>
            </a:r>
            <a:endParaRPr b="1"/>
          </a:p>
          <a:p>
            <a:pPr>
              <a:lnSpc>
                <a:spcPct val="80000"/>
              </a:lnSpc>
              <a:spcBef>
                <a:spcPts val="300"/>
              </a:spcBef>
              <a:buSzTx/>
              <a:buNone/>
              <a:defRPr i="1" sz="1600"/>
            </a:pPr>
            <a:r>
              <a:t>	</a:t>
            </a:r>
          </a:p>
          <a:p>
            <a:pPr>
              <a:lnSpc>
                <a:spcPct val="80000"/>
              </a:lnSpc>
              <a:spcBef>
                <a:spcPts val="300"/>
              </a:spcBef>
              <a:buSzTx/>
              <a:buNone/>
              <a:defRPr b="1" sz="1600"/>
            </a:pPr>
            <a:r>
              <a:t>	Proph Mohammad pbuh:</a:t>
            </a:r>
            <a:r>
              <a:rPr b="0"/>
              <a:t> All of you are equal. All, whatever nation or tribe you may belong to &amp; whatever station in life you may hold. No one has any superiority to claim over another. An Arab possesses no superiority over a non-Arab, nor a non-Arab over an Arab. A white man is no way superior to a black man, nor a black to a white man, but only to the extent he discharges his duty to God and mankind, the most honorable among you are those who are the most righteous.</a:t>
            </a:r>
            <a:r>
              <a:rPr b="0" i="1"/>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99" name="Sanctity of Social Relations"/>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Sanctity of Social Relations</a:t>
            </a:r>
          </a:p>
        </p:txBody>
      </p:sp>
      <p:sp>
        <p:nvSpPr>
          <p:cNvPr id="100" name="Marriage – objects of; peace &amp; comfort (30:22), procreation(2:224), protection from vice and opportunity for moral/spiritual development (2:188), widening of circle of relations (4:2)…"/>
          <p:cNvSpPr txBox="1"/>
          <p:nvPr>
            <p:ph type="body" idx="1"/>
          </p:nvPr>
        </p:nvSpPr>
        <p:spPr>
          <a:prstGeom prst="rect">
            <a:avLst/>
          </a:prstGeom>
          <a:solidFill>
            <a:srgbClr val="F1EFAF"/>
          </a:solidFill>
        </p:spPr>
        <p:txBody>
          <a:bodyPr/>
          <a:lstStyle/>
          <a:p>
            <a:pPr>
              <a:lnSpc>
                <a:spcPct val="80000"/>
              </a:lnSpc>
              <a:buChar char="•"/>
              <a:defRPr b="1" sz="1800"/>
            </a:pPr>
          </a:p>
          <a:p>
            <a:pPr>
              <a:lnSpc>
                <a:spcPct val="80000"/>
              </a:lnSpc>
              <a:spcBef>
                <a:spcPts val="400"/>
              </a:spcBef>
              <a:buChar char="•"/>
              <a:defRPr b="1" sz="1800"/>
            </a:pPr>
            <a:r>
              <a:t>Marriage</a:t>
            </a:r>
            <a:r>
              <a:rPr b="0" sz="1400"/>
              <a:t> – objects of; peace &amp; comfort (30:22), procreation(2:224), protection from vice and opportunity for moral/spiritual development (2:188), widening of circle of relations (4:2)</a:t>
            </a:r>
            <a:endParaRPr sz="1400"/>
          </a:p>
          <a:p>
            <a:pPr>
              <a:lnSpc>
                <a:spcPct val="80000"/>
              </a:lnSpc>
              <a:buChar char="•"/>
              <a:defRPr sz="1400"/>
            </a:pPr>
          </a:p>
          <a:p>
            <a:pPr>
              <a:lnSpc>
                <a:spcPct val="80000"/>
              </a:lnSpc>
              <a:spcBef>
                <a:spcPts val="400"/>
              </a:spcBef>
              <a:buChar char="•"/>
              <a:defRPr b="1" sz="1800"/>
            </a:pPr>
            <a:r>
              <a:t>Segregation of sexes</a:t>
            </a:r>
            <a:r>
              <a:rPr b="0" sz="1400"/>
              <a:t> (in recreational activity)</a:t>
            </a:r>
            <a:endParaRPr sz="1400"/>
          </a:p>
          <a:p>
            <a:pPr>
              <a:lnSpc>
                <a:spcPct val="80000"/>
              </a:lnSpc>
              <a:spcBef>
                <a:spcPts val="300"/>
              </a:spcBef>
              <a:buSzTx/>
              <a:buNone/>
              <a:defRPr sz="1400"/>
            </a:pPr>
            <a:r>
              <a:t>	- not a restriction</a:t>
            </a:r>
          </a:p>
          <a:p>
            <a:pPr>
              <a:lnSpc>
                <a:spcPct val="80000"/>
              </a:lnSpc>
              <a:spcBef>
                <a:spcPts val="300"/>
              </a:spcBef>
              <a:buSzTx/>
              <a:buNone/>
              <a:defRPr sz="1400"/>
            </a:pPr>
            <a:r>
              <a:t>	- behaviour &amp; dress code which applies to both genders </a:t>
            </a:r>
          </a:p>
          <a:p>
            <a:pPr>
              <a:lnSpc>
                <a:spcPct val="80000"/>
              </a:lnSpc>
              <a:spcBef>
                <a:spcPts val="300"/>
              </a:spcBef>
              <a:buSzTx/>
              <a:buNone/>
              <a:defRPr sz="1400"/>
            </a:pPr>
            <a:r>
              <a:t>	- preservation of sanctity of family </a:t>
            </a:r>
          </a:p>
          <a:p>
            <a:pPr>
              <a:lnSpc>
                <a:spcPct val="80000"/>
              </a:lnSpc>
              <a:spcBef>
                <a:spcPts val="300"/>
              </a:spcBef>
              <a:buSzTx/>
              <a:buNone/>
              <a:defRPr sz="1400"/>
            </a:pPr>
            <a:r>
              <a:t>	- part of social code that helps divert social energies to constructive purposes</a:t>
            </a:r>
          </a:p>
          <a:p>
            <a:pPr>
              <a:lnSpc>
                <a:spcPct val="80000"/>
              </a:lnSpc>
              <a:spcBef>
                <a:spcPts val="300"/>
              </a:spcBef>
              <a:buSzTx/>
              <a:buNone/>
              <a:defRPr sz="1400"/>
            </a:pPr>
            <a:r>
              <a:t>	- prevention of misery from insincerity &amp; exploitation</a:t>
            </a:r>
          </a:p>
          <a:p>
            <a:pPr>
              <a:lnSpc>
                <a:spcPct val="80000"/>
              </a:lnSpc>
              <a:spcBef>
                <a:spcPts val="300"/>
              </a:spcBef>
              <a:buSzTx/>
              <a:buNone/>
              <a:defRPr sz="1400"/>
            </a:pPr>
            <a:r>
              <a:t>	- prevention of sexuality driven crime</a:t>
            </a:r>
          </a:p>
          <a:p>
            <a:pPr>
              <a:lnSpc>
                <a:spcPct val="80000"/>
              </a:lnSpc>
              <a:buSzTx/>
              <a:buNone/>
              <a:defRPr sz="1400"/>
            </a:pPr>
          </a:p>
          <a:p>
            <a:pPr>
              <a:lnSpc>
                <a:spcPct val="80000"/>
              </a:lnSpc>
              <a:spcBef>
                <a:spcPts val="400"/>
              </a:spcBef>
              <a:buChar char="•"/>
              <a:defRPr sz="1400"/>
            </a:pPr>
            <a:r>
              <a:t> </a:t>
            </a:r>
            <a:r>
              <a:rPr b="1" sz="1800"/>
              <a:t>Chastity in love</a:t>
            </a:r>
            <a:endParaRPr b="1" sz="1800"/>
          </a:p>
          <a:p>
            <a:pPr>
              <a:lnSpc>
                <a:spcPct val="80000"/>
              </a:lnSpc>
              <a:spcBef>
                <a:spcPts val="300"/>
              </a:spcBef>
              <a:buSzTx/>
              <a:buNone/>
              <a:defRPr sz="1400"/>
            </a:pPr>
            <a:r>
              <a:t>	- desire to love and be loved - natural </a:t>
            </a:r>
          </a:p>
          <a:p>
            <a:pPr>
              <a:lnSpc>
                <a:spcPct val="80000"/>
              </a:lnSpc>
              <a:spcBef>
                <a:spcPts val="300"/>
              </a:spcBef>
              <a:buSzTx/>
              <a:buNone/>
              <a:defRPr sz="1400"/>
            </a:pPr>
            <a:r>
              <a:t>	- extended beyond physical, love to facilitate growth in the loved one </a:t>
            </a:r>
          </a:p>
          <a:p>
            <a:pPr>
              <a:lnSpc>
                <a:spcPct val="80000"/>
              </a:lnSpc>
              <a:spcBef>
                <a:spcPts val="300"/>
              </a:spcBef>
              <a:buSzTx/>
              <a:buNone/>
              <a:defRPr sz="1400"/>
            </a:pPr>
            <a:r>
              <a:t>	- strengthens families, neighbourhoods, friendships</a:t>
            </a:r>
          </a:p>
          <a:p>
            <a:pPr>
              <a:lnSpc>
                <a:spcPct val="80000"/>
              </a:lnSpc>
              <a:buSzTx/>
              <a:buNone/>
              <a:defRPr sz="1400"/>
            </a:pPr>
          </a:p>
          <a:p>
            <a:pPr>
              <a:lnSpc>
                <a:spcPct val="80000"/>
              </a:lnSpc>
              <a:spcBef>
                <a:spcPts val="400"/>
              </a:spcBef>
              <a:buChar char="•"/>
              <a:defRPr b="1" sz="1800"/>
            </a:pPr>
            <a:r>
              <a:t>Permissiveness / struggle for ‘female rights’</a:t>
            </a:r>
            <a:r>
              <a:rPr b="0" sz="1400"/>
              <a:t> - not really a ‘modern’ issue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2" name="Equal Rights for Women - 1"/>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Equal Rights for Women - 1</a:t>
            </a:r>
          </a:p>
        </p:txBody>
      </p:sp>
      <p:sp>
        <p:nvSpPr>
          <p:cNvPr id="103" name="Thru Divinely revealed moral code and not a gradual process of social reform…"/>
          <p:cNvSpPr txBox="1"/>
          <p:nvPr>
            <p:ph type="body" idx="1"/>
          </p:nvPr>
        </p:nvSpPr>
        <p:spPr>
          <a:prstGeom prst="rect">
            <a:avLst/>
          </a:prstGeom>
          <a:solidFill>
            <a:srgbClr val="F1EFAF"/>
          </a:solidFill>
        </p:spPr>
        <p:txBody>
          <a:bodyPr/>
          <a:lstStyle/>
          <a:p>
            <a:pPr>
              <a:lnSpc>
                <a:spcPct val="80000"/>
              </a:lnSpc>
              <a:spcBef>
                <a:spcPts val="300"/>
              </a:spcBef>
              <a:buChar char="•"/>
              <a:defRPr b="1" sz="1600"/>
            </a:pPr>
            <a:r>
              <a:t>Thru Divinely revealed moral code</a:t>
            </a:r>
            <a:r>
              <a:rPr b="0"/>
              <a:t> and not a gradual process of social reform</a:t>
            </a:r>
          </a:p>
          <a:p>
            <a:pPr>
              <a:lnSpc>
                <a:spcPct val="80000"/>
              </a:lnSpc>
              <a:spcBef>
                <a:spcPts val="300"/>
              </a:spcBef>
              <a:buChar char="•"/>
              <a:defRPr b="1" sz="1600"/>
            </a:pPr>
            <a:r>
              <a:t>Naturally occurring constitutional variation in genders</a:t>
            </a:r>
            <a:r>
              <a:rPr b="0"/>
              <a:t> is not to be undermined for sake of literal ‘equality’ </a:t>
            </a:r>
          </a:p>
          <a:p>
            <a:pPr>
              <a:lnSpc>
                <a:spcPct val="80000"/>
              </a:lnSpc>
              <a:buChar char="•"/>
              <a:defRPr sz="1000"/>
            </a:pPr>
          </a:p>
          <a:p>
            <a:pPr>
              <a:lnSpc>
                <a:spcPct val="80000"/>
              </a:lnSpc>
              <a:spcBef>
                <a:spcPts val="400"/>
              </a:spcBef>
              <a:buChar char="•"/>
              <a:defRPr b="1" sz="1800"/>
            </a:pPr>
            <a:r>
              <a:t>Equal opportunity for spiritual growth</a:t>
            </a:r>
          </a:p>
          <a:p>
            <a:pPr>
              <a:lnSpc>
                <a:spcPct val="80000"/>
              </a:lnSpc>
              <a:spcBef>
                <a:spcPts val="300"/>
              </a:spcBef>
              <a:buSzTx/>
              <a:buNone/>
              <a:defRPr sz="700"/>
            </a:pPr>
            <a:r>
              <a:t>	</a:t>
            </a:r>
            <a:r>
              <a:rPr i="1" sz="1600"/>
              <a:t>33:36 Surely men who submit to God &amp; women who submit to God, believing men &amp; believing women, obedient men &amp; obedient women, truthful men &amp; truthful women, steadfast men &amp; steadfast women, humble men &amp; humble women, men who give alms &amp; women who give alms, men who fast &amp; women who fast, men who guard their chastity &amp; women who guard their chastity and men who remember Allah a lot &amp; women who remember, Allah has prepared for them forgiveness and a great reward</a:t>
            </a:r>
            <a:endParaRPr i="1" sz="1600"/>
          </a:p>
          <a:p>
            <a:pPr>
              <a:lnSpc>
                <a:spcPct val="80000"/>
              </a:lnSpc>
              <a:spcBef>
                <a:spcPts val="300"/>
              </a:spcBef>
              <a:buSzTx/>
              <a:buNone/>
              <a:defRPr i="1" sz="1600"/>
            </a:pPr>
            <a:r>
              <a:t>	16:98 whoso acts righteously whether male or female and is a believer, We will surely grant them a pure life and bestow Our reward according to their acts.</a:t>
            </a:r>
          </a:p>
          <a:p>
            <a:pPr>
              <a:lnSpc>
                <a:spcPct val="80000"/>
              </a:lnSpc>
              <a:buChar char="•"/>
              <a:defRPr b="1" sz="1000"/>
            </a:pPr>
          </a:p>
          <a:p>
            <a:pPr>
              <a:lnSpc>
                <a:spcPct val="80000"/>
              </a:lnSpc>
              <a:spcBef>
                <a:spcPts val="400"/>
              </a:spcBef>
              <a:buChar char="•"/>
              <a:defRPr b="1" sz="1800"/>
            </a:pPr>
            <a:r>
              <a:t>Equal share in affairs of life</a:t>
            </a:r>
          </a:p>
          <a:p>
            <a:pPr>
              <a:lnSpc>
                <a:spcPct val="80000"/>
              </a:lnSpc>
              <a:spcBef>
                <a:spcPts val="300"/>
              </a:spcBef>
              <a:buSzTx/>
              <a:buNone/>
              <a:defRPr i="1" sz="500"/>
            </a:pPr>
            <a:r>
              <a:t>	</a:t>
            </a:r>
            <a:r>
              <a:rPr sz="1600"/>
              <a:t>2:229 and women have rights similar to men …</a:t>
            </a:r>
            <a:endParaRPr sz="1600"/>
          </a:p>
          <a:p>
            <a:pPr>
              <a:lnSpc>
                <a:spcPct val="80000"/>
              </a:lnSpc>
              <a:spcBef>
                <a:spcPts val="300"/>
              </a:spcBef>
              <a:buSzTx/>
              <a:buNone/>
              <a:defRPr i="1" sz="1600"/>
            </a:pPr>
            <a:r>
              <a:t>	4:33 and envy not that whereby Allah has made some of you excel others. Men have a share of what they earn and women have a share of what they earn. Ask for Allah’s blessings. Surely Allah is all knowing.</a:t>
            </a:r>
          </a:p>
          <a:p>
            <a:pPr>
              <a:lnSpc>
                <a:spcPct val="80000"/>
              </a:lnSpc>
              <a:buSzTx/>
              <a:buNone/>
              <a:defRPr b="1" sz="1600"/>
            </a:pPr>
          </a:p>
          <a:p>
            <a:pPr>
              <a:lnSpc>
                <a:spcPct val="80000"/>
              </a:lnSpc>
              <a:spcBef>
                <a:spcPts val="100"/>
              </a:spcBef>
              <a:buSzTx/>
              <a:buNone/>
              <a:defRPr sz="7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5" name="Equal Rights for Women - 2"/>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Equal Rights for Women - 2</a:t>
            </a:r>
          </a:p>
        </p:txBody>
      </p:sp>
      <p:sp>
        <p:nvSpPr>
          <p:cNvPr id="106" name="Education…"/>
          <p:cNvSpPr txBox="1"/>
          <p:nvPr>
            <p:ph type="body" idx="1"/>
          </p:nvPr>
        </p:nvSpPr>
        <p:spPr>
          <a:prstGeom prst="rect">
            <a:avLst/>
          </a:prstGeom>
          <a:solidFill>
            <a:srgbClr val="F1EFAF"/>
          </a:solidFill>
        </p:spPr>
        <p:txBody>
          <a:bodyPr/>
          <a:lstStyle/>
          <a:p>
            <a:pPr marL="329184" indent="-329184" defTabSz="877823">
              <a:lnSpc>
                <a:spcPct val="80000"/>
              </a:lnSpc>
              <a:spcBef>
                <a:spcPts val="400"/>
              </a:spcBef>
              <a:buChar char="•"/>
              <a:defRPr b="1" sz="1919"/>
            </a:pPr>
            <a:r>
              <a:t>Education</a:t>
            </a:r>
          </a:p>
          <a:p>
            <a:pPr marL="329184" indent="-329184" defTabSz="877823">
              <a:lnSpc>
                <a:spcPct val="80000"/>
              </a:lnSpc>
              <a:spcBef>
                <a:spcPts val="400"/>
              </a:spcBef>
              <a:buSzTx/>
              <a:buNone/>
              <a:defRPr sz="1727"/>
            </a:pPr>
            <a:r>
              <a:t>	Women as well as men encouraged strongly, even against odds</a:t>
            </a:r>
          </a:p>
          <a:p>
            <a:pPr marL="329184" indent="-329184" defTabSz="877823">
              <a:lnSpc>
                <a:spcPct val="80000"/>
              </a:lnSpc>
              <a:buChar char="•"/>
              <a:defRPr b="1" sz="959"/>
            </a:pPr>
          </a:p>
          <a:p>
            <a:pPr marL="329184" indent="-329184" defTabSz="877823">
              <a:lnSpc>
                <a:spcPct val="80000"/>
              </a:lnSpc>
              <a:spcBef>
                <a:spcPts val="400"/>
              </a:spcBef>
              <a:buChar char="•"/>
              <a:defRPr b="1" sz="1919"/>
            </a:pPr>
            <a:r>
              <a:t>Independent identity</a:t>
            </a:r>
            <a:r>
              <a:rPr b="0" sz="1536"/>
              <a:t> </a:t>
            </a:r>
            <a:r>
              <a:rPr b="0" sz="1727"/>
              <a:t>– decision making right, witness</a:t>
            </a:r>
            <a:endParaRPr sz="1727"/>
          </a:p>
          <a:p>
            <a:pPr marL="329184" indent="-329184" defTabSz="877823">
              <a:lnSpc>
                <a:spcPct val="80000"/>
              </a:lnSpc>
              <a:buChar char="•"/>
              <a:defRPr b="1" sz="959"/>
            </a:pPr>
          </a:p>
          <a:p>
            <a:pPr marL="329184" indent="-329184" defTabSz="877823">
              <a:lnSpc>
                <a:spcPct val="80000"/>
              </a:lnSpc>
              <a:spcBef>
                <a:spcPts val="400"/>
              </a:spcBef>
              <a:buChar char="•"/>
              <a:defRPr b="1" sz="1919"/>
            </a:pPr>
            <a:r>
              <a:t>Security </a:t>
            </a:r>
            <a:r>
              <a:rPr b="0" sz="1727"/>
              <a:t>– thru marriage, prevention from exploitation thru purdah</a:t>
            </a:r>
            <a:endParaRPr sz="1727"/>
          </a:p>
          <a:p>
            <a:pPr marL="329184" indent="-329184" defTabSz="877823">
              <a:lnSpc>
                <a:spcPct val="80000"/>
              </a:lnSpc>
              <a:buChar char="•"/>
              <a:defRPr b="1" sz="959"/>
            </a:pPr>
          </a:p>
          <a:p>
            <a:pPr marL="329184" indent="-329184" defTabSz="877823">
              <a:lnSpc>
                <a:spcPct val="80000"/>
              </a:lnSpc>
              <a:spcBef>
                <a:spcPts val="400"/>
              </a:spcBef>
              <a:buChar char="•"/>
              <a:defRPr b="1" sz="1919"/>
            </a:pPr>
            <a:r>
              <a:t>Right to marry with choice &amp; right to divorce</a:t>
            </a:r>
          </a:p>
          <a:p>
            <a:pPr marL="329184" indent="-329184" defTabSz="877823">
              <a:lnSpc>
                <a:spcPct val="80000"/>
              </a:lnSpc>
              <a:spcBef>
                <a:spcPts val="300"/>
              </a:spcBef>
              <a:buSzTx/>
              <a:buNone/>
              <a:defRPr sz="1536"/>
            </a:pPr>
            <a:r>
              <a:t>	</a:t>
            </a:r>
            <a:r>
              <a:rPr i="1"/>
              <a:t>4:36 if you fear a breach between them then appoint an arbiter from his folk and an arbiter from her folk. If they desire reconciliation, Allah will effect it between them. Allah is All-Knowing</a:t>
            </a:r>
            <a:endParaRPr i="1"/>
          </a:p>
          <a:p>
            <a:pPr marL="329184" indent="-329184" defTabSz="877823">
              <a:lnSpc>
                <a:spcPct val="80000"/>
              </a:lnSpc>
              <a:buSzTx/>
              <a:buNone/>
              <a:defRPr i="1" sz="959"/>
            </a:pPr>
          </a:p>
          <a:p>
            <a:pPr marL="329184" indent="-329184" defTabSz="877823">
              <a:lnSpc>
                <a:spcPct val="80000"/>
              </a:lnSpc>
              <a:spcBef>
                <a:spcPts val="400"/>
              </a:spcBef>
              <a:buChar char="•"/>
              <a:defRPr b="1" sz="1919"/>
            </a:pPr>
            <a:r>
              <a:t>Inheritance</a:t>
            </a:r>
          </a:p>
          <a:p>
            <a:pPr marL="329184" indent="-329184" defTabSz="877823">
              <a:lnSpc>
                <a:spcPct val="80000"/>
              </a:lnSpc>
              <a:spcBef>
                <a:spcPts val="300"/>
              </a:spcBef>
              <a:buSzTx/>
              <a:buNone/>
              <a:defRPr i="1" sz="1344"/>
            </a:pPr>
            <a:r>
              <a:t>	</a:t>
            </a:r>
            <a:r>
              <a:rPr sz="1536"/>
              <a:t>4:8 for men there is share from what parents and near relations leave, and for women there is a share…</a:t>
            </a:r>
            <a:endParaRPr sz="1536"/>
          </a:p>
          <a:p>
            <a:pPr marL="329184" indent="-329184" defTabSz="877823">
              <a:lnSpc>
                <a:spcPct val="80000"/>
              </a:lnSpc>
              <a:spcBef>
                <a:spcPts val="600"/>
              </a:spcBef>
              <a:buChar char="•"/>
              <a:defRPr b="1" sz="1919"/>
            </a:pPr>
            <a:r>
              <a:t>As mother &amp; wife</a:t>
            </a:r>
            <a:r>
              <a:rPr b="0" sz="2688"/>
              <a:t> -</a:t>
            </a:r>
            <a:r>
              <a:rPr b="0" sz="1727"/>
              <a:t> very special privileges</a:t>
            </a:r>
            <a:endParaRPr sz="1727"/>
          </a:p>
          <a:p>
            <a:pPr marL="329184" indent="-329184" defTabSz="877823">
              <a:lnSpc>
                <a:spcPct val="80000"/>
              </a:lnSpc>
              <a:spcBef>
                <a:spcPts val="400"/>
              </a:spcBef>
              <a:buSzTx/>
              <a:buNone/>
              <a:defRPr sz="1727"/>
            </a:pPr>
            <a:r>
              <a:t>			           - strengthens family ties</a:t>
            </a:r>
            <a:r>
              <a:rPr sz="1919"/>
              <a:t> </a:t>
            </a:r>
            <a:endParaRPr sz="1919"/>
          </a:p>
          <a:p>
            <a:pPr marL="329184" indent="-329184" defTabSz="877823">
              <a:lnSpc>
                <a:spcPct val="80000"/>
              </a:lnSpc>
              <a:spcBef>
                <a:spcPts val="300"/>
              </a:spcBef>
              <a:buSzTx/>
              <a:buNone/>
              <a:defRPr sz="1536"/>
            </a:pPr>
            <a:r>
              <a:t>	Proph Mohammad pbuh: ‘best of you are those who behave best towards their wives’</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8" name="Polygamy"/>
          <p:cNvSpPr txBox="1"/>
          <p:nvPr>
            <p:ph type="title"/>
          </p:nvPr>
        </p:nvSpPr>
        <p:spPr>
          <a:xfrm>
            <a:off x="457200" y="274637"/>
            <a:ext cx="8229600" cy="1143001"/>
          </a:xfrm>
          <a:prstGeom prst="rect">
            <a:avLst/>
          </a:prstGeom>
          <a:solidFill>
            <a:srgbClr val="EFF1DB"/>
          </a:solidFill>
        </p:spPr>
        <p:txBody>
          <a:bodyPr/>
          <a:lstStyle/>
          <a:p>
            <a:pPr>
              <a:defRPr b="1" sz="3600"/>
            </a:pPr>
            <a:r>
              <a:t>Polygamy</a:t>
            </a:r>
            <a:r>
              <a:rPr b="0" sz="4400"/>
              <a:t> </a:t>
            </a:r>
          </a:p>
        </p:txBody>
      </p:sp>
      <p:sp>
        <p:nvSpPr>
          <p:cNvPr id="109" name="Not a generality - situation specific – helps preserve social integrity of society - ‘localised’ disturbance of nos is balanced thru polygamy - where practiced, doesn’t disturb the proportion, M:W-1:1…"/>
          <p:cNvSpPr txBox="1"/>
          <p:nvPr>
            <p:ph type="body" idx="1"/>
          </p:nvPr>
        </p:nvSpPr>
        <p:spPr>
          <a:prstGeom prst="rect">
            <a:avLst/>
          </a:prstGeom>
          <a:solidFill>
            <a:srgbClr val="F1EFAF"/>
          </a:solidFill>
        </p:spPr>
        <p:txBody>
          <a:bodyPr/>
          <a:lstStyle/>
          <a:p>
            <a:pPr>
              <a:lnSpc>
                <a:spcPct val="80000"/>
              </a:lnSpc>
              <a:spcBef>
                <a:spcPts val="400"/>
              </a:spcBef>
              <a:buChar char="•"/>
              <a:defRPr b="1" sz="1800"/>
            </a:pPr>
            <a:r>
              <a:t>Not a generality</a:t>
            </a:r>
            <a:r>
              <a:rPr b="0" sz="1400"/>
              <a:t> - situation specific – helps preserve social integrity of society - ‘localised’ disturbance of nos is balanced thru polygamy - where practiced, doesn’t disturb the proportion, M:W-1:1 </a:t>
            </a:r>
            <a:endParaRPr sz="1400"/>
          </a:p>
          <a:p>
            <a:pPr>
              <a:lnSpc>
                <a:spcPct val="80000"/>
              </a:lnSpc>
              <a:buChar char="•"/>
              <a:defRPr b="1" sz="1800"/>
            </a:pPr>
          </a:p>
          <a:p>
            <a:pPr>
              <a:lnSpc>
                <a:spcPct val="80000"/>
              </a:lnSpc>
              <a:spcBef>
                <a:spcPts val="400"/>
              </a:spcBef>
              <a:buChar char="•"/>
              <a:defRPr b="1" sz="1800"/>
            </a:pPr>
            <a:r>
              <a:t>Conditions </a:t>
            </a:r>
            <a:r>
              <a:rPr b="0" sz="1400"/>
              <a:t>– not pleasure seeking, becomes issue of taking responsibility v irresponsibility, fairness to all wives </a:t>
            </a:r>
            <a:endParaRPr sz="1400"/>
          </a:p>
          <a:p>
            <a:pPr>
              <a:lnSpc>
                <a:spcPct val="80000"/>
              </a:lnSpc>
              <a:spcBef>
                <a:spcPts val="300"/>
              </a:spcBef>
              <a:buSzTx/>
              <a:buNone/>
              <a:defRPr i="1" sz="1200"/>
            </a:pPr>
            <a:r>
              <a:t>	</a:t>
            </a:r>
            <a:r>
              <a:rPr sz="1400"/>
              <a:t>4:4 If you apprehend you will not be fair to orphans then marry of other women, 2, 3 or 4; but if you apprehend that you will not deal justly between them, then marry only one…this is the best way for you to obviate injustice</a:t>
            </a:r>
            <a:endParaRPr sz="1400"/>
          </a:p>
          <a:p>
            <a:pPr>
              <a:lnSpc>
                <a:spcPct val="80000"/>
              </a:lnSpc>
              <a:buSzTx/>
              <a:buNone/>
              <a:defRPr b="1" sz="1400"/>
            </a:pPr>
          </a:p>
          <a:p>
            <a:pPr>
              <a:lnSpc>
                <a:spcPct val="80000"/>
              </a:lnSpc>
              <a:spcBef>
                <a:spcPts val="400"/>
              </a:spcBef>
              <a:buChar char="•"/>
              <a:defRPr b="1" sz="1800"/>
            </a:pPr>
            <a:r>
              <a:t>Benefits</a:t>
            </a:r>
          </a:p>
          <a:p>
            <a:pPr>
              <a:lnSpc>
                <a:spcPct val="80000"/>
              </a:lnSpc>
              <a:spcBef>
                <a:spcPts val="300"/>
              </a:spcBef>
              <a:buSzTx/>
              <a:buNone/>
              <a:defRPr sz="1400"/>
            </a:pPr>
            <a:r>
              <a:t>	- Help preserve women’s rights</a:t>
            </a:r>
          </a:p>
          <a:p>
            <a:pPr>
              <a:lnSpc>
                <a:spcPct val="80000"/>
              </a:lnSpc>
              <a:spcBef>
                <a:spcPts val="300"/>
              </a:spcBef>
              <a:buSzTx/>
              <a:buNone/>
              <a:defRPr sz="1400"/>
            </a:pPr>
            <a:r>
              <a:t>	- Security for widows, handicapped women, orphans </a:t>
            </a:r>
          </a:p>
          <a:p>
            <a:pPr>
              <a:lnSpc>
                <a:spcPct val="80000"/>
              </a:lnSpc>
              <a:spcBef>
                <a:spcPts val="300"/>
              </a:spcBef>
              <a:buSzTx/>
              <a:buNone/>
              <a:defRPr sz="1400"/>
            </a:pPr>
            <a:r>
              <a:t>	- Avoids grave risk to peace of society thru breach of marital sanctity  </a:t>
            </a:r>
          </a:p>
          <a:p>
            <a:pPr>
              <a:lnSpc>
                <a:spcPct val="80000"/>
              </a:lnSpc>
              <a:buChar char="•"/>
              <a:defRPr b="1" sz="1400"/>
            </a:pPr>
          </a:p>
          <a:p>
            <a:pPr>
              <a:lnSpc>
                <a:spcPct val="80000"/>
              </a:lnSpc>
              <a:spcBef>
                <a:spcPts val="400"/>
              </a:spcBef>
              <a:buChar char="•"/>
              <a:defRPr b="1" sz="1800"/>
            </a:pPr>
            <a:r>
              <a:t>If not :</a:t>
            </a:r>
            <a:r>
              <a:rPr b="0"/>
              <a:t> </a:t>
            </a:r>
          </a:p>
          <a:p>
            <a:pPr>
              <a:lnSpc>
                <a:spcPct val="80000"/>
              </a:lnSpc>
              <a:spcBef>
                <a:spcPts val="300"/>
              </a:spcBef>
              <a:buSzTx/>
              <a:buNone/>
              <a:defRPr sz="1400"/>
            </a:pPr>
            <a:r>
              <a:t>	women lose sense of security, men live in guilt, families gets destroyed</a:t>
            </a:r>
          </a:p>
          <a:p>
            <a:pPr>
              <a:lnSpc>
                <a:spcPct val="80000"/>
              </a:lnSpc>
              <a:spcBef>
                <a:spcPts val="300"/>
              </a:spcBef>
              <a:buSzTx/>
              <a:buNone/>
              <a:defRPr sz="1400"/>
            </a:pPr>
            <a:r>
              <a:t>	reduces inhibition of crime in stealth amongst society</a:t>
            </a:r>
          </a:p>
          <a:p>
            <a:pPr>
              <a:lnSpc>
                <a:spcPct val="80000"/>
              </a:lnSpc>
              <a:spcBef>
                <a:spcPts val="300"/>
              </a:spcBef>
              <a:buSzTx/>
              <a:buNone/>
              <a:defRPr sz="1400"/>
            </a:pPr>
            <a:r>
              <a:t>	concept of love and loyalty get eroded from society, leaving infatuations which are only transient</a:t>
            </a:r>
          </a:p>
          <a:p>
            <a:pPr>
              <a:lnSpc>
                <a:spcPct val="80000"/>
              </a:lnSpc>
              <a:spcBef>
                <a:spcPts val="300"/>
              </a:spcBef>
              <a:buSzTx/>
              <a:buNone/>
              <a:defRPr b="1" sz="1400"/>
            </a:pPr>
            <a:r>
              <a:t>	eg</a:t>
            </a:r>
            <a:r>
              <a:rPr b="0"/>
              <a:t> post ww2 Germany, lately – Iran</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Care of Aged"/>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Care of Aged</a:t>
            </a:r>
          </a:p>
        </p:txBody>
      </p:sp>
      <p:sp>
        <p:nvSpPr>
          <p:cNvPr id="112" name="Natural expression of human kinship…"/>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Natural expression of human kinship</a:t>
            </a:r>
          </a:p>
          <a:p>
            <a:pPr>
              <a:lnSpc>
                <a:spcPct val="80000"/>
              </a:lnSpc>
              <a:spcBef>
                <a:spcPts val="400"/>
              </a:spcBef>
              <a:buSzTx/>
              <a:buNone/>
              <a:defRPr b="1" sz="2000"/>
            </a:pPr>
            <a:r>
              <a:t>	</a:t>
            </a:r>
            <a:r>
              <a:rPr b="0" sz="1800"/>
              <a:t>- innate ability of elderly mother to continue to care and look after </a:t>
            </a:r>
            <a:endParaRPr sz="1800"/>
          </a:p>
          <a:p>
            <a:pPr>
              <a:lnSpc>
                <a:spcPct val="80000"/>
              </a:lnSpc>
              <a:buChar char="•"/>
              <a:defRPr sz="1800"/>
            </a:pPr>
          </a:p>
          <a:p>
            <a:pPr>
              <a:lnSpc>
                <a:spcPct val="80000"/>
              </a:lnSpc>
              <a:spcBef>
                <a:spcPts val="400"/>
              </a:spcBef>
              <a:buChar char="•"/>
              <a:defRPr b="1" sz="2000"/>
            </a:pPr>
            <a:r>
              <a:t>Responsibility of children to look after parents when old</a:t>
            </a:r>
          </a:p>
          <a:p>
            <a:pPr>
              <a:lnSpc>
                <a:spcPct val="80000"/>
              </a:lnSpc>
              <a:spcBef>
                <a:spcPts val="300"/>
              </a:spcBef>
              <a:buSzTx/>
              <a:buNone/>
              <a:defRPr i="1" sz="1600"/>
            </a:pPr>
            <a:r>
              <a:t>	17:24-5 your Lord has commanded ‘worship none but Him, &amp; show kindness to your parents. If one or both attain old age with thee, never  express disgust nor reproach them, but address them with excellent speech. Lower towards them wings of humility, out of tenderness’.</a:t>
            </a:r>
            <a:r>
              <a:rPr i="0"/>
              <a:t> </a:t>
            </a:r>
            <a:r>
              <a:t>And say ‘my Lord, have mercy on them, as they nourished me when I was a little child’.</a:t>
            </a:r>
          </a:p>
          <a:p>
            <a:pPr>
              <a:lnSpc>
                <a:spcPct val="80000"/>
              </a:lnSpc>
              <a:buChar char="•"/>
              <a:defRPr sz="1600"/>
            </a:pPr>
          </a:p>
          <a:p>
            <a:pPr>
              <a:lnSpc>
                <a:spcPct val="80000"/>
              </a:lnSpc>
              <a:spcBef>
                <a:spcPts val="400"/>
              </a:spcBef>
              <a:buChar char="•"/>
              <a:defRPr b="1" sz="2000"/>
            </a:pPr>
            <a:r>
              <a:t>State cannot provide the </a:t>
            </a:r>
            <a:r>
              <a:rPr i="1"/>
              <a:t>affection</a:t>
            </a:r>
            <a:r>
              <a:t> and </a:t>
            </a:r>
            <a:r>
              <a:rPr i="1"/>
              <a:t>contentment</a:t>
            </a:r>
            <a:endParaRPr i="1"/>
          </a:p>
          <a:p>
            <a:pPr>
              <a:lnSpc>
                <a:spcPct val="80000"/>
              </a:lnSpc>
              <a:buChar char="•"/>
              <a:defRPr b="1" i="1" sz="2000"/>
            </a:pPr>
          </a:p>
          <a:p>
            <a:pPr>
              <a:lnSpc>
                <a:spcPct val="80000"/>
              </a:lnSpc>
              <a:spcBef>
                <a:spcPts val="400"/>
              </a:spcBef>
              <a:buChar char="•"/>
              <a:defRPr b="1" sz="2000"/>
            </a:pPr>
            <a:r>
              <a:t>Islamic injunction removes responsibility from the state to provide for elderly, except in exceptional circumstances</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Future Generation"/>
          <p:cNvSpPr txBox="1"/>
          <p:nvPr>
            <p:ph type="title"/>
          </p:nvPr>
        </p:nvSpPr>
        <p:spPr>
          <a:xfrm>
            <a:off x="457200" y="274637"/>
            <a:ext cx="8229600" cy="1143001"/>
          </a:xfrm>
          <a:prstGeom prst="rect">
            <a:avLst/>
          </a:prstGeom>
          <a:solidFill>
            <a:srgbClr val="EFF1DB"/>
          </a:solidFill>
        </p:spPr>
        <p:txBody>
          <a:bodyPr/>
          <a:lstStyle>
            <a:lvl1pPr>
              <a:defRPr b="1" sz="3600"/>
            </a:lvl1pPr>
          </a:lstStyle>
          <a:p>
            <a:pPr/>
            <a:r>
              <a:t>Future Generation</a:t>
            </a:r>
          </a:p>
        </p:txBody>
      </p:sp>
      <p:sp>
        <p:nvSpPr>
          <p:cNvPr id="115" name="Responsibility of parents towards their children…"/>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Responsibility of parents towards their children</a:t>
            </a:r>
          </a:p>
          <a:p>
            <a:pPr>
              <a:lnSpc>
                <a:spcPct val="80000"/>
              </a:lnSpc>
              <a:spcBef>
                <a:spcPts val="300"/>
              </a:spcBef>
              <a:buSzTx/>
              <a:buNone/>
              <a:defRPr sz="1600"/>
            </a:pPr>
            <a:r>
              <a:t>	- their conduct &amp; behaviour</a:t>
            </a:r>
          </a:p>
          <a:p>
            <a:pPr>
              <a:lnSpc>
                <a:spcPct val="80000"/>
              </a:lnSpc>
              <a:spcBef>
                <a:spcPts val="300"/>
              </a:spcBef>
              <a:buSzTx/>
              <a:buNone/>
              <a:defRPr i="1" sz="1600"/>
            </a:pPr>
            <a:r>
              <a:t>	59:19 O’ ye who believe, fear Allah and let every soul look to what it sends for tomorrow…</a:t>
            </a:r>
          </a:p>
          <a:p>
            <a:pPr>
              <a:lnSpc>
                <a:spcPct val="80000"/>
              </a:lnSpc>
              <a:spcBef>
                <a:spcPts val="300"/>
              </a:spcBef>
              <a:buSzTx/>
              <a:buNone/>
              <a:defRPr i="1" sz="1600"/>
            </a:pPr>
            <a:r>
              <a:t>	</a:t>
            </a:r>
            <a:r>
              <a:rPr i="0"/>
              <a:t>Proph Mohammad pbuh: Treat you children with kindness, always.</a:t>
            </a:r>
          </a:p>
          <a:p>
            <a:pPr>
              <a:lnSpc>
                <a:spcPct val="80000"/>
              </a:lnSpc>
              <a:buChar char="•"/>
              <a:defRPr b="1" sz="2000"/>
            </a:pPr>
          </a:p>
          <a:p>
            <a:pPr>
              <a:lnSpc>
                <a:spcPct val="80000"/>
              </a:lnSpc>
              <a:spcBef>
                <a:spcPts val="400"/>
              </a:spcBef>
              <a:buChar char="•"/>
              <a:defRPr b="1" sz="2000"/>
            </a:pPr>
            <a:r>
              <a:t>‘Unique teaching’ – to achieve best relation with children it is necessary to have best relation between parents</a:t>
            </a:r>
          </a:p>
          <a:p>
            <a:pPr>
              <a:lnSpc>
                <a:spcPct val="80000"/>
              </a:lnSpc>
              <a:spcBef>
                <a:spcPts val="400"/>
              </a:spcBef>
              <a:buSzTx/>
              <a:buNone/>
              <a:defRPr sz="2000"/>
            </a:pPr>
            <a:r>
              <a:t>	</a:t>
            </a:r>
            <a:r>
              <a:rPr i="1" sz="1600"/>
              <a:t>4:35 ‘qawwamun’ ie guardians -</a:t>
            </a:r>
            <a:r>
              <a:t> </a:t>
            </a:r>
            <a:r>
              <a:rPr sz="1600"/>
              <a:t>heavy responsibility on father to create a conducive atmosphere at home</a:t>
            </a:r>
            <a:endParaRPr sz="1600"/>
          </a:p>
          <a:p>
            <a:pPr>
              <a:lnSpc>
                <a:spcPct val="80000"/>
              </a:lnSpc>
              <a:spcBef>
                <a:spcPts val="300"/>
              </a:spcBef>
              <a:buSzTx/>
              <a:buNone/>
              <a:defRPr i="1" sz="1600"/>
            </a:pPr>
            <a:r>
              <a:t>	 </a:t>
            </a:r>
            <a:r>
              <a:rPr i="0"/>
              <a:t>Proph Mohammad pbuh (Abu Hurraira): Best of the believer is the one whose behaviour is best, and best of you are those who behave best towards their wives</a:t>
            </a:r>
            <a:endParaRPr sz="2000"/>
          </a:p>
          <a:p>
            <a:pPr>
              <a:lnSpc>
                <a:spcPct val="80000"/>
              </a:lnSpc>
              <a:buChar char="•"/>
              <a:defRPr b="1" sz="2000"/>
            </a:pPr>
          </a:p>
          <a:p>
            <a:pPr>
              <a:lnSpc>
                <a:spcPct val="80000"/>
              </a:lnSpc>
              <a:spcBef>
                <a:spcPts val="400"/>
              </a:spcBef>
              <a:buChar char="•"/>
              <a:defRPr b="1" sz="2000"/>
            </a:pPr>
            <a:r>
              <a:t>Pray for the best behaviour</a:t>
            </a:r>
          </a:p>
          <a:p>
            <a:pPr>
              <a:lnSpc>
                <a:spcPct val="80000"/>
              </a:lnSpc>
              <a:spcBef>
                <a:spcPts val="400"/>
              </a:spcBef>
              <a:buSzTx/>
              <a:buNone/>
              <a:defRPr sz="2000"/>
            </a:pPr>
            <a:r>
              <a:t>	</a:t>
            </a:r>
            <a:r>
              <a:rPr i="1" sz="1600"/>
              <a:t>25:75 and those who say ‘Our Lord, grant us of our wives &amp; children the delight of our eyes and make us a model for the righteous’</a:t>
            </a:r>
            <a:endParaRPr i="1" sz="1600"/>
          </a:p>
          <a:p>
            <a:pPr>
              <a:lnSpc>
                <a:spcPct val="80000"/>
              </a:lnSpc>
              <a:spcBef>
                <a:spcPts val="300"/>
              </a:spcBef>
              <a:buSzTx/>
              <a:buNone/>
              <a:defRPr i="1" sz="16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7" name="Some other Islamic Injunctions"/>
          <p:cNvSpPr txBox="1"/>
          <p:nvPr>
            <p:ph type="title"/>
          </p:nvPr>
        </p:nvSpPr>
        <p:spPr>
          <a:xfrm>
            <a:off x="457200" y="274637"/>
            <a:ext cx="8229600" cy="1143001"/>
          </a:xfrm>
          <a:prstGeom prst="rect">
            <a:avLst/>
          </a:prstGeom>
          <a:solidFill>
            <a:srgbClr val="EFF1DB"/>
          </a:solidFill>
        </p:spPr>
        <p:txBody>
          <a:bodyPr/>
          <a:lstStyle/>
          <a:p>
            <a:pPr>
              <a:defRPr b="1" sz="3600"/>
            </a:pPr>
            <a:r>
              <a:t>Some other Islamic Injunctions</a:t>
            </a:r>
            <a:r>
              <a:rPr b="0" sz="4400"/>
              <a:t> </a:t>
            </a:r>
          </a:p>
        </p:txBody>
      </p:sp>
      <p:sp>
        <p:nvSpPr>
          <p:cNvPr id="118" name="GOOD BEHAVIOUR…"/>
          <p:cNvSpPr txBox="1"/>
          <p:nvPr>
            <p:ph type="body" sz="half" idx="1"/>
          </p:nvPr>
        </p:nvSpPr>
        <p:spPr>
          <a:prstGeom prst="rect">
            <a:avLst/>
          </a:prstGeom>
          <a:solidFill>
            <a:srgbClr val="F1EFAF"/>
          </a:solidFill>
        </p:spPr>
        <p:txBody>
          <a:bodyPr/>
          <a:lstStyle/>
          <a:p>
            <a:pPr>
              <a:lnSpc>
                <a:spcPct val="80000"/>
              </a:lnSpc>
              <a:spcBef>
                <a:spcPts val="200"/>
              </a:spcBef>
              <a:buSzTx/>
              <a:buNone/>
              <a:defRPr sz="1200"/>
            </a:pPr>
            <a:r>
              <a:t>	</a:t>
            </a:r>
            <a:r>
              <a:rPr b="1"/>
              <a:t>GOOD BEHAVIOUR</a:t>
            </a:r>
            <a:endParaRPr b="1"/>
          </a:p>
          <a:p>
            <a:pPr>
              <a:lnSpc>
                <a:spcPct val="80000"/>
              </a:lnSpc>
              <a:spcBef>
                <a:spcPts val="200"/>
              </a:spcBef>
              <a:buChar char="•"/>
              <a:defRPr sz="1200"/>
            </a:pPr>
            <a:r>
              <a:t>Cleanliness</a:t>
            </a:r>
          </a:p>
          <a:p>
            <a:pPr>
              <a:lnSpc>
                <a:spcPct val="80000"/>
              </a:lnSpc>
              <a:spcBef>
                <a:spcPts val="200"/>
              </a:spcBef>
              <a:buChar char="•"/>
              <a:defRPr sz="1200"/>
            </a:pPr>
            <a:r>
              <a:t>Controlling anger</a:t>
            </a:r>
          </a:p>
          <a:p>
            <a:pPr>
              <a:lnSpc>
                <a:spcPct val="80000"/>
              </a:lnSpc>
              <a:spcBef>
                <a:spcPts val="200"/>
              </a:spcBef>
              <a:buChar char="•"/>
              <a:defRPr sz="1200"/>
            </a:pPr>
            <a:r>
              <a:t>Cooperation</a:t>
            </a:r>
          </a:p>
          <a:p>
            <a:pPr>
              <a:lnSpc>
                <a:spcPct val="80000"/>
              </a:lnSpc>
              <a:spcBef>
                <a:spcPts val="200"/>
              </a:spcBef>
              <a:buChar char="•"/>
              <a:defRPr sz="1200"/>
            </a:pPr>
            <a:r>
              <a:t>Courage</a:t>
            </a:r>
          </a:p>
          <a:p>
            <a:pPr>
              <a:lnSpc>
                <a:spcPct val="80000"/>
              </a:lnSpc>
              <a:spcBef>
                <a:spcPts val="200"/>
              </a:spcBef>
              <a:buChar char="•"/>
              <a:defRPr sz="1200"/>
            </a:pPr>
            <a:r>
              <a:t>Doing wilful good</a:t>
            </a:r>
          </a:p>
          <a:p>
            <a:pPr>
              <a:lnSpc>
                <a:spcPct val="80000"/>
              </a:lnSpc>
              <a:spcBef>
                <a:spcPts val="200"/>
              </a:spcBef>
              <a:buChar char="•"/>
              <a:defRPr sz="1200"/>
            </a:pPr>
            <a:r>
              <a:t>Excelling in doing good</a:t>
            </a:r>
          </a:p>
          <a:p>
            <a:pPr>
              <a:lnSpc>
                <a:spcPct val="80000"/>
              </a:lnSpc>
              <a:spcBef>
                <a:spcPts val="200"/>
              </a:spcBef>
              <a:buChar char="•"/>
              <a:defRPr sz="1200"/>
            </a:pPr>
            <a:r>
              <a:t>Feeding the hungry</a:t>
            </a:r>
          </a:p>
          <a:p>
            <a:pPr>
              <a:lnSpc>
                <a:spcPct val="80000"/>
              </a:lnSpc>
              <a:spcBef>
                <a:spcPts val="200"/>
              </a:spcBef>
              <a:buChar char="•"/>
              <a:defRPr sz="1200"/>
            </a:pPr>
            <a:r>
              <a:t>Forgiveness</a:t>
            </a:r>
          </a:p>
          <a:p>
            <a:pPr>
              <a:lnSpc>
                <a:spcPct val="80000"/>
              </a:lnSpc>
              <a:spcBef>
                <a:spcPts val="200"/>
              </a:spcBef>
              <a:buChar char="•"/>
              <a:defRPr sz="1200"/>
            </a:pPr>
            <a:r>
              <a:t>Giving true evidence</a:t>
            </a:r>
          </a:p>
          <a:p>
            <a:pPr>
              <a:lnSpc>
                <a:spcPct val="80000"/>
              </a:lnSpc>
              <a:spcBef>
                <a:spcPts val="200"/>
              </a:spcBef>
              <a:buChar char="•"/>
              <a:defRPr sz="1200"/>
            </a:pPr>
            <a:r>
              <a:t>Good treatment of employees</a:t>
            </a:r>
          </a:p>
          <a:p>
            <a:pPr>
              <a:lnSpc>
                <a:spcPct val="80000"/>
              </a:lnSpc>
              <a:spcBef>
                <a:spcPts val="200"/>
              </a:spcBef>
              <a:buChar char="•"/>
              <a:defRPr sz="1200"/>
            </a:pPr>
            <a:r>
              <a:t>Good treatment of neighbours</a:t>
            </a:r>
          </a:p>
          <a:p>
            <a:pPr>
              <a:lnSpc>
                <a:spcPct val="80000"/>
              </a:lnSpc>
              <a:spcBef>
                <a:spcPts val="200"/>
              </a:spcBef>
              <a:buChar char="•"/>
              <a:defRPr sz="1200"/>
            </a:pPr>
            <a:r>
              <a:t>Good treatment of relatives</a:t>
            </a:r>
          </a:p>
          <a:p>
            <a:pPr>
              <a:lnSpc>
                <a:spcPct val="80000"/>
              </a:lnSpc>
              <a:spcBef>
                <a:spcPts val="200"/>
              </a:spcBef>
              <a:buChar char="•"/>
              <a:defRPr sz="1200"/>
            </a:pPr>
            <a:r>
              <a:t>Gratefulness </a:t>
            </a:r>
          </a:p>
          <a:p>
            <a:pPr>
              <a:lnSpc>
                <a:spcPct val="80000"/>
              </a:lnSpc>
              <a:spcBef>
                <a:spcPts val="200"/>
              </a:spcBef>
              <a:buChar char="•"/>
              <a:defRPr sz="1200"/>
            </a:pPr>
            <a:r>
              <a:t>Humility</a:t>
            </a:r>
          </a:p>
          <a:p>
            <a:pPr>
              <a:lnSpc>
                <a:spcPct val="80000"/>
              </a:lnSpc>
              <a:spcBef>
                <a:spcPts val="200"/>
              </a:spcBef>
              <a:buChar char="•"/>
              <a:defRPr sz="1200"/>
            </a:pPr>
            <a:r>
              <a:t>Making peace between people</a:t>
            </a:r>
          </a:p>
          <a:p>
            <a:pPr>
              <a:lnSpc>
                <a:spcPct val="80000"/>
              </a:lnSpc>
              <a:spcBef>
                <a:spcPts val="200"/>
              </a:spcBef>
              <a:buChar char="•"/>
              <a:defRPr sz="1200"/>
            </a:pPr>
            <a:r>
              <a:t>Patience</a:t>
            </a:r>
          </a:p>
          <a:p>
            <a:pPr>
              <a:lnSpc>
                <a:spcPct val="80000"/>
              </a:lnSpc>
              <a:spcBef>
                <a:spcPts val="200"/>
              </a:spcBef>
              <a:buChar char="•"/>
              <a:defRPr sz="1200"/>
            </a:pPr>
            <a:r>
              <a:t>Perseverance</a:t>
            </a:r>
          </a:p>
          <a:p>
            <a:pPr>
              <a:lnSpc>
                <a:spcPct val="80000"/>
              </a:lnSpc>
              <a:spcBef>
                <a:spcPts val="200"/>
              </a:spcBef>
              <a:buChar char="•"/>
              <a:defRPr sz="1200"/>
            </a:pPr>
            <a:r>
              <a:t>Purity</a:t>
            </a:r>
          </a:p>
          <a:p>
            <a:pPr>
              <a:lnSpc>
                <a:spcPct val="80000"/>
              </a:lnSpc>
              <a:spcBef>
                <a:spcPts val="200"/>
              </a:spcBef>
              <a:buChar char="•"/>
              <a:defRPr sz="1200"/>
            </a:pPr>
            <a:r>
              <a:t>Self control</a:t>
            </a:r>
          </a:p>
          <a:p>
            <a:pPr>
              <a:lnSpc>
                <a:spcPct val="80000"/>
              </a:lnSpc>
              <a:spcBef>
                <a:spcPts val="200"/>
              </a:spcBef>
              <a:buChar char="•"/>
              <a:defRPr sz="1200"/>
            </a:pPr>
            <a:r>
              <a:t>Sincerity</a:t>
            </a:r>
          </a:p>
          <a:p>
            <a:pPr>
              <a:lnSpc>
                <a:spcPct val="80000"/>
              </a:lnSpc>
              <a:spcBef>
                <a:spcPts val="200"/>
              </a:spcBef>
              <a:buChar char="•"/>
              <a:defRPr sz="1200"/>
            </a:pPr>
            <a:r>
              <a:t>Truthfulness</a:t>
            </a:r>
          </a:p>
        </p:txBody>
      </p:sp>
      <p:sp>
        <p:nvSpPr>
          <p:cNvPr id="119" name="BAD BEHAVIOUR…"/>
          <p:cNvSpPr/>
          <p:nvPr>
            <p:ph type="body" idx="13"/>
          </p:nvPr>
        </p:nvSpPr>
        <p:spPr>
          <a:prstGeom prst="rect">
            <a:avLst/>
          </a:prstGeom>
          <a:solidFill>
            <a:srgbClr val="F1EFAF"/>
          </a:solidFill>
          <a:extLst>
            <a:ext uri="{C572A759-6A51-4108-AA02-DFA0A04FC94B}">
              <ma14:wrappingTextBoxFlag xmlns:ma14="http://schemas.microsoft.com/office/mac/drawingml/2011/main" val="1"/>
            </a:ext>
          </a:extLst>
        </p:spPr>
        <p:txBody>
          <a:bodyPr/>
          <a:lstStyle/>
          <a:p>
            <a:pPr>
              <a:lnSpc>
                <a:spcPct val="80000"/>
              </a:lnSpc>
              <a:spcBef>
                <a:spcPts val="200"/>
              </a:spcBef>
              <a:buSzTx/>
              <a:buNone/>
              <a:defRPr b="1" sz="1200"/>
            </a:pPr>
            <a:r>
              <a:t>	BAD BEHAVIOUR</a:t>
            </a:r>
          </a:p>
          <a:p>
            <a:pPr>
              <a:lnSpc>
                <a:spcPct val="80000"/>
              </a:lnSpc>
              <a:spcBef>
                <a:spcPts val="200"/>
              </a:spcBef>
              <a:buChar char="•"/>
              <a:defRPr sz="1200"/>
            </a:pPr>
            <a:r>
              <a:t>Arrogance</a:t>
            </a:r>
          </a:p>
          <a:p>
            <a:pPr>
              <a:lnSpc>
                <a:spcPct val="80000"/>
              </a:lnSpc>
              <a:spcBef>
                <a:spcPts val="200"/>
              </a:spcBef>
              <a:buChar char="•"/>
              <a:defRPr sz="1200"/>
            </a:pPr>
            <a:r>
              <a:t>Backbiting</a:t>
            </a:r>
          </a:p>
          <a:p>
            <a:pPr>
              <a:lnSpc>
                <a:spcPct val="80000"/>
              </a:lnSpc>
              <a:spcBef>
                <a:spcPts val="200"/>
              </a:spcBef>
              <a:buChar char="•"/>
              <a:defRPr sz="1200"/>
            </a:pPr>
            <a:r>
              <a:t>Boasting</a:t>
            </a:r>
          </a:p>
          <a:p>
            <a:pPr>
              <a:lnSpc>
                <a:spcPct val="80000"/>
              </a:lnSpc>
              <a:spcBef>
                <a:spcPts val="200"/>
              </a:spcBef>
              <a:buChar char="•"/>
              <a:defRPr sz="1200"/>
            </a:pPr>
            <a:r>
              <a:t>Defamation</a:t>
            </a:r>
          </a:p>
          <a:p>
            <a:pPr>
              <a:lnSpc>
                <a:spcPct val="80000"/>
              </a:lnSpc>
              <a:spcBef>
                <a:spcPts val="200"/>
              </a:spcBef>
              <a:buChar char="•"/>
              <a:defRPr sz="1200"/>
            </a:pPr>
            <a:r>
              <a:t>Derision</a:t>
            </a:r>
          </a:p>
          <a:p>
            <a:pPr>
              <a:lnSpc>
                <a:spcPct val="80000"/>
              </a:lnSpc>
              <a:spcBef>
                <a:spcPts val="200"/>
              </a:spcBef>
              <a:buChar char="•"/>
              <a:defRPr sz="1200"/>
            </a:pPr>
            <a:r>
              <a:t>Despair</a:t>
            </a:r>
          </a:p>
          <a:p>
            <a:pPr>
              <a:lnSpc>
                <a:spcPct val="80000"/>
              </a:lnSpc>
              <a:spcBef>
                <a:spcPts val="200"/>
              </a:spcBef>
              <a:buChar char="•"/>
              <a:defRPr sz="1200"/>
            </a:pPr>
            <a:r>
              <a:t>Dishonesty </a:t>
            </a:r>
          </a:p>
          <a:p>
            <a:pPr>
              <a:lnSpc>
                <a:spcPct val="80000"/>
              </a:lnSpc>
              <a:spcBef>
                <a:spcPts val="200"/>
              </a:spcBef>
              <a:buChar char="•"/>
              <a:defRPr sz="1200"/>
            </a:pPr>
            <a:r>
              <a:t>Envy</a:t>
            </a:r>
          </a:p>
          <a:p>
            <a:pPr>
              <a:lnSpc>
                <a:spcPct val="80000"/>
              </a:lnSpc>
              <a:spcBef>
                <a:spcPts val="200"/>
              </a:spcBef>
              <a:buChar char="•"/>
              <a:defRPr sz="1200"/>
            </a:pPr>
            <a:r>
              <a:t>Extravagance</a:t>
            </a:r>
          </a:p>
          <a:p>
            <a:pPr>
              <a:lnSpc>
                <a:spcPct val="80000"/>
              </a:lnSpc>
              <a:spcBef>
                <a:spcPts val="200"/>
              </a:spcBef>
              <a:buChar char="•"/>
              <a:defRPr sz="1200"/>
            </a:pPr>
            <a:r>
              <a:t>Following what one has no knowledge of</a:t>
            </a:r>
          </a:p>
          <a:p>
            <a:pPr>
              <a:lnSpc>
                <a:spcPct val="80000"/>
              </a:lnSpc>
              <a:spcBef>
                <a:spcPts val="200"/>
              </a:spcBef>
              <a:buChar char="•"/>
              <a:defRPr sz="1200"/>
            </a:pPr>
            <a:r>
              <a:t>Haughtiness</a:t>
            </a:r>
          </a:p>
          <a:p>
            <a:pPr>
              <a:lnSpc>
                <a:spcPct val="80000"/>
              </a:lnSpc>
              <a:spcBef>
                <a:spcPts val="200"/>
              </a:spcBef>
              <a:buChar char="•"/>
              <a:defRPr sz="1200"/>
            </a:pPr>
            <a:r>
              <a:t>Giving bad names</a:t>
            </a:r>
          </a:p>
          <a:p>
            <a:pPr>
              <a:lnSpc>
                <a:spcPct val="80000"/>
              </a:lnSpc>
              <a:spcBef>
                <a:spcPts val="200"/>
              </a:spcBef>
              <a:buChar char="•"/>
              <a:defRPr sz="1200"/>
            </a:pPr>
            <a:r>
              <a:t>Stinginess </a:t>
            </a:r>
          </a:p>
          <a:p>
            <a:pPr>
              <a:lnSpc>
                <a:spcPct val="80000"/>
              </a:lnSpc>
              <a:spcBef>
                <a:spcPts val="200"/>
              </a:spcBef>
              <a:buChar char="•"/>
              <a:defRPr sz="1200"/>
            </a:pPr>
            <a:r>
              <a:t>Suspicion</a:t>
            </a:r>
          </a:p>
          <a:p>
            <a:pPr>
              <a:lnSpc>
                <a:spcPct val="80000"/>
              </a:lnSpc>
              <a:spcBef>
                <a:spcPts val="200"/>
              </a:spcBef>
              <a:buChar char="•"/>
              <a:defRPr sz="1200"/>
            </a:pPr>
            <a:r>
              <a:t>Telling lies</a:t>
            </a:r>
          </a:p>
          <a:p>
            <a:pPr>
              <a:lnSpc>
                <a:spcPct val="80000"/>
              </a:lnSpc>
              <a:spcBef>
                <a:spcPts val="200"/>
              </a:spcBef>
              <a:buChar char="•"/>
              <a:defRPr sz="1200"/>
            </a:pPr>
            <a:r>
              <a:t>Theft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 name="Seminar 2  SOCIAL PEACE"/>
          <p:cNvSpPr txBox="1"/>
          <p:nvPr>
            <p:ph type="title"/>
          </p:nvPr>
        </p:nvSpPr>
        <p:spPr>
          <a:xfrm>
            <a:off x="457200" y="2209800"/>
            <a:ext cx="8229600" cy="1752600"/>
          </a:xfrm>
          <a:prstGeom prst="rect">
            <a:avLst/>
          </a:prstGeom>
          <a:solidFill>
            <a:srgbClr val="EFF1DB"/>
          </a:solidFill>
        </p:spPr>
        <p:txBody>
          <a:bodyPr/>
          <a:lstStyle/>
          <a:p>
            <a:pPr>
              <a:defRPr sz="3600"/>
            </a:pPr>
            <a:r>
              <a:t>Seminar 2</a:t>
            </a:r>
            <a:r>
              <a:rPr sz="4400"/>
              <a:t> </a:t>
            </a:r>
            <a:br>
              <a:rPr sz="4400"/>
            </a:br>
            <a:r>
              <a:rPr b="1" sz="4400"/>
              <a:t>SOCIAL PEACE</a:t>
            </a:r>
          </a:p>
        </p:txBody>
      </p:sp>
      <p:sp>
        <p:nvSpPr>
          <p:cNvPr id="39" name="Body"/>
          <p:cNvSpPr txBox="1"/>
          <p:nvPr>
            <p:ph type="body" sz="quarter" idx="1"/>
          </p:nvPr>
        </p:nvSpPr>
        <p:spPr>
          <a:xfrm>
            <a:off x="457200" y="5943600"/>
            <a:ext cx="8229600" cy="182563"/>
          </a:xfrm>
          <a:prstGeom prst="rect">
            <a:avLst/>
          </a:prstGeom>
        </p:spPr>
        <p:txBody>
          <a:bodyPr/>
          <a:lstStyle/>
          <a:p>
            <a:pPr marL="301752" indent="-301752" defTabSz="804672">
              <a:lnSpc>
                <a:spcPct val="80000"/>
              </a:lnSpc>
              <a:spcBef>
                <a:spcPts val="600"/>
              </a:spcBef>
              <a:buChar char="•"/>
              <a:defRPr sz="704"/>
            </a:pP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1" name="Summary - 1"/>
          <p:cNvSpPr txBox="1"/>
          <p:nvPr>
            <p:ph type="title"/>
          </p:nvPr>
        </p:nvSpPr>
        <p:spPr>
          <a:xfrm>
            <a:off x="457200" y="274637"/>
            <a:ext cx="8229600" cy="1143001"/>
          </a:xfrm>
          <a:prstGeom prst="rect">
            <a:avLst/>
          </a:prstGeom>
          <a:solidFill>
            <a:srgbClr val="DEE2BC"/>
          </a:solidFill>
        </p:spPr>
        <p:txBody>
          <a:bodyPr/>
          <a:lstStyle>
            <a:lvl1pPr>
              <a:defRPr b="1" sz="3600"/>
            </a:lvl1pPr>
          </a:lstStyle>
          <a:p>
            <a:pPr/>
            <a:r>
              <a:t>Summary - 1</a:t>
            </a:r>
          </a:p>
        </p:txBody>
      </p:sp>
      <p:sp>
        <p:nvSpPr>
          <p:cNvPr id="122" name="Society is losing peace…"/>
          <p:cNvSpPr txBox="1"/>
          <p:nvPr>
            <p:ph type="body" idx="1"/>
          </p:nvPr>
        </p:nvSpPr>
        <p:spPr>
          <a:prstGeom prst="rect">
            <a:avLst/>
          </a:prstGeom>
          <a:solidFill>
            <a:srgbClr val="F1EFAF"/>
          </a:solidFill>
        </p:spPr>
        <p:txBody>
          <a:bodyPr/>
          <a:lstStyle/>
          <a:p>
            <a:pPr>
              <a:lnSpc>
                <a:spcPct val="80000"/>
              </a:lnSpc>
              <a:spcBef>
                <a:spcPts val="400"/>
              </a:spcBef>
              <a:buChar char="•"/>
              <a:defRPr b="1" sz="1800"/>
            </a:pPr>
            <a:r>
              <a:t>Society is losing peace </a:t>
            </a:r>
          </a:p>
          <a:p>
            <a:pPr>
              <a:lnSpc>
                <a:spcPct val="80000"/>
              </a:lnSpc>
              <a:spcBef>
                <a:spcPts val="300"/>
              </a:spcBef>
              <a:buSzTx/>
              <a:buNone/>
              <a:defRPr sz="1400"/>
            </a:pPr>
            <a:r>
              <a:t>	- either in the name of individualism</a:t>
            </a:r>
          </a:p>
          <a:p>
            <a:pPr>
              <a:lnSpc>
                <a:spcPct val="80000"/>
              </a:lnSpc>
              <a:spcBef>
                <a:spcPts val="300"/>
              </a:spcBef>
              <a:buSzTx/>
              <a:buNone/>
              <a:defRPr sz="1400"/>
            </a:pPr>
            <a:r>
              <a:t> 	- or following religion in name only </a:t>
            </a:r>
          </a:p>
          <a:p>
            <a:pPr>
              <a:lnSpc>
                <a:spcPct val="80000"/>
              </a:lnSpc>
              <a:buChar char="•"/>
              <a:defRPr b="1" sz="1800"/>
            </a:pPr>
          </a:p>
          <a:p>
            <a:pPr>
              <a:lnSpc>
                <a:spcPct val="80000"/>
              </a:lnSpc>
              <a:spcBef>
                <a:spcPts val="400"/>
              </a:spcBef>
              <a:buChar char="•"/>
              <a:defRPr b="1" sz="1800"/>
            </a:pPr>
            <a:r>
              <a:t>Need of a social order</a:t>
            </a:r>
          </a:p>
          <a:p>
            <a:pPr>
              <a:lnSpc>
                <a:spcPct val="80000"/>
              </a:lnSpc>
              <a:spcBef>
                <a:spcPts val="300"/>
              </a:spcBef>
              <a:buSzTx/>
              <a:buNone/>
              <a:defRPr sz="1400"/>
            </a:pPr>
            <a:r>
              <a:t>	- based on benefits not only to this life but also to hereafter</a:t>
            </a:r>
          </a:p>
          <a:p>
            <a:pPr>
              <a:lnSpc>
                <a:spcPct val="80000"/>
              </a:lnSpc>
              <a:spcBef>
                <a:spcPts val="300"/>
              </a:spcBef>
              <a:buSzTx/>
              <a:buNone/>
              <a:defRPr sz="1400"/>
            </a:pPr>
            <a:r>
              <a:t>	- Divinely guided &amp; not just social reform</a:t>
            </a:r>
          </a:p>
          <a:p>
            <a:pPr>
              <a:lnSpc>
                <a:spcPct val="80000"/>
              </a:lnSpc>
              <a:spcBef>
                <a:spcPts val="300"/>
              </a:spcBef>
              <a:buSzTx/>
              <a:buNone/>
              <a:defRPr sz="1400"/>
            </a:pPr>
            <a:r>
              <a:t>	- based on accountability</a:t>
            </a:r>
          </a:p>
          <a:p>
            <a:pPr>
              <a:lnSpc>
                <a:spcPct val="80000"/>
              </a:lnSpc>
              <a:buChar char="•"/>
              <a:defRPr b="1" sz="1800"/>
            </a:pPr>
          </a:p>
          <a:p>
            <a:pPr>
              <a:lnSpc>
                <a:spcPct val="80000"/>
              </a:lnSpc>
              <a:spcBef>
                <a:spcPts val="400"/>
              </a:spcBef>
              <a:buChar char="•"/>
              <a:defRPr b="1" sz="1800"/>
            </a:pPr>
            <a:r>
              <a:t>Quran describes 2 types of social order</a:t>
            </a:r>
          </a:p>
          <a:p>
            <a:pPr>
              <a:lnSpc>
                <a:spcPct val="80000"/>
              </a:lnSpc>
              <a:spcBef>
                <a:spcPts val="300"/>
              </a:spcBef>
              <a:buSzTx/>
              <a:buNone/>
              <a:defRPr sz="1400"/>
            </a:pPr>
            <a:r>
              <a:t>	</a:t>
            </a:r>
            <a:r>
              <a:rPr b="1"/>
              <a:t>1. allows evil to flourish</a:t>
            </a:r>
            <a:endParaRPr b="1"/>
          </a:p>
          <a:p>
            <a:pPr>
              <a:lnSpc>
                <a:spcPct val="80000"/>
              </a:lnSpc>
              <a:spcBef>
                <a:spcPts val="300"/>
              </a:spcBef>
              <a:buSzTx/>
              <a:buNone/>
              <a:defRPr sz="1400"/>
            </a:pPr>
            <a:r>
              <a:t>	- allows unrestrained living for self and pleasure</a:t>
            </a:r>
          </a:p>
          <a:p>
            <a:pPr>
              <a:lnSpc>
                <a:spcPct val="80000"/>
              </a:lnSpc>
              <a:spcBef>
                <a:spcPts val="300"/>
              </a:spcBef>
              <a:buSzTx/>
              <a:buNone/>
              <a:defRPr sz="1400"/>
            </a:pPr>
            <a:r>
              <a:t>	- does not involve responsibility for others</a:t>
            </a:r>
          </a:p>
          <a:p>
            <a:pPr>
              <a:lnSpc>
                <a:spcPct val="80000"/>
              </a:lnSpc>
              <a:spcBef>
                <a:spcPts val="300"/>
              </a:spcBef>
              <a:buSzTx/>
              <a:buNone/>
              <a:defRPr sz="1400"/>
            </a:pPr>
            <a:r>
              <a:t>	- moral code is about what is observable by society</a:t>
            </a:r>
          </a:p>
          <a:p>
            <a:pPr>
              <a:lnSpc>
                <a:spcPct val="80000"/>
              </a:lnSpc>
              <a:spcBef>
                <a:spcPts val="300"/>
              </a:spcBef>
              <a:buSzTx/>
              <a:buNone/>
              <a:defRPr b="1" sz="1400"/>
            </a:pPr>
            <a:r>
              <a:t>	2. conducive to moral &amp; spiritual growth</a:t>
            </a:r>
          </a:p>
          <a:p>
            <a:pPr>
              <a:lnSpc>
                <a:spcPct val="80000"/>
              </a:lnSpc>
              <a:spcBef>
                <a:spcPts val="300"/>
              </a:spcBef>
              <a:buSzTx/>
              <a:buNone/>
              <a:defRPr sz="1400"/>
            </a:pPr>
            <a:r>
              <a:t>	- disciplines temptations &amp; desires	</a:t>
            </a:r>
          </a:p>
          <a:p>
            <a:pPr>
              <a:lnSpc>
                <a:spcPct val="80000"/>
              </a:lnSpc>
              <a:spcBef>
                <a:spcPts val="300"/>
              </a:spcBef>
              <a:buSzTx/>
              <a:buNone/>
              <a:defRPr sz="1400"/>
            </a:pPr>
            <a:r>
              <a:t>	- involves responsibility for the society</a:t>
            </a:r>
          </a:p>
          <a:p>
            <a:pPr>
              <a:lnSpc>
                <a:spcPct val="80000"/>
              </a:lnSpc>
              <a:spcBef>
                <a:spcPts val="300"/>
              </a:spcBef>
              <a:buSzTx/>
              <a:buNone/>
              <a:defRPr sz="1400"/>
            </a:pPr>
            <a:r>
              <a:t>	- recognises importance of intention in relation to behaviour</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4" name="Summary - 2"/>
          <p:cNvSpPr txBox="1"/>
          <p:nvPr>
            <p:ph type="title"/>
          </p:nvPr>
        </p:nvSpPr>
        <p:spPr>
          <a:xfrm>
            <a:off x="457200" y="274637"/>
            <a:ext cx="8229600" cy="1143001"/>
          </a:xfrm>
          <a:prstGeom prst="rect">
            <a:avLst/>
          </a:prstGeom>
          <a:solidFill>
            <a:srgbClr val="DEE2BC"/>
          </a:solidFill>
        </p:spPr>
        <p:txBody>
          <a:bodyPr/>
          <a:lstStyle>
            <a:lvl1pPr>
              <a:defRPr b="1" sz="3600"/>
            </a:lvl1pPr>
          </a:lstStyle>
          <a:p>
            <a:pPr/>
            <a:r>
              <a:t>Summary - 2</a:t>
            </a:r>
          </a:p>
        </p:txBody>
      </p:sp>
      <p:sp>
        <p:nvSpPr>
          <p:cNvPr id="125" name="Wrong doing, of any kind, is forbidden…"/>
          <p:cNvSpPr txBox="1"/>
          <p:nvPr>
            <p:ph type="body" idx="1"/>
          </p:nvPr>
        </p:nvSpPr>
        <p:spPr>
          <a:prstGeom prst="rect">
            <a:avLst/>
          </a:prstGeom>
          <a:solidFill>
            <a:srgbClr val="F1EFAF"/>
          </a:solidFill>
        </p:spPr>
        <p:txBody>
          <a:bodyPr/>
          <a:lstStyle/>
          <a:p>
            <a:pPr marL="325754" indent="-325754" defTabSz="868680">
              <a:lnSpc>
                <a:spcPct val="80000"/>
              </a:lnSpc>
              <a:spcBef>
                <a:spcPts val="300"/>
              </a:spcBef>
              <a:buChar char="•"/>
              <a:defRPr b="1" sz="1330"/>
            </a:pPr>
            <a:r>
              <a:t>Wrong doing, of any kind, is forbidden</a:t>
            </a:r>
          </a:p>
          <a:p>
            <a:pPr marL="325754" indent="-325754" defTabSz="868680">
              <a:lnSpc>
                <a:spcPct val="80000"/>
              </a:lnSpc>
              <a:buChar char="•"/>
              <a:defRPr b="1" sz="1330"/>
            </a:pPr>
          </a:p>
          <a:p>
            <a:pPr marL="325754" indent="-325754" defTabSz="868680">
              <a:lnSpc>
                <a:spcPct val="80000"/>
              </a:lnSpc>
              <a:spcBef>
                <a:spcPts val="300"/>
              </a:spcBef>
              <a:buChar char="•"/>
              <a:defRPr b="1" sz="1330"/>
            </a:pPr>
            <a:r>
              <a:t>Absolute justice, kindness &amp; kinship</a:t>
            </a:r>
          </a:p>
          <a:p>
            <a:pPr marL="325754" indent="-325754" defTabSz="868680">
              <a:lnSpc>
                <a:spcPct val="80000"/>
              </a:lnSpc>
              <a:buChar char="•"/>
              <a:defRPr b="1" sz="1330"/>
            </a:pPr>
          </a:p>
          <a:p>
            <a:pPr marL="325754" indent="-325754" defTabSz="868680">
              <a:lnSpc>
                <a:spcPct val="80000"/>
              </a:lnSpc>
              <a:spcBef>
                <a:spcPts val="300"/>
              </a:spcBef>
              <a:buChar char="•"/>
              <a:defRPr b="1" sz="1330"/>
            </a:pPr>
            <a:r>
              <a:t>Loyalty, integrity, faithfulness – leading to social peace</a:t>
            </a:r>
          </a:p>
          <a:p>
            <a:pPr marL="325754" indent="-325754" defTabSz="868680">
              <a:lnSpc>
                <a:spcPct val="80000"/>
              </a:lnSpc>
              <a:buChar char="•"/>
              <a:defRPr b="1" sz="1330"/>
            </a:pPr>
          </a:p>
          <a:p>
            <a:pPr marL="325754" indent="-325754" defTabSz="868680">
              <a:lnSpc>
                <a:spcPct val="80000"/>
              </a:lnSpc>
              <a:spcBef>
                <a:spcPts val="300"/>
              </a:spcBef>
              <a:buChar char="•"/>
              <a:defRPr b="1" sz="1330"/>
            </a:pPr>
            <a:r>
              <a:t>Behaviour </a:t>
            </a:r>
          </a:p>
          <a:p>
            <a:pPr marL="325754" indent="-325754" defTabSz="868680">
              <a:lnSpc>
                <a:spcPct val="80000"/>
              </a:lnSpc>
              <a:spcBef>
                <a:spcPts val="300"/>
              </a:spcBef>
              <a:buSzTx/>
              <a:buNone/>
              <a:defRPr sz="1520"/>
            </a:pPr>
            <a:r>
              <a:t>	</a:t>
            </a:r>
            <a:r>
              <a:rPr sz="1140"/>
              <a:t>- Behaviour acc to - act  &amp; word of God</a:t>
            </a:r>
            <a:endParaRPr sz="1140"/>
          </a:p>
          <a:p>
            <a:pPr marL="325754" indent="-325754" defTabSz="868680">
              <a:lnSpc>
                <a:spcPct val="80000"/>
              </a:lnSpc>
              <a:spcBef>
                <a:spcPts val="200"/>
              </a:spcBef>
              <a:buSzTx/>
              <a:buNone/>
              <a:defRPr sz="1140"/>
            </a:pPr>
            <a:r>
              <a:t>	- Prevention of social chaos due to pleasure seeking behaviour </a:t>
            </a:r>
          </a:p>
          <a:p>
            <a:pPr marL="325754" indent="-325754" defTabSz="868680">
              <a:lnSpc>
                <a:spcPct val="80000"/>
              </a:lnSpc>
              <a:buSzTx/>
              <a:buNone/>
              <a:defRPr sz="950"/>
            </a:pPr>
          </a:p>
          <a:p>
            <a:pPr marL="325754" indent="-325754" defTabSz="868680">
              <a:lnSpc>
                <a:spcPct val="80000"/>
              </a:lnSpc>
              <a:spcBef>
                <a:spcPts val="300"/>
              </a:spcBef>
              <a:buChar char="•"/>
              <a:defRPr b="1" sz="1330"/>
            </a:pPr>
            <a:r>
              <a:t>Society is responsible for its own moral education &amp; cleansing</a:t>
            </a:r>
          </a:p>
          <a:p>
            <a:pPr marL="325754" indent="-325754" defTabSz="868680">
              <a:lnSpc>
                <a:spcPct val="80000"/>
              </a:lnSpc>
              <a:buChar char="•"/>
              <a:defRPr b="1" sz="1330"/>
            </a:pPr>
          </a:p>
          <a:p>
            <a:pPr marL="325754" indent="-325754" defTabSz="868680">
              <a:lnSpc>
                <a:spcPct val="80000"/>
              </a:lnSpc>
              <a:spcBef>
                <a:spcPts val="300"/>
              </a:spcBef>
              <a:buChar char="•"/>
              <a:defRPr b="1" sz="1330"/>
            </a:pPr>
            <a:r>
              <a:t>Trust is crucial</a:t>
            </a:r>
          </a:p>
          <a:p>
            <a:pPr marL="325754" indent="-325754" defTabSz="868680">
              <a:lnSpc>
                <a:spcPct val="80000"/>
              </a:lnSpc>
              <a:buChar char="•"/>
              <a:defRPr b="1" sz="1330"/>
            </a:pPr>
          </a:p>
          <a:p>
            <a:pPr marL="325754" indent="-325754" defTabSz="868680">
              <a:lnSpc>
                <a:spcPct val="80000"/>
              </a:lnSpc>
              <a:spcBef>
                <a:spcPts val="300"/>
              </a:spcBef>
              <a:buChar char="•"/>
              <a:defRPr b="1" sz="1330"/>
            </a:pPr>
            <a:r>
              <a:t>Vain pursuits are discouraged - incl gambling &amp; drinking</a:t>
            </a:r>
          </a:p>
          <a:p>
            <a:pPr marL="325754" indent="-325754" defTabSz="868680">
              <a:lnSpc>
                <a:spcPct val="80000"/>
              </a:lnSpc>
              <a:buChar char="•"/>
              <a:defRPr b="1" sz="1330"/>
            </a:pPr>
          </a:p>
          <a:p>
            <a:pPr marL="325754" indent="-325754" defTabSz="868680">
              <a:lnSpc>
                <a:spcPct val="80000"/>
              </a:lnSpc>
              <a:spcBef>
                <a:spcPts val="300"/>
              </a:spcBef>
              <a:buChar char="•"/>
              <a:defRPr b="1" sz="1330"/>
            </a:pPr>
            <a:r>
              <a:t>Tastes for pleasure are redeveloped relating to refined and constructive social activity </a:t>
            </a:r>
          </a:p>
          <a:p>
            <a:pPr marL="325754" indent="-325754" defTabSz="868680">
              <a:lnSpc>
                <a:spcPct val="80000"/>
              </a:lnSpc>
              <a:buChar char="•"/>
              <a:defRPr b="1" sz="1330"/>
            </a:pPr>
          </a:p>
          <a:p>
            <a:pPr marL="325754" indent="-325754" defTabSz="868680">
              <a:lnSpc>
                <a:spcPct val="80000"/>
              </a:lnSpc>
              <a:spcBef>
                <a:spcPts val="300"/>
              </a:spcBef>
              <a:buChar char="•"/>
              <a:defRPr b="1" sz="1330"/>
            </a:pPr>
            <a:r>
              <a:t>Oneness of mankind </a:t>
            </a:r>
          </a:p>
          <a:p>
            <a:pPr marL="325754" indent="-325754" defTabSz="868680">
              <a:lnSpc>
                <a:spcPct val="80000"/>
              </a:lnSpc>
              <a:spcBef>
                <a:spcPts val="300"/>
              </a:spcBef>
              <a:buSzTx/>
              <a:buNone/>
              <a:defRPr sz="1520"/>
            </a:pPr>
            <a:r>
              <a:t>	</a:t>
            </a:r>
            <a:r>
              <a:rPr sz="1140"/>
              <a:t>- all forms of racism are strictly condemned</a:t>
            </a:r>
            <a:endParaRPr sz="1140"/>
          </a:p>
          <a:p>
            <a:pPr marL="325754" indent="-325754" defTabSz="868680">
              <a:lnSpc>
                <a:spcPct val="80000"/>
              </a:lnSpc>
              <a:spcBef>
                <a:spcPts val="200"/>
              </a:spcBef>
              <a:buSzTx/>
              <a:buNone/>
              <a:defRPr sz="1140"/>
            </a:pPr>
            <a:r>
              <a:t>	- righteousness is the criteria to classify people, not their class distribution</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Summary - 3"/>
          <p:cNvSpPr txBox="1"/>
          <p:nvPr>
            <p:ph type="title"/>
          </p:nvPr>
        </p:nvSpPr>
        <p:spPr>
          <a:xfrm>
            <a:off x="457200" y="274637"/>
            <a:ext cx="8229600" cy="1143001"/>
          </a:xfrm>
          <a:prstGeom prst="rect">
            <a:avLst/>
          </a:prstGeom>
          <a:solidFill>
            <a:srgbClr val="DEE2BC"/>
          </a:solidFill>
        </p:spPr>
        <p:txBody>
          <a:bodyPr/>
          <a:lstStyle/>
          <a:p>
            <a:pPr/>
            <a:r>
              <a:t>Summary - 3</a:t>
            </a:r>
          </a:p>
        </p:txBody>
      </p:sp>
      <p:sp>
        <p:nvSpPr>
          <p:cNvPr id="128" name="Sanctification of social relations…"/>
          <p:cNvSpPr txBox="1"/>
          <p:nvPr>
            <p:ph type="body" idx="1"/>
          </p:nvPr>
        </p:nvSpPr>
        <p:spPr>
          <a:prstGeom prst="rect">
            <a:avLst/>
          </a:prstGeom>
          <a:solidFill>
            <a:srgbClr val="F1EFAF"/>
          </a:solidFill>
        </p:spPr>
        <p:txBody>
          <a:bodyPr/>
          <a:lstStyle/>
          <a:p>
            <a:pPr>
              <a:lnSpc>
                <a:spcPct val="80000"/>
              </a:lnSpc>
              <a:buChar char="•"/>
              <a:defRPr b="1" sz="1600"/>
            </a:pPr>
          </a:p>
          <a:p>
            <a:pPr>
              <a:lnSpc>
                <a:spcPct val="80000"/>
              </a:lnSpc>
              <a:spcBef>
                <a:spcPts val="300"/>
              </a:spcBef>
              <a:buChar char="•"/>
              <a:defRPr b="1" sz="1600"/>
            </a:pPr>
            <a:r>
              <a:t>Sanctification of social relations</a:t>
            </a:r>
          </a:p>
          <a:p>
            <a:pPr>
              <a:lnSpc>
                <a:spcPct val="80000"/>
              </a:lnSpc>
              <a:spcBef>
                <a:spcPts val="300"/>
              </a:spcBef>
              <a:buChar char="•"/>
              <a:defRPr b="1" sz="1600"/>
            </a:pPr>
            <a:r>
              <a:t>Rights for women</a:t>
            </a:r>
          </a:p>
          <a:p>
            <a:pPr>
              <a:lnSpc>
                <a:spcPct val="80000"/>
              </a:lnSpc>
              <a:spcBef>
                <a:spcPts val="200"/>
              </a:spcBef>
              <a:buSzTx/>
              <a:buNone/>
              <a:defRPr sz="1000"/>
            </a:pPr>
            <a:r>
              <a:t>	- </a:t>
            </a:r>
            <a:r>
              <a:rPr sz="1200"/>
              <a:t>equal opportunity for spiritual growth</a:t>
            </a:r>
            <a:endParaRPr sz="1200"/>
          </a:p>
          <a:p>
            <a:pPr>
              <a:lnSpc>
                <a:spcPct val="80000"/>
              </a:lnSpc>
              <a:spcBef>
                <a:spcPts val="200"/>
              </a:spcBef>
              <a:buSzTx/>
              <a:buNone/>
              <a:defRPr sz="1200"/>
            </a:pPr>
            <a:r>
              <a:t>	- equal share in affairs of life &amp; an independent identity</a:t>
            </a:r>
          </a:p>
          <a:p>
            <a:pPr>
              <a:lnSpc>
                <a:spcPct val="80000"/>
              </a:lnSpc>
              <a:spcBef>
                <a:spcPts val="200"/>
              </a:spcBef>
              <a:buSzTx/>
              <a:buNone/>
              <a:defRPr sz="1200"/>
            </a:pPr>
            <a:r>
              <a:t>	- security</a:t>
            </a:r>
          </a:p>
          <a:p>
            <a:pPr>
              <a:lnSpc>
                <a:spcPct val="80000"/>
              </a:lnSpc>
              <a:spcBef>
                <a:spcPts val="200"/>
              </a:spcBef>
              <a:buSzTx/>
              <a:buNone/>
              <a:defRPr sz="1200"/>
            </a:pPr>
            <a:r>
              <a:t>	- rights of inheritance</a:t>
            </a:r>
          </a:p>
          <a:p>
            <a:pPr>
              <a:lnSpc>
                <a:spcPct val="80000"/>
              </a:lnSpc>
              <a:spcBef>
                <a:spcPts val="200"/>
              </a:spcBef>
              <a:buSzTx/>
              <a:buNone/>
              <a:defRPr sz="1200"/>
            </a:pPr>
            <a:r>
              <a:t>	- right to marry with choice &amp; right to divorce</a:t>
            </a:r>
          </a:p>
          <a:p>
            <a:pPr>
              <a:lnSpc>
                <a:spcPct val="80000"/>
              </a:lnSpc>
              <a:spcBef>
                <a:spcPts val="200"/>
              </a:spcBef>
              <a:buSzTx/>
              <a:buNone/>
              <a:defRPr sz="1200"/>
            </a:pPr>
            <a:r>
              <a:t>	- special privileges as mother &amp; wife</a:t>
            </a:r>
          </a:p>
          <a:p>
            <a:pPr>
              <a:lnSpc>
                <a:spcPct val="80000"/>
              </a:lnSpc>
              <a:spcBef>
                <a:spcPts val="300"/>
              </a:spcBef>
              <a:buChar char="•"/>
              <a:defRPr b="1" sz="1600"/>
            </a:pPr>
            <a:r>
              <a:t>Polygamy</a:t>
            </a:r>
          </a:p>
          <a:p>
            <a:pPr>
              <a:lnSpc>
                <a:spcPct val="80000"/>
              </a:lnSpc>
              <a:spcBef>
                <a:spcPts val="200"/>
              </a:spcBef>
              <a:buChar char="•"/>
              <a:defRPr sz="1000"/>
            </a:pPr>
            <a:r>
              <a:t>- i</a:t>
            </a:r>
            <a:r>
              <a:rPr sz="1200"/>
              <a:t>s conditional. Equal treatment is fundamental requirement.</a:t>
            </a:r>
            <a:endParaRPr sz="1200"/>
          </a:p>
          <a:p>
            <a:pPr>
              <a:lnSpc>
                <a:spcPct val="80000"/>
              </a:lnSpc>
              <a:spcBef>
                <a:spcPts val="200"/>
              </a:spcBef>
              <a:buSzTx/>
              <a:buNone/>
              <a:defRPr sz="1200"/>
            </a:pPr>
            <a:r>
              <a:t>	- has social benefits for widows, handicapped women, orphans &amp; deals with excess number of women in specific circumstances like post-war situations</a:t>
            </a:r>
          </a:p>
          <a:p>
            <a:pPr>
              <a:lnSpc>
                <a:spcPct val="80000"/>
              </a:lnSpc>
              <a:spcBef>
                <a:spcPts val="300"/>
              </a:spcBef>
              <a:buChar char="•"/>
              <a:defRPr b="1" sz="1600"/>
            </a:pPr>
            <a:r>
              <a:t>Care of aged </a:t>
            </a:r>
          </a:p>
          <a:p>
            <a:pPr>
              <a:lnSpc>
                <a:spcPct val="80000"/>
              </a:lnSpc>
              <a:spcBef>
                <a:spcPts val="200"/>
              </a:spcBef>
              <a:buSzTx/>
              <a:buNone/>
              <a:defRPr sz="1200"/>
            </a:pPr>
            <a:r>
              <a:t>	</a:t>
            </a:r>
            <a:r>
              <a:rPr sz="1000"/>
              <a:t>- </a:t>
            </a:r>
            <a:r>
              <a:t>responsibility of children</a:t>
            </a:r>
          </a:p>
          <a:p>
            <a:pPr>
              <a:lnSpc>
                <a:spcPct val="80000"/>
              </a:lnSpc>
              <a:spcBef>
                <a:spcPts val="200"/>
              </a:spcBef>
              <a:buSzTx/>
              <a:buNone/>
              <a:defRPr sz="1200"/>
            </a:pPr>
            <a:r>
              <a:t>	- not left to state</a:t>
            </a:r>
          </a:p>
          <a:p>
            <a:pPr>
              <a:lnSpc>
                <a:spcPct val="80000"/>
              </a:lnSpc>
              <a:spcBef>
                <a:spcPts val="300"/>
              </a:spcBef>
              <a:buChar char="•"/>
              <a:defRPr b="1" sz="1600"/>
            </a:pPr>
            <a:r>
              <a:t>Future generations</a:t>
            </a:r>
          </a:p>
          <a:p>
            <a:pPr>
              <a:lnSpc>
                <a:spcPct val="80000"/>
              </a:lnSpc>
              <a:spcBef>
                <a:spcPts val="200"/>
              </a:spcBef>
              <a:buSzTx/>
              <a:buNone/>
              <a:defRPr sz="1200"/>
            </a:pPr>
            <a:r>
              <a:t>	- responsibility of parents </a:t>
            </a:r>
          </a:p>
          <a:p>
            <a:pPr>
              <a:lnSpc>
                <a:spcPct val="80000"/>
              </a:lnSpc>
              <a:spcBef>
                <a:spcPts val="200"/>
              </a:spcBef>
              <a:buSzTx/>
              <a:buNone/>
              <a:defRPr sz="1200"/>
            </a:pPr>
            <a:r>
              <a:t>	- by example of their relationship</a:t>
            </a:r>
            <a:endParaRPr sz="1800"/>
          </a:p>
          <a:p>
            <a:pPr>
              <a:lnSpc>
                <a:spcPct val="80000"/>
              </a:lnSpc>
              <a:spcBef>
                <a:spcPts val="300"/>
              </a:spcBef>
              <a:buChar char="•"/>
              <a:defRPr b="1" sz="1600"/>
            </a:pPr>
            <a:r>
              <a:t>Many others</a:t>
            </a:r>
          </a:p>
          <a:p>
            <a:pPr>
              <a:lnSpc>
                <a:spcPct val="80000"/>
              </a:lnSpc>
              <a:spcBef>
                <a:spcPts val="200"/>
              </a:spcBef>
              <a:buSzTx/>
              <a:buNone/>
              <a:defRPr sz="1200"/>
            </a:pPr>
            <a:r>
              <a:t>	</a:t>
            </a:r>
          </a:p>
          <a:p>
            <a:pPr>
              <a:lnSpc>
                <a:spcPct val="80000"/>
              </a:lnSpc>
              <a:spcBef>
                <a:spcPts val="200"/>
              </a:spcBef>
              <a:buSzTx/>
              <a:buNone/>
              <a:defRPr sz="1000"/>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1" name="Background"/>
          <p:cNvSpPr txBox="1"/>
          <p:nvPr>
            <p:ph type="title"/>
          </p:nvPr>
        </p:nvSpPr>
        <p:spPr>
          <a:xfrm>
            <a:off x="457200" y="274637"/>
            <a:ext cx="8229600" cy="1143001"/>
          </a:xfrm>
          <a:prstGeom prst="rect">
            <a:avLst/>
          </a:prstGeom>
          <a:solidFill>
            <a:srgbClr val="EFF1DB"/>
          </a:solidFill>
        </p:spPr>
        <p:txBody>
          <a:bodyPr/>
          <a:lstStyle/>
          <a:p>
            <a:pPr/>
            <a:r>
              <a:t>Background </a:t>
            </a:r>
          </a:p>
        </p:txBody>
      </p:sp>
      <p:sp>
        <p:nvSpPr>
          <p:cNvPr id="42" name="‘Contemporary Social Order’…"/>
          <p:cNvSpPr txBox="1"/>
          <p:nvPr>
            <p:ph type="body" idx="1"/>
          </p:nvPr>
        </p:nvSpPr>
        <p:spPr>
          <a:prstGeom prst="rect">
            <a:avLst/>
          </a:prstGeom>
          <a:solidFill>
            <a:srgbClr val="F1EFAF"/>
          </a:solidFill>
        </p:spPr>
        <p:txBody>
          <a:bodyPr/>
          <a:lstStyle/>
          <a:p>
            <a:pPr marL="336042" indent="-336042" defTabSz="896111">
              <a:lnSpc>
                <a:spcPct val="80000"/>
              </a:lnSpc>
              <a:spcBef>
                <a:spcPts val="400"/>
              </a:spcBef>
              <a:buChar char="•"/>
              <a:defRPr b="1" sz="1764"/>
            </a:pPr>
            <a:r>
              <a:t>‘Contemporary Social Order</a:t>
            </a:r>
            <a:r>
              <a:rPr b="0"/>
              <a:t>’</a:t>
            </a:r>
          </a:p>
          <a:p>
            <a:pPr marL="336042" indent="-336042" defTabSz="896111">
              <a:lnSpc>
                <a:spcPct val="80000"/>
              </a:lnSpc>
              <a:spcBef>
                <a:spcPts val="300"/>
              </a:spcBef>
              <a:buSzTx/>
              <a:buNone/>
              <a:defRPr sz="1372"/>
            </a:pPr>
            <a:r>
              <a:t>	- strong urge to shun religious obligation</a:t>
            </a:r>
          </a:p>
          <a:p>
            <a:pPr marL="336042" indent="-336042" defTabSz="896111">
              <a:lnSpc>
                <a:spcPct val="80000"/>
              </a:lnSpc>
              <a:spcBef>
                <a:spcPts val="300"/>
              </a:spcBef>
              <a:buSzTx/>
              <a:buNone/>
              <a:defRPr sz="1372"/>
            </a:pPr>
            <a:r>
              <a:t>	- increasing concern for growing lack of social order</a:t>
            </a:r>
          </a:p>
          <a:p>
            <a:pPr marL="336042" indent="-336042" defTabSz="896111">
              <a:lnSpc>
                <a:spcPct val="80000"/>
              </a:lnSpc>
              <a:buSzTx/>
              <a:buNone/>
              <a:defRPr sz="1372"/>
            </a:pPr>
          </a:p>
          <a:p>
            <a:pPr marL="336042" indent="-336042" defTabSz="896111">
              <a:lnSpc>
                <a:spcPct val="80000"/>
              </a:lnSpc>
              <a:spcBef>
                <a:spcPts val="400"/>
              </a:spcBef>
              <a:buChar char="•"/>
              <a:defRPr b="1" sz="1764"/>
            </a:pPr>
            <a:r>
              <a:t>Religion in name only</a:t>
            </a:r>
            <a:r>
              <a:rPr sz="1372"/>
              <a:t> </a:t>
            </a:r>
            <a:endParaRPr sz="1372"/>
          </a:p>
          <a:p>
            <a:pPr marL="336042" indent="-336042" defTabSz="896111">
              <a:lnSpc>
                <a:spcPct val="80000"/>
              </a:lnSpc>
              <a:spcBef>
                <a:spcPts val="300"/>
              </a:spcBef>
              <a:buSzTx/>
              <a:buNone/>
              <a:defRPr sz="1372"/>
            </a:pPr>
            <a:r>
              <a:t>	- ‘water water every where, not a drop to drink’ </a:t>
            </a:r>
          </a:p>
          <a:p>
            <a:pPr marL="336042" indent="-336042" defTabSz="896111">
              <a:lnSpc>
                <a:spcPct val="80000"/>
              </a:lnSpc>
              <a:spcBef>
                <a:spcPts val="300"/>
              </a:spcBef>
              <a:buSzTx/>
              <a:buNone/>
              <a:defRPr sz="1372"/>
            </a:pPr>
            <a:r>
              <a:t>	- more aware of pollution in physical environment than in spiritual/moral environment</a:t>
            </a:r>
          </a:p>
          <a:p>
            <a:pPr marL="336042" indent="-336042" defTabSz="896111">
              <a:lnSpc>
                <a:spcPct val="80000"/>
              </a:lnSpc>
              <a:buChar char="•"/>
              <a:defRPr sz="1372"/>
            </a:pPr>
          </a:p>
          <a:p>
            <a:pPr marL="336042" indent="-336042" defTabSz="896111">
              <a:lnSpc>
                <a:spcPct val="80000"/>
              </a:lnSpc>
              <a:spcBef>
                <a:spcPts val="400"/>
              </a:spcBef>
              <a:buChar char="•"/>
              <a:defRPr b="1" sz="1764"/>
            </a:pPr>
            <a:r>
              <a:t>Leads to loss of respect for moral heritage</a:t>
            </a:r>
          </a:p>
          <a:p>
            <a:pPr marL="336042" indent="-336042" defTabSz="896111">
              <a:lnSpc>
                <a:spcPct val="80000"/>
              </a:lnSpc>
              <a:spcBef>
                <a:spcPts val="400"/>
              </a:spcBef>
              <a:buChar char="•"/>
              <a:defRPr b="1" sz="1764"/>
            </a:pPr>
            <a:r>
              <a:t>Void in the collective subconscious </a:t>
            </a:r>
          </a:p>
          <a:p>
            <a:pPr marL="336042" indent="-336042" defTabSz="896111">
              <a:lnSpc>
                <a:spcPct val="80000"/>
              </a:lnSpc>
              <a:spcBef>
                <a:spcPts val="400"/>
              </a:spcBef>
              <a:buChar char="•"/>
              <a:defRPr b="1" sz="1764"/>
            </a:pPr>
            <a:r>
              <a:t>Urge for enquiry for a new code</a:t>
            </a:r>
          </a:p>
          <a:p>
            <a:pPr marL="336042" indent="-336042" defTabSz="896111">
              <a:lnSpc>
                <a:spcPct val="80000"/>
              </a:lnSpc>
              <a:spcBef>
                <a:spcPts val="300"/>
              </a:spcBef>
              <a:buSzTx/>
              <a:buNone/>
              <a:defRPr sz="1372"/>
            </a:pPr>
            <a:r>
              <a:t>	Search can go either way</a:t>
            </a:r>
          </a:p>
          <a:p>
            <a:pPr marL="336042" indent="-336042" defTabSz="896111">
              <a:lnSpc>
                <a:spcPct val="80000"/>
              </a:lnSpc>
              <a:spcBef>
                <a:spcPts val="300"/>
              </a:spcBef>
              <a:buSzTx/>
              <a:buNone/>
              <a:defRPr sz="1176"/>
            </a:pPr>
            <a:r>
              <a:t>	</a:t>
            </a:r>
            <a:r>
              <a:rPr sz="1372"/>
              <a:t>- Some maybe succeeding </a:t>
            </a:r>
            <a:endParaRPr sz="1372"/>
          </a:p>
          <a:p>
            <a:pPr marL="336042" indent="-336042" defTabSz="896111">
              <a:lnSpc>
                <a:spcPct val="80000"/>
              </a:lnSpc>
              <a:spcBef>
                <a:spcPts val="300"/>
              </a:spcBef>
              <a:buSzTx/>
              <a:buNone/>
              <a:defRPr sz="1372"/>
            </a:pPr>
            <a:r>
              <a:t>	- Mass are experimenting with dangerous trends</a:t>
            </a:r>
          </a:p>
          <a:p>
            <a:pPr marL="336042" indent="-336042" defTabSz="896111">
              <a:lnSpc>
                <a:spcPct val="80000"/>
              </a:lnSpc>
              <a:buChar char="•"/>
              <a:defRPr sz="1372"/>
            </a:pPr>
          </a:p>
          <a:p>
            <a:pPr marL="336042" indent="-336042" defTabSz="896111">
              <a:lnSpc>
                <a:spcPct val="80000"/>
              </a:lnSpc>
              <a:spcBef>
                <a:spcPts val="400"/>
              </a:spcBef>
              <a:buChar char="•"/>
              <a:defRPr b="1" sz="1764"/>
            </a:pPr>
            <a:r>
              <a:t>Not just a current problem</a:t>
            </a:r>
          </a:p>
          <a:p>
            <a:pPr marL="336042" indent="-336042" defTabSz="896111">
              <a:lnSpc>
                <a:spcPct val="80000"/>
              </a:lnSpc>
              <a:spcBef>
                <a:spcPts val="300"/>
              </a:spcBef>
              <a:buSzTx/>
              <a:buNone/>
              <a:defRPr sz="1176"/>
            </a:pPr>
            <a:r>
              <a:t>	- </a:t>
            </a:r>
            <a:r>
              <a:rPr sz="1372"/>
              <a:t>Many societies in past have been wiped out for same reasons</a:t>
            </a:r>
            <a:endParaRPr sz="1372"/>
          </a:p>
          <a:p>
            <a:pPr marL="336042" indent="-336042" defTabSz="896111">
              <a:lnSpc>
                <a:spcPct val="80000"/>
              </a:lnSpc>
              <a:buChar char="•"/>
              <a:defRPr sz="1372"/>
            </a:pPr>
          </a:p>
          <a:p>
            <a:pPr marL="336042" indent="-336042" defTabSz="896111">
              <a:lnSpc>
                <a:spcPct val="80000"/>
              </a:lnSpc>
              <a:spcBef>
                <a:spcPts val="200"/>
              </a:spcBef>
              <a:buSzTx/>
              <a:buNone/>
              <a:defRPr sz="1176"/>
            </a:pPr>
            <a:r>
              <a:t>	</a:t>
            </a:r>
          </a:p>
          <a:p>
            <a:pPr marL="336042" indent="-336042" defTabSz="896111">
              <a:lnSpc>
                <a:spcPct val="80000"/>
              </a:lnSpc>
              <a:spcBef>
                <a:spcPts val="100"/>
              </a:spcBef>
              <a:buSzTx/>
              <a:buNone/>
              <a:defRPr sz="784"/>
            </a:pPr>
            <a:r>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4" name="Do we need a social code of conduct?"/>
          <p:cNvSpPr txBox="1"/>
          <p:nvPr>
            <p:ph type="body" idx="1"/>
          </p:nvPr>
        </p:nvSpPr>
        <p:spPr>
          <a:prstGeom prst="rect">
            <a:avLst/>
          </a:prstGeom>
        </p:spPr>
        <p:txBody>
          <a:bodyPr/>
          <a:lstStyle/>
          <a:p>
            <a:pPr>
              <a:buChar char="•"/>
            </a:pPr>
          </a:p>
          <a:p>
            <a:pPr>
              <a:buChar char="•"/>
            </a:pPr>
          </a:p>
          <a:p>
            <a:pPr>
              <a:buSzTx/>
              <a:buNone/>
            </a:pPr>
            <a:r>
              <a:t>	Do we need a social code of conduct?</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 name="Need for a Code - 1"/>
          <p:cNvSpPr txBox="1"/>
          <p:nvPr>
            <p:ph type="title"/>
          </p:nvPr>
        </p:nvSpPr>
        <p:spPr>
          <a:xfrm>
            <a:off x="457200" y="274637"/>
            <a:ext cx="8229600" cy="1143001"/>
          </a:xfrm>
          <a:prstGeom prst="rect">
            <a:avLst/>
          </a:prstGeom>
          <a:solidFill>
            <a:srgbClr val="EFF1DB"/>
          </a:solidFill>
        </p:spPr>
        <p:txBody>
          <a:bodyPr/>
          <a:lstStyle/>
          <a:p>
            <a:pPr/>
            <a:r>
              <a:t>Need for a Code - 1</a:t>
            </a:r>
          </a:p>
        </p:txBody>
      </p:sp>
      <p:sp>
        <p:nvSpPr>
          <p:cNvPr id="47" name="Vanity of materialistic society…"/>
          <p:cNvSpPr txBox="1"/>
          <p:nvPr>
            <p:ph type="body" idx="1"/>
          </p:nvPr>
        </p:nvSpPr>
        <p:spPr>
          <a:prstGeom prst="rect">
            <a:avLst/>
          </a:prstGeom>
          <a:solidFill>
            <a:srgbClr val="F1EFAF"/>
          </a:solidFill>
        </p:spPr>
        <p:txBody>
          <a:bodyPr/>
          <a:lstStyle/>
          <a:p>
            <a:pPr>
              <a:lnSpc>
                <a:spcPct val="80000"/>
              </a:lnSpc>
              <a:spcBef>
                <a:spcPts val="400"/>
              </a:spcBef>
              <a:buChar char="•"/>
              <a:defRPr b="1" sz="2000"/>
            </a:pPr>
            <a:r>
              <a:t>Vanity of materialistic society</a:t>
            </a:r>
          </a:p>
          <a:p>
            <a:pPr>
              <a:lnSpc>
                <a:spcPct val="80000"/>
              </a:lnSpc>
              <a:spcBef>
                <a:spcPts val="400"/>
              </a:spcBef>
              <a:buSzTx/>
              <a:buNone/>
              <a:defRPr i="1" sz="1600"/>
            </a:pPr>
            <a:r>
              <a:t>	</a:t>
            </a:r>
            <a:r>
              <a:rPr sz="1800"/>
              <a:t>57:21 Be aware that worldly life is just a shallow fulfilment of your desires and can make one lose the higher goals; the worldly glitters, pride, race for riches and progeny, is all like the rain that initiates vegetation, rejoicing the tiller for a while, but which then dries up, vegetation turning yellow, then becoming worthless, ultimately agony for the tiller. And there is forgiveness from Allah (if you repent) and life of this world is nothing but temporary enjoyment of delusive things.</a:t>
            </a:r>
            <a:endParaRPr sz="1800"/>
          </a:p>
          <a:p>
            <a:pPr>
              <a:lnSpc>
                <a:spcPct val="80000"/>
              </a:lnSpc>
              <a:buChar char="•"/>
              <a:defRPr i="1" sz="1800"/>
            </a:pPr>
          </a:p>
          <a:p>
            <a:pPr>
              <a:lnSpc>
                <a:spcPct val="80000"/>
              </a:lnSpc>
              <a:spcBef>
                <a:spcPts val="500"/>
              </a:spcBef>
              <a:buChar char="•"/>
              <a:defRPr b="1" sz="2000"/>
            </a:pPr>
            <a:r>
              <a:t>Worldly life</a:t>
            </a:r>
            <a:r>
              <a:rPr b="0" sz="2400"/>
              <a:t> </a:t>
            </a:r>
            <a:endParaRPr sz="2400"/>
          </a:p>
          <a:p>
            <a:pPr>
              <a:lnSpc>
                <a:spcPct val="80000"/>
              </a:lnSpc>
              <a:spcBef>
                <a:spcPts val="500"/>
              </a:spcBef>
              <a:buSzTx/>
              <a:buNone/>
              <a:defRPr sz="2400"/>
            </a:pPr>
            <a:r>
              <a:t>	</a:t>
            </a:r>
            <a:r>
              <a:rPr b="1" sz="1800"/>
              <a:t>- lived for material gains, begins to feel void</a:t>
            </a:r>
            <a:endParaRPr b="1" sz="1800"/>
          </a:p>
          <a:p>
            <a:pPr>
              <a:lnSpc>
                <a:spcPct val="80000"/>
              </a:lnSpc>
              <a:spcBef>
                <a:spcPts val="400"/>
              </a:spcBef>
              <a:buSzTx/>
              <a:buNone/>
              <a:defRPr b="1" sz="1800"/>
            </a:pPr>
            <a:r>
              <a:t>	- a mirage </a:t>
            </a:r>
          </a:p>
          <a:p>
            <a:pPr>
              <a:lnSpc>
                <a:spcPct val="80000"/>
              </a:lnSpc>
              <a:spcBef>
                <a:spcPts val="400"/>
              </a:spcBef>
              <a:buSzTx/>
              <a:buNone/>
              <a:defRPr b="1" sz="1800"/>
            </a:pPr>
            <a:r>
              <a:t>	- similarly, societies that live only for material pursuits</a:t>
            </a:r>
          </a:p>
          <a:p>
            <a:pPr>
              <a:lnSpc>
                <a:spcPct val="80000"/>
              </a:lnSpc>
              <a:spcBef>
                <a:spcPts val="400"/>
              </a:spcBef>
              <a:buSzTx/>
              <a:buNone/>
              <a:defRPr i="1" sz="1600"/>
            </a:pPr>
            <a:r>
              <a:t>	</a:t>
            </a:r>
            <a:r>
              <a:rPr sz="1800"/>
              <a:t>24:40 For those who disbelieve, their deeds are like a mirage in flat plain, a thirsty one thinks it to be water; until he comes to it, then finds it is nothing, and finds Allah to be there, Who then pays him his account fully. Allah is very able in justice.</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 name="Need for a Code -2"/>
          <p:cNvSpPr txBox="1"/>
          <p:nvPr>
            <p:ph type="title"/>
          </p:nvPr>
        </p:nvSpPr>
        <p:spPr>
          <a:xfrm>
            <a:off x="457200" y="274637"/>
            <a:ext cx="8229600" cy="1143001"/>
          </a:xfrm>
          <a:prstGeom prst="rect">
            <a:avLst/>
          </a:prstGeom>
          <a:solidFill>
            <a:srgbClr val="EFF1DB"/>
          </a:solidFill>
        </p:spPr>
        <p:txBody>
          <a:bodyPr/>
          <a:lstStyle/>
          <a:p>
            <a:pPr/>
            <a:r>
              <a:t>Need for a Code -2</a:t>
            </a:r>
          </a:p>
        </p:txBody>
      </p:sp>
      <p:sp>
        <p:nvSpPr>
          <p:cNvPr id="50" name="A code of social behaviour can help…"/>
          <p:cNvSpPr txBox="1"/>
          <p:nvPr>
            <p:ph type="body" idx="1"/>
          </p:nvPr>
        </p:nvSpPr>
        <p:spPr>
          <a:prstGeom prst="rect">
            <a:avLst/>
          </a:prstGeom>
          <a:solidFill>
            <a:srgbClr val="F1EFAF"/>
          </a:solidFill>
        </p:spPr>
        <p:txBody>
          <a:bodyPr/>
          <a:lstStyle/>
          <a:p>
            <a:pPr>
              <a:lnSpc>
                <a:spcPct val="90000"/>
              </a:lnSpc>
              <a:buChar char="•"/>
              <a:defRPr sz="2800"/>
            </a:pPr>
          </a:p>
          <a:p>
            <a:pPr>
              <a:lnSpc>
                <a:spcPct val="90000"/>
              </a:lnSpc>
              <a:spcBef>
                <a:spcPts val="500"/>
              </a:spcBef>
              <a:buChar char="•"/>
              <a:defRPr sz="2400"/>
            </a:pPr>
            <a:r>
              <a:t>A code of social behaviour can help </a:t>
            </a:r>
          </a:p>
          <a:p>
            <a:pPr>
              <a:lnSpc>
                <a:spcPct val="90000"/>
              </a:lnSpc>
              <a:buChar char="•"/>
              <a:defRPr sz="2400"/>
            </a:pPr>
          </a:p>
          <a:p>
            <a:pPr>
              <a:lnSpc>
                <a:spcPct val="90000"/>
              </a:lnSpc>
              <a:spcBef>
                <a:spcPts val="500"/>
              </a:spcBef>
              <a:buChar char="•"/>
              <a:defRPr sz="2400"/>
            </a:pPr>
            <a:r>
              <a:t>Many religions, incl Islam, teach about life after death</a:t>
            </a:r>
          </a:p>
          <a:p>
            <a:pPr>
              <a:lnSpc>
                <a:spcPct val="90000"/>
              </a:lnSpc>
              <a:spcBef>
                <a:spcPts val="500"/>
              </a:spcBef>
              <a:buChar char="•"/>
              <a:defRPr sz="2400"/>
            </a:pPr>
            <a:r>
              <a:t>If life here &amp; hereafter are a continuum – effect of social code on our soul can affect afterlife</a:t>
            </a:r>
          </a:p>
          <a:p>
            <a:pPr>
              <a:lnSpc>
                <a:spcPct val="90000"/>
              </a:lnSpc>
              <a:buChar char="•"/>
              <a:defRPr sz="2400"/>
            </a:pPr>
          </a:p>
          <a:p>
            <a:pPr>
              <a:lnSpc>
                <a:spcPct val="90000"/>
              </a:lnSpc>
              <a:spcBef>
                <a:spcPts val="500"/>
              </a:spcBef>
              <a:buChar char="•"/>
              <a:defRPr b="1" sz="2400"/>
            </a:pPr>
            <a:r>
              <a:t>Therefore </a:t>
            </a:r>
          </a:p>
          <a:p>
            <a:pPr>
              <a:lnSpc>
                <a:spcPct val="90000"/>
              </a:lnSpc>
              <a:spcBef>
                <a:spcPts val="500"/>
              </a:spcBef>
              <a:buSzTx/>
              <a:buNone/>
              <a:defRPr b="1" sz="2400"/>
            </a:pPr>
            <a:r>
              <a:t>	- need to observe a social code with positive effects on society and on the soul</a:t>
            </a:r>
          </a:p>
          <a:p>
            <a:pPr>
              <a:lnSpc>
                <a:spcPct val="90000"/>
              </a:lnSpc>
              <a:spcBef>
                <a:spcPts val="500"/>
              </a:spcBef>
              <a:buSzTx/>
              <a:buNone/>
              <a:defRPr b="1" sz="2400"/>
            </a:pPr>
            <a:r>
              <a:t>	- reject one with negative effects</a:t>
            </a:r>
            <a:r>
              <a:rPr b="0"/>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 name="Two Climates of Social Order - 1"/>
          <p:cNvSpPr txBox="1"/>
          <p:nvPr>
            <p:ph type="title"/>
          </p:nvPr>
        </p:nvSpPr>
        <p:spPr>
          <a:xfrm>
            <a:off x="457200" y="274637"/>
            <a:ext cx="8229600" cy="1143001"/>
          </a:xfrm>
          <a:prstGeom prst="rect">
            <a:avLst/>
          </a:prstGeom>
          <a:solidFill>
            <a:srgbClr val="EFF1DB"/>
          </a:solidFill>
        </p:spPr>
        <p:txBody>
          <a:bodyPr/>
          <a:lstStyle>
            <a:lvl1pPr>
              <a:defRPr sz="4000"/>
            </a:lvl1pPr>
          </a:lstStyle>
          <a:p>
            <a:pPr/>
            <a:r>
              <a:t>Two Climates of Social Order - 1</a:t>
            </a:r>
          </a:p>
        </p:txBody>
      </p:sp>
      <p:sp>
        <p:nvSpPr>
          <p:cNvPr id="53" name="According to Holy Quran:…"/>
          <p:cNvSpPr txBox="1"/>
          <p:nvPr>
            <p:ph type="body" idx="1"/>
          </p:nvPr>
        </p:nvSpPr>
        <p:spPr>
          <a:prstGeom prst="rect">
            <a:avLst/>
          </a:prstGeom>
          <a:solidFill>
            <a:srgbClr val="F1EFAF"/>
          </a:solidFill>
        </p:spPr>
        <p:txBody>
          <a:bodyPr/>
          <a:lstStyle/>
          <a:p>
            <a:pPr marL="609600" indent="-609600">
              <a:lnSpc>
                <a:spcPct val="80000"/>
              </a:lnSpc>
              <a:buSzTx/>
              <a:buNone/>
              <a:defRPr sz="2800"/>
            </a:pPr>
          </a:p>
          <a:p>
            <a:pPr marL="609600" indent="-609600">
              <a:lnSpc>
                <a:spcPct val="80000"/>
              </a:lnSpc>
              <a:spcBef>
                <a:spcPts val="500"/>
              </a:spcBef>
              <a:buSzTx/>
              <a:buNone/>
              <a:defRPr b="1" sz="2400"/>
            </a:pPr>
            <a:r>
              <a:t>According to Holy Quran:</a:t>
            </a:r>
          </a:p>
          <a:p>
            <a:pPr marL="609600" indent="-609600">
              <a:lnSpc>
                <a:spcPct val="80000"/>
              </a:lnSpc>
              <a:buSzTx/>
              <a:buNone/>
              <a:defRPr b="1" sz="2400"/>
            </a:pPr>
          </a:p>
          <a:p>
            <a:pPr marL="609600" indent="-609600">
              <a:lnSpc>
                <a:spcPct val="80000"/>
              </a:lnSpc>
              <a:spcBef>
                <a:spcPts val="400"/>
              </a:spcBef>
              <a:buChar char="•"/>
              <a:defRPr b="1" sz="2000"/>
            </a:pPr>
            <a:r>
              <a:t>Type 1</a:t>
            </a:r>
          </a:p>
          <a:p>
            <a:pPr marL="609600" indent="-609600">
              <a:lnSpc>
                <a:spcPct val="80000"/>
              </a:lnSpc>
              <a:spcBef>
                <a:spcPts val="400"/>
              </a:spcBef>
              <a:buSzTx/>
              <a:buNone/>
              <a:defRPr sz="2000"/>
            </a:pPr>
            <a:r>
              <a:t>	- without due regard to social effects </a:t>
            </a:r>
          </a:p>
          <a:p>
            <a:pPr marL="609600" indent="-609600">
              <a:lnSpc>
                <a:spcPct val="80000"/>
              </a:lnSpc>
              <a:spcBef>
                <a:spcPts val="400"/>
              </a:spcBef>
              <a:buSzTx/>
              <a:buNone/>
              <a:defRPr sz="2000"/>
            </a:pPr>
            <a:r>
              <a:t>	- based on short term gains </a:t>
            </a:r>
          </a:p>
          <a:p>
            <a:pPr marL="609600" indent="-609600">
              <a:lnSpc>
                <a:spcPct val="80000"/>
              </a:lnSpc>
              <a:spcBef>
                <a:spcPts val="400"/>
              </a:spcBef>
              <a:buSzTx/>
              <a:buNone/>
              <a:defRPr sz="2000"/>
            </a:pPr>
            <a:r>
              <a:t>	- thus allowing development of evil</a:t>
            </a:r>
          </a:p>
          <a:p>
            <a:pPr marL="609600" indent="-609600">
              <a:lnSpc>
                <a:spcPct val="80000"/>
              </a:lnSpc>
              <a:buChar char="•"/>
              <a:defRPr sz="2000"/>
            </a:pPr>
          </a:p>
          <a:p>
            <a:pPr marL="609600" indent="-609600">
              <a:lnSpc>
                <a:spcPct val="80000"/>
              </a:lnSpc>
              <a:spcBef>
                <a:spcPts val="400"/>
              </a:spcBef>
              <a:buChar char="•"/>
              <a:defRPr b="1" sz="2000"/>
            </a:pPr>
            <a:r>
              <a:t>Type 2</a:t>
            </a:r>
            <a:r>
              <a:rPr b="0"/>
              <a:t> </a:t>
            </a:r>
          </a:p>
          <a:p>
            <a:pPr marL="609600" indent="-609600">
              <a:lnSpc>
                <a:spcPct val="80000"/>
              </a:lnSpc>
              <a:spcBef>
                <a:spcPts val="400"/>
              </a:spcBef>
              <a:buSzTx/>
              <a:buNone/>
              <a:defRPr sz="2000"/>
            </a:pPr>
            <a:r>
              <a:t>	- based on concerns for betterment of society </a:t>
            </a:r>
          </a:p>
          <a:p>
            <a:pPr marL="609600" indent="-609600">
              <a:lnSpc>
                <a:spcPct val="80000"/>
              </a:lnSpc>
              <a:spcBef>
                <a:spcPts val="400"/>
              </a:spcBef>
              <a:buSzTx/>
              <a:buNone/>
              <a:defRPr sz="2000"/>
            </a:pPr>
            <a:r>
              <a:t>	- with willing sacrifice of individual short term gains</a:t>
            </a:r>
          </a:p>
          <a:p>
            <a:pPr marL="609600" indent="-609600">
              <a:lnSpc>
                <a:spcPct val="80000"/>
              </a:lnSpc>
              <a:spcBef>
                <a:spcPts val="400"/>
              </a:spcBef>
              <a:buSzTx/>
              <a:buNone/>
              <a:defRPr sz="2000"/>
            </a:pPr>
            <a:r>
              <a:t>	- in which moral/spiritual growth is encouraged, thus also inhibiting growth of evil</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 name="Two Climates of Social Order - 2"/>
          <p:cNvSpPr txBox="1"/>
          <p:nvPr>
            <p:ph type="title"/>
          </p:nvPr>
        </p:nvSpPr>
        <p:spPr>
          <a:xfrm>
            <a:off x="457200" y="274637"/>
            <a:ext cx="8229600" cy="1143001"/>
          </a:xfrm>
          <a:prstGeom prst="rect">
            <a:avLst/>
          </a:prstGeom>
          <a:solidFill>
            <a:srgbClr val="EFF1DB"/>
          </a:solidFill>
        </p:spPr>
        <p:txBody>
          <a:bodyPr/>
          <a:lstStyle>
            <a:lvl1pPr>
              <a:defRPr sz="4000"/>
            </a:lvl1pPr>
          </a:lstStyle>
          <a:p>
            <a:pPr/>
            <a:r>
              <a:t>Two Climates of Social Order - 2</a:t>
            </a:r>
          </a:p>
        </p:txBody>
      </p:sp>
      <p:sp>
        <p:nvSpPr>
          <p:cNvPr id="56" name="Type 1…"/>
          <p:cNvSpPr txBox="1"/>
          <p:nvPr>
            <p:ph type="body" sz="half" idx="1"/>
          </p:nvPr>
        </p:nvSpPr>
        <p:spPr>
          <a:prstGeom prst="rect">
            <a:avLst/>
          </a:prstGeom>
          <a:solidFill>
            <a:srgbClr val="F1EFAF"/>
          </a:solidFill>
        </p:spPr>
        <p:txBody>
          <a:bodyPr/>
          <a:lstStyle/>
          <a:p>
            <a:pPr>
              <a:lnSpc>
                <a:spcPct val="80000"/>
              </a:lnSpc>
              <a:spcBef>
                <a:spcPts val="500"/>
              </a:spcBef>
              <a:buSzTx/>
              <a:buNone/>
              <a:defRPr b="1" sz="2400"/>
            </a:pPr>
            <a:r>
              <a:t> 	</a:t>
            </a:r>
            <a:r>
              <a:rPr u="sng"/>
              <a:t>Type 1</a:t>
            </a:r>
            <a:endParaRPr u="sng"/>
          </a:p>
          <a:p>
            <a:pPr>
              <a:lnSpc>
                <a:spcPct val="80000"/>
              </a:lnSpc>
              <a:spcBef>
                <a:spcPts val="400"/>
              </a:spcBef>
              <a:buChar char="•"/>
              <a:defRPr sz="2000"/>
            </a:pPr>
            <a:r>
              <a:t>Instant gratification</a:t>
            </a:r>
          </a:p>
          <a:p>
            <a:pPr>
              <a:lnSpc>
                <a:spcPct val="80000"/>
              </a:lnSpc>
              <a:spcBef>
                <a:spcPts val="600"/>
              </a:spcBef>
              <a:buChar char="•"/>
              <a:defRPr sz="2000"/>
            </a:pPr>
          </a:p>
          <a:p>
            <a:pPr>
              <a:lnSpc>
                <a:spcPct val="80000"/>
              </a:lnSpc>
              <a:spcBef>
                <a:spcPts val="400"/>
              </a:spcBef>
              <a:buChar char="•"/>
              <a:defRPr sz="2000"/>
            </a:pPr>
            <a:r>
              <a:t>Individual ‘freedom’</a:t>
            </a:r>
          </a:p>
          <a:p>
            <a:pPr>
              <a:lnSpc>
                <a:spcPct val="80000"/>
              </a:lnSpc>
              <a:spcBef>
                <a:spcPts val="600"/>
              </a:spcBef>
              <a:buChar char="•"/>
              <a:defRPr sz="2000"/>
            </a:pPr>
          </a:p>
          <a:p>
            <a:pPr>
              <a:lnSpc>
                <a:spcPct val="80000"/>
              </a:lnSpc>
              <a:spcBef>
                <a:spcPts val="400"/>
              </a:spcBef>
              <a:buChar char="•"/>
              <a:defRPr sz="2000"/>
            </a:pPr>
            <a:r>
              <a:t>To consider only the span of life on earth</a:t>
            </a:r>
          </a:p>
          <a:p>
            <a:pPr>
              <a:lnSpc>
                <a:spcPct val="80000"/>
              </a:lnSpc>
              <a:spcBef>
                <a:spcPts val="600"/>
              </a:spcBef>
              <a:buChar char="•"/>
              <a:defRPr sz="2000"/>
            </a:pPr>
          </a:p>
          <a:p>
            <a:pPr>
              <a:lnSpc>
                <a:spcPct val="80000"/>
              </a:lnSpc>
              <a:spcBef>
                <a:spcPts val="400"/>
              </a:spcBef>
              <a:buChar char="•"/>
              <a:defRPr sz="2000"/>
            </a:pPr>
            <a:r>
              <a:t>Answerable only to society</a:t>
            </a:r>
          </a:p>
          <a:p>
            <a:pPr>
              <a:lnSpc>
                <a:spcPct val="80000"/>
              </a:lnSpc>
              <a:spcBef>
                <a:spcPts val="600"/>
              </a:spcBef>
              <a:buChar char="•"/>
              <a:defRPr sz="2000"/>
            </a:pPr>
          </a:p>
          <a:p>
            <a:pPr>
              <a:lnSpc>
                <a:spcPct val="80000"/>
              </a:lnSpc>
              <a:spcBef>
                <a:spcPts val="600"/>
              </a:spcBef>
              <a:buChar char="•"/>
              <a:defRPr sz="2000"/>
            </a:pPr>
          </a:p>
          <a:p>
            <a:pPr>
              <a:lnSpc>
                <a:spcPct val="80000"/>
              </a:lnSpc>
              <a:spcBef>
                <a:spcPts val="400"/>
              </a:spcBef>
              <a:buChar char="•"/>
              <a:defRPr sz="2000"/>
            </a:pPr>
            <a:r>
              <a:t>Answerable </a:t>
            </a:r>
            <a:r>
              <a:rPr i="1"/>
              <a:t>only</a:t>
            </a:r>
            <a:r>
              <a:t> for what is visible &amp; detectable</a:t>
            </a:r>
          </a:p>
          <a:p>
            <a:pPr>
              <a:lnSpc>
                <a:spcPct val="80000"/>
              </a:lnSpc>
              <a:spcBef>
                <a:spcPts val="500"/>
              </a:spcBef>
              <a:buSzTx/>
              <a:buNone/>
              <a:defRPr sz="2400"/>
            </a:pPr>
            <a:r>
              <a:t>					</a:t>
            </a:r>
          </a:p>
        </p:txBody>
      </p:sp>
      <p:sp>
        <p:nvSpPr>
          <p:cNvPr id="57" name="Type 2…"/>
          <p:cNvSpPr/>
          <p:nvPr>
            <p:ph type="body" idx="13"/>
          </p:nvPr>
        </p:nvSpPr>
        <p:spPr>
          <a:prstGeom prst="rect">
            <a:avLst/>
          </a:prstGeom>
          <a:solidFill>
            <a:srgbClr val="F1EFAF"/>
          </a:solidFill>
          <a:extLst>
            <a:ext uri="{C572A759-6A51-4108-AA02-DFA0A04FC94B}">
              <ma14:wrappingTextBoxFlag xmlns:ma14="http://schemas.microsoft.com/office/mac/drawingml/2011/main" val="1"/>
            </a:ext>
          </a:extLst>
        </p:spPr>
        <p:txBody>
          <a:bodyPr/>
          <a:lstStyle/>
          <a:p>
            <a:pPr>
              <a:lnSpc>
                <a:spcPct val="80000"/>
              </a:lnSpc>
              <a:spcBef>
                <a:spcPts val="500"/>
              </a:spcBef>
              <a:buSzTx/>
              <a:buNone/>
              <a:defRPr b="1" sz="2400"/>
            </a:pPr>
            <a:r>
              <a:t>	</a:t>
            </a:r>
            <a:r>
              <a:rPr u="sng"/>
              <a:t>Type 2</a:t>
            </a:r>
            <a:endParaRPr u="sng"/>
          </a:p>
          <a:p>
            <a:pPr>
              <a:lnSpc>
                <a:spcPct val="80000"/>
              </a:lnSpc>
              <a:spcBef>
                <a:spcPts val="400"/>
              </a:spcBef>
              <a:buChar char="•"/>
              <a:defRPr sz="2000"/>
            </a:pPr>
            <a:r>
              <a:t>Considerate of social benefit</a:t>
            </a:r>
          </a:p>
          <a:p>
            <a:pPr>
              <a:lnSpc>
                <a:spcPct val="80000"/>
              </a:lnSpc>
              <a:spcBef>
                <a:spcPts val="600"/>
              </a:spcBef>
              <a:buChar char="•"/>
              <a:defRPr sz="2000"/>
            </a:pPr>
          </a:p>
          <a:p>
            <a:pPr>
              <a:lnSpc>
                <a:spcPct val="80000"/>
              </a:lnSpc>
              <a:spcBef>
                <a:spcPts val="400"/>
              </a:spcBef>
              <a:buChar char="•"/>
              <a:defRPr sz="2000"/>
            </a:pPr>
            <a:r>
              <a:t>Conducive to growth of society</a:t>
            </a:r>
          </a:p>
          <a:p>
            <a:pPr>
              <a:lnSpc>
                <a:spcPct val="80000"/>
              </a:lnSpc>
              <a:spcBef>
                <a:spcPts val="600"/>
              </a:spcBef>
              <a:buChar char="•"/>
              <a:defRPr sz="2000"/>
            </a:pPr>
          </a:p>
          <a:p>
            <a:pPr>
              <a:lnSpc>
                <a:spcPct val="80000"/>
              </a:lnSpc>
              <a:spcBef>
                <a:spcPts val="400"/>
              </a:spcBef>
              <a:buChar char="•"/>
              <a:defRPr sz="2000"/>
            </a:pPr>
            <a:r>
              <a:t>To also consider effect on life hereafter</a:t>
            </a:r>
          </a:p>
          <a:p>
            <a:pPr>
              <a:lnSpc>
                <a:spcPct val="80000"/>
              </a:lnSpc>
              <a:spcBef>
                <a:spcPts val="600"/>
              </a:spcBef>
              <a:buChar char="•"/>
              <a:defRPr sz="2000"/>
            </a:pPr>
          </a:p>
          <a:p>
            <a:pPr>
              <a:lnSpc>
                <a:spcPct val="80000"/>
              </a:lnSpc>
              <a:spcBef>
                <a:spcPts val="400"/>
              </a:spcBef>
              <a:buChar char="•"/>
              <a:defRPr sz="2000"/>
            </a:pPr>
            <a:r>
              <a:t>Answerable ultimately to God, The Master</a:t>
            </a:r>
          </a:p>
          <a:p>
            <a:pPr>
              <a:lnSpc>
                <a:spcPct val="80000"/>
              </a:lnSpc>
              <a:spcBef>
                <a:spcPts val="600"/>
              </a:spcBef>
              <a:buChar char="•"/>
              <a:defRPr sz="2000"/>
            </a:pPr>
          </a:p>
          <a:p>
            <a:pPr>
              <a:lnSpc>
                <a:spcPct val="80000"/>
              </a:lnSpc>
              <a:spcBef>
                <a:spcPts val="500"/>
              </a:spcBef>
              <a:buChar char="•"/>
              <a:defRPr sz="2000"/>
            </a:pPr>
            <a:r>
              <a:t>Answerable </a:t>
            </a:r>
            <a:r>
              <a:rPr i="1"/>
              <a:t>also</a:t>
            </a:r>
            <a:r>
              <a:t> for intentions, thoughts, evil acts carried out subtly</a:t>
            </a:r>
            <a:r>
              <a:rPr sz="2400"/>
              <a:t> </a:t>
            </a:r>
          </a:p>
        </p:txBody>
      </p:sp>
    </p:spTree>
  </p:cSld>
  <p:clrMapOvr>
    <a:masterClrMapping/>
  </p:clrMapOvr>
  <mc:AlternateContent xmlns:mc="http://schemas.openxmlformats.org/markup-compatibility/2006">
    <mc:Choice xmlns:p14="http://schemas.microsoft.com/office/powerpoint/2010/main" Requires="p14">
      <p:transition spd="slow" advClick="1" p14:dur="1200">
        <p:cover dir="d"/>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Default Design">
  <a:themeElements>
    <a:clrScheme name="Default Design">
      <a:dk1>
        <a:srgbClr val="000000"/>
      </a:dk1>
      <a:lt1>
        <a:srgbClr val="FFFFFF"/>
      </a:lt1>
      <a:dk2>
        <a:srgbClr val="A7A7A7"/>
      </a:dk2>
      <a:lt2>
        <a:srgbClr val="535353"/>
      </a:lt2>
      <a:accent1>
        <a:srgbClr val="BBE0E3"/>
      </a:accent1>
      <a:accent2>
        <a:srgbClr val="333399"/>
      </a:accent2>
      <a:accent3>
        <a:srgbClr val="9BBB59"/>
      </a:accent3>
      <a:accent4>
        <a:srgbClr val="8064A2"/>
      </a:accent4>
      <a:accent5>
        <a:srgbClr val="4BACC6"/>
      </a:accent5>
      <a:accent6>
        <a:srgbClr val="F79646"/>
      </a:accent6>
      <a:hlink>
        <a:srgbClr val="0000FF"/>
      </a:hlink>
      <a:folHlink>
        <a:srgbClr val="FF00FF"/>
      </a:folHlink>
    </a:clrScheme>
    <a:fontScheme name="Default Design">
      <a:majorFont>
        <a:latin typeface="Helvetica"/>
        <a:ea typeface="Helvetica"/>
        <a:cs typeface="Helvetica"/>
      </a:majorFont>
      <a:minorFont>
        <a:latin typeface="Helvetica Neue"/>
        <a:ea typeface="Helvetica Neue"/>
        <a:cs typeface="Helvetica Neue"/>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sx="100000" sy="100000" kx="0" ky="0" algn="b" rotWithShape="0" blurRad="38100" dist="20000" dir="540000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outerShdw sx="100000" sy="100000" kx="0" ky="0" algn="b" rotWithShape="0" blurRad="38100" dist="20000" dir="5400000">
            <a:srgbClr val="000000">
              <a:alpha val="38000"/>
            </a:srgbClr>
          </a:outerShdw>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