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48"/>
  </p:notesMasterIdLst>
  <p:handoutMasterIdLst>
    <p:handoutMasterId r:id="rId49"/>
  </p:handoutMasterIdLst>
  <p:sldIdLst>
    <p:sldId id="342" r:id="rId2"/>
    <p:sldId id="301" r:id="rId3"/>
    <p:sldId id="413" r:id="rId4"/>
    <p:sldId id="450" r:id="rId5"/>
    <p:sldId id="451" r:id="rId6"/>
    <p:sldId id="452" r:id="rId7"/>
    <p:sldId id="408" r:id="rId8"/>
    <p:sldId id="456" r:id="rId9"/>
    <p:sldId id="457" r:id="rId10"/>
    <p:sldId id="458" r:id="rId11"/>
    <p:sldId id="459" r:id="rId12"/>
    <p:sldId id="460" r:id="rId13"/>
    <p:sldId id="446" r:id="rId14"/>
    <p:sldId id="461" r:id="rId15"/>
    <p:sldId id="462" r:id="rId16"/>
    <p:sldId id="463" r:id="rId17"/>
    <p:sldId id="464" r:id="rId18"/>
    <p:sldId id="465" r:id="rId19"/>
    <p:sldId id="466" r:id="rId20"/>
    <p:sldId id="467" r:id="rId21"/>
    <p:sldId id="468" r:id="rId22"/>
    <p:sldId id="469" r:id="rId23"/>
    <p:sldId id="470" r:id="rId24"/>
    <p:sldId id="471" r:id="rId25"/>
    <p:sldId id="472" r:id="rId26"/>
    <p:sldId id="473" r:id="rId27"/>
    <p:sldId id="474" r:id="rId28"/>
    <p:sldId id="476" r:id="rId29"/>
    <p:sldId id="477" r:id="rId30"/>
    <p:sldId id="478" r:id="rId31"/>
    <p:sldId id="479" r:id="rId32"/>
    <p:sldId id="480" r:id="rId33"/>
    <p:sldId id="481" r:id="rId34"/>
    <p:sldId id="493" r:id="rId35"/>
    <p:sldId id="484" r:id="rId36"/>
    <p:sldId id="485" r:id="rId37"/>
    <p:sldId id="486" r:id="rId38"/>
    <p:sldId id="487" r:id="rId39"/>
    <p:sldId id="414" r:id="rId40"/>
    <p:sldId id="489" r:id="rId41"/>
    <p:sldId id="426" r:id="rId42"/>
    <p:sldId id="475" r:id="rId43"/>
    <p:sldId id="421" r:id="rId44"/>
    <p:sldId id="488" r:id="rId45"/>
    <p:sldId id="490" r:id="rId46"/>
    <p:sldId id="492" r:id="rId47"/>
  </p:sldIdLst>
  <p:sldSz cx="12188825" cy="6858000"/>
  <p:notesSz cx="6858000" cy="92964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744">
          <p15:clr>
            <a:srgbClr val="A4A3A4"/>
          </p15:clr>
        </p15:guide>
        <p15:guide id="3" orient="horz" pos="960">
          <p15:clr>
            <a:srgbClr val="A4A3A4"/>
          </p15:clr>
        </p15:guide>
        <p15:guide id="4" orient="horz" pos="1248">
          <p15:clr>
            <a:srgbClr val="A4A3A4"/>
          </p15:clr>
        </p15:guide>
        <p15:guide id="5" pos="3839">
          <p15:clr>
            <a:srgbClr val="A4A3A4"/>
          </p15:clr>
        </p15:guide>
        <p15:guide id="6" pos="7343">
          <p15:clr>
            <a:srgbClr val="A4A3A4"/>
          </p15:clr>
        </p15:guide>
        <p15:guide id="7" pos="335">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guide id="3" orient="horz" pos="2928">
          <p15:clr>
            <a:srgbClr val="A4A3A4"/>
          </p15:clr>
        </p15:guide>
        <p15:guide id="4"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rthankar Lahiri" initials="TL" lastIdx="3" clrIdx="0"/>
  <p:cmAuthor id="1" name="andrew witkowski" initials="AW" lastIdx="4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351"/>
    <a:srgbClr val="331F5B"/>
    <a:srgbClr val="003054"/>
    <a:srgbClr val="000099"/>
    <a:srgbClr val="CFE6FF"/>
    <a:srgbClr val="B9D7FF"/>
    <a:srgbClr val="CDE2FF"/>
    <a:srgbClr val="000B14"/>
    <a:srgbClr val="7E0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22" autoAdjust="0"/>
    <p:restoredTop sz="89740" autoAdjust="0"/>
  </p:normalViewPr>
  <p:slideViewPr>
    <p:cSldViewPr snapToGrid="0">
      <p:cViewPr varScale="1">
        <p:scale>
          <a:sx n="67" d="100"/>
          <a:sy n="67" d="100"/>
        </p:scale>
        <p:origin x="691" y="53"/>
      </p:cViewPr>
      <p:guideLst>
        <p:guide orient="horz" pos="2160"/>
        <p:guide orient="horz" pos="3744"/>
        <p:guide orient="horz" pos="960"/>
        <p:guide orient="horz" pos="1248"/>
        <p:guide pos="3839"/>
        <p:guide pos="7343"/>
        <p:guide pos="335"/>
      </p:guideLst>
    </p:cSldViewPr>
  </p:slideViewPr>
  <p:outlineViewPr>
    <p:cViewPr>
      <p:scale>
        <a:sx n="33" d="100"/>
        <a:sy n="33" d="100"/>
      </p:scale>
      <p:origin x="0" y="19746"/>
    </p:cViewPr>
  </p:outlineViewPr>
  <p:notesTextViewPr>
    <p:cViewPr>
      <p:scale>
        <a:sx n="1" d="1"/>
        <a:sy n="1" d="1"/>
      </p:scale>
      <p:origin x="0" y="0"/>
    </p:cViewPr>
  </p:notesTextViewPr>
  <p:sorterViewPr>
    <p:cViewPr>
      <p:scale>
        <a:sx n="43" d="100"/>
        <a:sy n="43" d="100"/>
      </p:scale>
      <p:origin x="0" y="0"/>
    </p:cViewPr>
  </p:sorterViewPr>
  <p:notesViewPr>
    <p:cSldViewPr snapToGrid="0">
      <p:cViewPr varScale="1">
        <p:scale>
          <a:sx n="78" d="100"/>
          <a:sy n="78" d="100"/>
        </p:scale>
        <p:origin x="-2370" y="-90"/>
      </p:cViewPr>
      <p:guideLst>
        <p:guide orient="horz" pos="3024"/>
        <p:guide pos="2304"/>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2302" tIns="46151" rIns="92302" bIns="46151" rtlCol="0"/>
          <a:lstStyle>
            <a:lvl1pPr algn="r">
              <a:defRPr sz="1200"/>
            </a:lvl1pPr>
          </a:lstStyle>
          <a:p>
            <a:fld id="{1E821AA6-70BE-4FDE-A8DC-DB381A688FD8}" type="datetimeFigureOut">
              <a:rPr lang="en-US"/>
              <a:pPr/>
              <a:t>6/30/2019</a:t>
            </a:fld>
            <a:endParaRPr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2" tIns="46151" rIns="92302" bIns="46151" rtlCol="0" anchor="b"/>
          <a:lstStyle>
            <a:lvl1pPr algn="l">
              <a:defRPr sz="1200"/>
            </a:lvl1pPr>
          </a:lstStyle>
          <a:p>
            <a:endParaRPr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2302" tIns="46151" rIns="92302" bIns="46151" rtlCol="0" anchor="b"/>
          <a:lstStyle>
            <a:lvl1pPr algn="r">
              <a:defRPr sz="1200"/>
            </a:lvl1pPr>
          </a:lstStyle>
          <a:p>
            <a:fld id="{197E47EA-D299-42CE-88BF-4E1035596DA5}" type="slidenum">
              <a:rPr/>
              <a:pPr/>
              <a:t>‹#›</a:t>
            </a:fld>
            <a:endParaRPr dirty="0"/>
          </a:p>
        </p:txBody>
      </p:sp>
    </p:spTree>
    <p:extLst>
      <p:ext uri="{BB962C8B-B14F-4D97-AF65-F5344CB8AC3E}">
        <p14:creationId xmlns:p14="http://schemas.microsoft.com/office/powerpoint/2010/main" val="1966811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42900" y="387350"/>
            <a:ext cx="4649788" cy="2616200"/>
          </a:xfrm>
          <a:prstGeom prst="rect">
            <a:avLst/>
          </a:prstGeom>
          <a:noFill/>
          <a:ln w="12700">
            <a:solidFill>
              <a:prstClr val="black"/>
            </a:solidFill>
          </a:ln>
        </p:spPr>
        <p:txBody>
          <a:bodyPr vert="horz" lIns="92302" tIns="46151" rIns="92302" bIns="46151" rtlCol="0" anchor="ctr"/>
          <a:lstStyle/>
          <a:p>
            <a:endParaRPr dirty="0"/>
          </a:p>
        </p:txBody>
      </p:sp>
      <p:sp>
        <p:nvSpPr>
          <p:cNvPr id="5" name="Notes Placeholder 4"/>
          <p:cNvSpPr>
            <a:spLocks noGrp="1"/>
          </p:cNvSpPr>
          <p:nvPr>
            <p:ph type="body" sz="quarter" idx="3"/>
          </p:nvPr>
        </p:nvSpPr>
        <p:spPr>
          <a:xfrm>
            <a:off x="381000" y="3176270"/>
            <a:ext cx="6096000" cy="5422900"/>
          </a:xfrm>
          <a:prstGeom prst="rect">
            <a:avLst/>
          </a:prstGeom>
        </p:spPr>
        <p:txBody>
          <a:bodyPr vert="horz" lIns="0" tIns="0" rIns="0" bIns="92302" rtlCol="0">
            <a:normAutofit/>
          </a:bodyPr>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381000" y="8754110"/>
            <a:ext cx="4648200" cy="230797"/>
          </a:xfrm>
          <a:prstGeom prst="rect">
            <a:avLst/>
          </a:prstGeom>
        </p:spPr>
        <p:txBody>
          <a:bodyPr vert="horz" lIns="92302" tIns="46151" rIns="92302" bIns="46151" rtlCol="0" anchor="b"/>
          <a:lstStyle>
            <a:lvl1pPr algn="l">
              <a:defRPr sz="1200"/>
            </a:lvl1pPr>
          </a:lstStyle>
          <a:p>
            <a:endParaRPr dirty="0"/>
          </a:p>
        </p:txBody>
      </p:sp>
      <p:sp>
        <p:nvSpPr>
          <p:cNvPr id="7" name="Slide Number Placeholder 6"/>
          <p:cNvSpPr>
            <a:spLocks noGrp="1"/>
          </p:cNvSpPr>
          <p:nvPr>
            <p:ph type="sldNum" sz="quarter" idx="5"/>
          </p:nvPr>
        </p:nvSpPr>
        <p:spPr>
          <a:xfrm>
            <a:off x="5715000" y="8754110"/>
            <a:ext cx="762000" cy="230797"/>
          </a:xfrm>
          <a:prstGeom prst="rect">
            <a:avLst/>
          </a:prstGeom>
        </p:spPr>
        <p:txBody>
          <a:bodyPr vert="horz" lIns="92302" tIns="46151" rIns="92302" bIns="46151" rtlCol="0" anchor="b"/>
          <a:lstStyle>
            <a:lvl1pPr algn="r">
              <a:defRPr sz="1200"/>
            </a:lvl1pPr>
          </a:lstStyle>
          <a:p>
            <a:fld id="{8C72D9AE-7182-4680-8F79-479C4181FF08}" type="slidenum">
              <a:rPr/>
              <a:pPr/>
              <a:t>‹#›</a:t>
            </a:fld>
            <a:endParaRPr dirty="0"/>
          </a:p>
        </p:txBody>
      </p:sp>
    </p:spTree>
    <p:extLst>
      <p:ext uri="{BB962C8B-B14F-4D97-AF65-F5344CB8AC3E}">
        <p14:creationId xmlns:p14="http://schemas.microsoft.com/office/powerpoint/2010/main" val="973114905"/>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100" kern="1200">
        <a:solidFill>
          <a:schemeClr val="tx1"/>
        </a:solidFill>
        <a:latin typeface="+mn-lt"/>
        <a:ea typeface="+mn-ea"/>
        <a:cs typeface="+mn-cs"/>
      </a:defRPr>
    </a:lvl1pPr>
    <a:lvl2pPr marL="228600" indent="-114300" algn="l" defTabSz="914400" rtl="0" eaLnBrk="1" latinLnBrk="0" hangingPunct="1">
      <a:spcBef>
        <a:spcPts val="600"/>
      </a:spcBef>
      <a:buFont typeface="Arial" panose="020B0604020202020204" pitchFamily="34" charset="0"/>
      <a:buChar char="•"/>
      <a:defRPr sz="1050" kern="1200">
        <a:solidFill>
          <a:schemeClr val="tx1"/>
        </a:solidFill>
        <a:latin typeface="+mn-lt"/>
        <a:ea typeface="+mn-ea"/>
        <a:cs typeface="+mn-cs"/>
      </a:defRPr>
    </a:lvl2pPr>
    <a:lvl3pPr marL="40005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3pPr>
    <a:lvl4pPr marL="57150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4pPr>
    <a:lvl5pPr marL="742950" indent="-114300" algn="l" defTabSz="914400" rtl="0" eaLnBrk="1" latinLnBrk="0" hangingPunct="1">
      <a:spcBef>
        <a:spcPts val="600"/>
      </a:spcBef>
      <a:buFont typeface="Arial" panose="020B0604020202020204" pitchFamily="34" charset="0"/>
      <a:buChar char="–"/>
      <a:defRPr sz="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C72D9AE-7182-4680-8F79-479C4181FF08}" type="slidenum">
              <a:rPr lang="en-US" smtClean="0"/>
              <a:pPr/>
              <a:t>1</a:t>
            </a:fld>
            <a:endParaRPr lang="en-US" dirty="0"/>
          </a:p>
        </p:txBody>
      </p:sp>
    </p:spTree>
    <p:extLst>
      <p:ext uri="{BB962C8B-B14F-4D97-AF65-F5344CB8AC3E}">
        <p14:creationId xmlns:p14="http://schemas.microsoft.com/office/powerpoint/2010/main" val="2326355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E9F96282-0663-4C67-B42B-A7DD29D75338}" type="slidenum">
              <a:rPr lang="en-US" smtClean="0"/>
              <a:pPr/>
              <a:t>10</a:t>
            </a:fld>
            <a:endParaRPr lang="en-US" dirty="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 verses [8:40] and [4:91-92] refers to conditions for ending</a:t>
            </a:r>
          </a:p>
          <a:p>
            <a:pPr eaLnBrk="1" hangingPunct="1"/>
            <a:r>
              <a:rPr lang="en-US" sz="1200" b="1" dirty="0" smtClean="0">
                <a:latin typeface="Arial Rounded MT Bold"/>
              </a:rPr>
              <a:t>or </a:t>
            </a:r>
            <a:r>
              <a:rPr lang="en-US" sz="1200" b="1" i="1" dirty="0" smtClean="0">
                <a:latin typeface="Arial Rounded MT Bold"/>
              </a:rPr>
              <a:t>terminating</a:t>
            </a:r>
            <a:r>
              <a:rPr lang="en-US" sz="1200" b="1" dirty="0" smtClean="0">
                <a:latin typeface="Arial Rounded MT Bold"/>
              </a:rPr>
              <a:t> war. </a:t>
            </a:r>
          </a:p>
          <a:p>
            <a:pPr eaLnBrk="1" hangingPunct="1"/>
            <a:endParaRPr lang="en-US" sz="1200" b="1" dirty="0" smtClean="0">
              <a:latin typeface="Arial Rounded MT Bold"/>
            </a:endParaRPr>
          </a:p>
          <a:p>
            <a:pPr eaLnBrk="1" hangingPunct="1"/>
            <a:r>
              <a:rPr lang="en-US" sz="1200" b="1" dirty="0" smtClean="0">
                <a:latin typeface="Arial Rounded MT Bold"/>
              </a:rPr>
              <a:t>There are many similar verses in the Quran.</a:t>
            </a:r>
          </a:p>
          <a:p>
            <a:pPr eaLnBrk="1" hangingPunct="1"/>
            <a:endParaRPr lang="en-US" sz="1200" b="1" dirty="0" smtClean="0">
              <a:latin typeface="Arial Rounded MT Bold"/>
            </a:endParaRPr>
          </a:p>
          <a:p>
            <a:pPr eaLnBrk="1" hangingPunct="1"/>
            <a:r>
              <a:rPr lang="en-US" sz="1200" b="1" dirty="0" smtClean="0">
                <a:latin typeface="Arial Rounded MT Bold"/>
              </a:rPr>
              <a:t>Therefore, these verses and the</a:t>
            </a:r>
            <a:r>
              <a:rPr lang="en-US" sz="1200" b="1" baseline="0" dirty="0" smtClean="0">
                <a:latin typeface="Arial Rounded MT Bold"/>
              </a:rPr>
              <a:t> ones shown before</a:t>
            </a:r>
            <a:r>
              <a:rPr lang="en-US" sz="1200" b="1" dirty="0" smtClean="0">
                <a:latin typeface="Arial Rounded MT Bold"/>
              </a:rPr>
              <a:t> provide the</a:t>
            </a:r>
            <a:r>
              <a:rPr lang="en-US" sz="1200" b="1" baseline="0" dirty="0" smtClean="0">
                <a:latin typeface="Arial Rounded MT Bold"/>
              </a:rPr>
              <a:t> </a:t>
            </a:r>
          </a:p>
          <a:p>
            <a:pPr eaLnBrk="1" hangingPunct="1"/>
            <a:r>
              <a:rPr lang="en-US" sz="1200" b="1" u="sng" dirty="0" smtClean="0">
                <a:latin typeface="Arial Rounded MT Bold"/>
              </a:rPr>
              <a:t>Quranic rules of engagement.</a:t>
            </a:r>
          </a:p>
          <a:p>
            <a:pPr eaLnBrk="1" hangingPunct="1"/>
            <a:endParaRPr lang="en-US" sz="1500" b="1" dirty="0" smtClean="0"/>
          </a:p>
        </p:txBody>
      </p:sp>
    </p:spTree>
    <p:extLst>
      <p:ext uri="{BB962C8B-B14F-4D97-AF65-F5344CB8AC3E}">
        <p14:creationId xmlns:p14="http://schemas.microsoft.com/office/powerpoint/2010/main" val="184419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AAC5814-F133-438E-BDAC-B4F3E3FC14D7}" type="slidenum">
              <a:rPr lang="en-US" smtClean="0"/>
              <a:pPr/>
              <a:t>11</a:t>
            </a:fld>
            <a:endParaRPr lang="en-US" dirty="0" smtClean="0"/>
          </a:p>
        </p:txBody>
      </p:sp>
      <p:sp>
        <p:nvSpPr>
          <p:cNvPr id="40963" name="Rectangle 1026"/>
          <p:cNvSpPr>
            <a:spLocks noGrp="1" noRot="1" noChangeAspect="1" noChangeArrowheads="1" noTextEdit="1"/>
          </p:cNvSpPr>
          <p:nvPr>
            <p:ph type="sldImg"/>
          </p:nvPr>
        </p:nvSpPr>
        <p:spPr>
          <a:ln/>
        </p:spPr>
      </p:sp>
      <p:sp>
        <p:nvSpPr>
          <p:cNvPr id="40964" name="Rectangle 1027"/>
          <p:cNvSpPr>
            <a:spLocks noGrp="1" noChangeArrowheads="1"/>
          </p:cNvSpPr>
          <p:nvPr>
            <p:ph type="body" idx="1"/>
          </p:nvPr>
        </p:nvSpPr>
        <p:spPr>
          <a:noFill/>
          <a:ln w="9525"/>
        </p:spPr>
        <p:txBody>
          <a:bodyPr/>
          <a:lstStyle/>
          <a:p>
            <a:pPr eaLnBrk="1" hangingPunct="1"/>
            <a:r>
              <a:rPr lang="en-US" sz="1100" b="1" dirty="0" smtClean="0">
                <a:latin typeface="Arial Rounded MT Bold"/>
              </a:rPr>
              <a:t>The verse 9:5 is perhaps the most misquoted and misinterpreted </a:t>
            </a:r>
          </a:p>
          <a:p>
            <a:pPr eaLnBrk="1" hangingPunct="1"/>
            <a:r>
              <a:rPr lang="en-US" sz="1100" b="1" dirty="0" smtClean="0">
                <a:latin typeface="Arial Rounded MT Bold"/>
              </a:rPr>
              <a:t>verse</a:t>
            </a:r>
            <a:r>
              <a:rPr lang="en-US" sz="1100" b="1" baseline="0" dirty="0" smtClean="0">
                <a:latin typeface="Arial Rounded MT Bold"/>
              </a:rPr>
              <a:t> </a:t>
            </a:r>
            <a:r>
              <a:rPr lang="en-US" sz="1100" b="1" dirty="0" smtClean="0">
                <a:latin typeface="Arial Rounded MT Bold"/>
              </a:rPr>
              <a:t>in the entire Quran.  This verse</a:t>
            </a:r>
            <a:r>
              <a:rPr lang="en-US" sz="1100" b="1" baseline="0" dirty="0" smtClean="0">
                <a:latin typeface="Arial Rounded MT Bold"/>
              </a:rPr>
              <a:t> </a:t>
            </a:r>
            <a:r>
              <a:rPr lang="en-US" sz="1100" b="1" dirty="0" smtClean="0">
                <a:latin typeface="Arial Rounded MT Bold"/>
              </a:rPr>
              <a:t>is often quoted in fragment,</a:t>
            </a:r>
            <a:r>
              <a:rPr lang="en-US" sz="1100" b="1" baseline="0" dirty="0" smtClean="0">
                <a:latin typeface="Arial Rounded MT Bold"/>
              </a:rPr>
              <a:t> </a:t>
            </a:r>
          </a:p>
          <a:p>
            <a:pPr eaLnBrk="1" hangingPunct="1"/>
            <a:r>
              <a:rPr lang="en-US" sz="1100" b="1" baseline="0" dirty="0" smtClean="0">
                <a:latin typeface="Arial Rounded MT Bold"/>
              </a:rPr>
              <a:t>which is underlined here. </a:t>
            </a:r>
          </a:p>
          <a:p>
            <a:pPr eaLnBrk="1" hangingPunct="1"/>
            <a:endParaRPr lang="en-US" sz="1100" b="1" baseline="0" dirty="0" smtClean="0">
              <a:latin typeface="Arial Rounded MT Bold"/>
            </a:endParaRPr>
          </a:p>
          <a:p>
            <a:pPr eaLnBrk="1" hangingPunct="1"/>
            <a:r>
              <a:rPr lang="en-US" sz="1100" b="1" dirty="0" smtClean="0">
                <a:latin typeface="Arial Rounded MT Bold"/>
              </a:rPr>
              <a:t>It is presented </a:t>
            </a:r>
            <a:r>
              <a:rPr lang="en-US" sz="1100" b="1" baseline="0" dirty="0" smtClean="0">
                <a:latin typeface="Arial Rounded MT Bold"/>
              </a:rPr>
              <a:t> </a:t>
            </a:r>
            <a:r>
              <a:rPr lang="en-US" sz="1100" b="1" dirty="0" smtClean="0">
                <a:latin typeface="Arial Rounded MT Bold"/>
              </a:rPr>
              <a:t>as</a:t>
            </a:r>
            <a:r>
              <a:rPr lang="en-US" sz="1100" b="1" baseline="0" dirty="0" smtClean="0">
                <a:latin typeface="Arial Rounded MT Bold"/>
              </a:rPr>
              <a:t> </a:t>
            </a:r>
            <a:r>
              <a:rPr lang="en-US" sz="1100" b="1" dirty="0" smtClean="0">
                <a:latin typeface="Arial Rounded MT Bold"/>
              </a:rPr>
              <a:t>an unqualified commandment for an outright</a:t>
            </a:r>
          </a:p>
          <a:p>
            <a:pPr eaLnBrk="1" hangingPunct="1"/>
            <a:r>
              <a:rPr lang="en-US" sz="1100" b="1" dirty="0" smtClean="0">
                <a:latin typeface="Arial Rounded MT Bold"/>
              </a:rPr>
              <a:t> massacre of the idolaters.  </a:t>
            </a:r>
          </a:p>
          <a:p>
            <a:pPr eaLnBrk="1" hangingPunct="1"/>
            <a:endParaRPr lang="en-US" sz="1100" b="1" dirty="0" smtClean="0">
              <a:latin typeface="Arial Rounded MT Bold"/>
            </a:endParaRPr>
          </a:p>
          <a:p>
            <a:pPr eaLnBrk="1" hangingPunct="1"/>
            <a:r>
              <a:rPr lang="en-US" sz="1100" b="1" dirty="0" smtClean="0">
                <a:latin typeface="Arial Rounded MT Bold"/>
              </a:rPr>
              <a:t>Pat Robertson on CNN in February 2002</a:t>
            </a:r>
            <a:r>
              <a:rPr lang="en-US" sz="1100" b="1" baseline="0" dirty="0" smtClean="0">
                <a:latin typeface="Arial Rounded MT Bold"/>
              </a:rPr>
              <a:t> quoted and showed only </a:t>
            </a:r>
            <a:endParaRPr lang="en-US" sz="1100" b="1" dirty="0" smtClean="0">
              <a:latin typeface="Arial Rounded MT Bold"/>
            </a:endParaRPr>
          </a:p>
          <a:p>
            <a:pPr eaLnBrk="1" hangingPunct="1"/>
            <a:r>
              <a:rPr lang="en-US" sz="1100" b="1" dirty="0" smtClean="0">
                <a:latin typeface="Arial Rounded MT Bold"/>
              </a:rPr>
              <a:t>the fragment of</a:t>
            </a:r>
            <a:r>
              <a:rPr lang="en-US" sz="1100" b="1" baseline="0" dirty="0" smtClean="0">
                <a:latin typeface="Arial Rounded MT Bold"/>
              </a:rPr>
              <a:t> </a:t>
            </a:r>
            <a:r>
              <a:rPr lang="en-US" sz="1100" b="1" dirty="0" smtClean="0">
                <a:latin typeface="Arial Rounded MT Bold"/>
              </a:rPr>
              <a:t>verse 9:5 from a</a:t>
            </a:r>
            <a:r>
              <a:rPr lang="en-US" sz="1100" b="1" baseline="0" dirty="0" smtClean="0">
                <a:latin typeface="Arial Rounded MT Bold"/>
              </a:rPr>
              <a:t> </a:t>
            </a:r>
            <a:r>
              <a:rPr lang="en-US" sz="1100" b="1" dirty="0" smtClean="0">
                <a:latin typeface="Arial Rounded MT Bold"/>
              </a:rPr>
              <a:t>Quran. (John King)</a:t>
            </a:r>
          </a:p>
          <a:p>
            <a:pPr eaLnBrk="1" hangingPunct="1"/>
            <a:endParaRPr lang="en-US" sz="1100" b="1" dirty="0" smtClean="0">
              <a:latin typeface="Arial Rounded MT Bold"/>
            </a:endParaRPr>
          </a:p>
          <a:p>
            <a:pPr eaLnBrk="1" hangingPunct="1"/>
            <a:r>
              <a:rPr lang="en-US" sz="1100" b="1" dirty="0" smtClean="0">
                <a:latin typeface="Arial Rounded MT Bold"/>
              </a:rPr>
              <a:t>The  next verse 9:6 guarantees </a:t>
            </a:r>
            <a:r>
              <a:rPr lang="en-US" sz="1100" b="1" baseline="0" dirty="0" smtClean="0">
                <a:latin typeface="Arial Rounded MT Bold"/>
              </a:rPr>
              <a:t> </a:t>
            </a:r>
            <a:r>
              <a:rPr lang="en-US" sz="1100" b="1" dirty="0" smtClean="0">
                <a:latin typeface="Arial Rounded MT Bold"/>
              </a:rPr>
              <a:t>protection</a:t>
            </a:r>
            <a:r>
              <a:rPr lang="en-US" sz="1100" b="1" baseline="0" dirty="0" smtClean="0">
                <a:latin typeface="Arial Rounded MT Bold"/>
              </a:rPr>
              <a:t> of disbelievers, while</a:t>
            </a:r>
          </a:p>
          <a:p>
            <a:pPr eaLnBrk="1" hangingPunct="1"/>
            <a:r>
              <a:rPr lang="en-US" sz="1100" b="1" baseline="0" dirty="0" smtClean="0">
                <a:latin typeface="Arial Rounded MT Bold"/>
              </a:rPr>
              <a:t>The verse 9:4 reminds Muslims about honoring treaties made</a:t>
            </a:r>
          </a:p>
          <a:p>
            <a:pPr eaLnBrk="1" hangingPunct="1"/>
            <a:r>
              <a:rPr lang="en-US" sz="1100" b="1" baseline="0" dirty="0" smtClean="0">
                <a:latin typeface="Arial Rounded MT Bold"/>
              </a:rPr>
              <a:t>with non-Muslims.</a:t>
            </a:r>
            <a:endParaRPr lang="en-US" sz="1100" b="1" dirty="0" smtClean="0">
              <a:latin typeface="Arial Rounded MT Bold"/>
            </a:endParaRPr>
          </a:p>
          <a:p>
            <a:pPr eaLnBrk="1" hangingPunct="1"/>
            <a:endParaRPr lang="en-US" sz="1100" b="1" dirty="0" smtClean="0">
              <a:latin typeface="Arial Rounded MT Bold"/>
            </a:endParaRPr>
          </a:p>
          <a:p>
            <a:pPr eaLnBrk="1" hangingPunct="1"/>
            <a:r>
              <a:rPr lang="en-US" sz="1100" b="1" dirty="0" smtClean="0">
                <a:latin typeface="Arial Rounded MT Bold"/>
              </a:rPr>
              <a:t>These stern verses were revealed during a time of perpetual </a:t>
            </a:r>
          </a:p>
          <a:p>
            <a:pPr eaLnBrk="1" hangingPunct="1"/>
            <a:r>
              <a:rPr lang="en-US" sz="1100" b="1" dirty="0" smtClean="0">
                <a:latin typeface="Arial Rounded MT Bold"/>
              </a:rPr>
              <a:t>conflicts</a:t>
            </a:r>
            <a:r>
              <a:rPr lang="en-US" sz="1100" b="1" baseline="0" dirty="0" smtClean="0">
                <a:latin typeface="Arial Rounded MT Bold"/>
              </a:rPr>
              <a:t> </a:t>
            </a:r>
            <a:r>
              <a:rPr lang="en-US" sz="1100" b="1" dirty="0" smtClean="0">
                <a:latin typeface="Arial Rounded MT Bold"/>
              </a:rPr>
              <a:t>and warfare, where Muslims faced an existential threat. </a:t>
            </a:r>
          </a:p>
          <a:p>
            <a:pPr eaLnBrk="1" hangingPunct="1"/>
            <a:endParaRPr lang="en-US" sz="1100" b="1" dirty="0" smtClean="0">
              <a:latin typeface="Arial Rounded MT Bold"/>
            </a:endParaRPr>
          </a:p>
          <a:p>
            <a:pPr eaLnBrk="1" hangingPunct="1"/>
            <a:r>
              <a:rPr lang="en-US" sz="1100" b="1" dirty="0" smtClean="0">
                <a:latin typeface="Arial Rounded MT Bold"/>
              </a:rPr>
              <a:t>These verses must be understood in the light of </a:t>
            </a:r>
            <a:r>
              <a:rPr lang="en-US" sz="1100" b="1" u="sng" dirty="0" smtClean="0">
                <a:latin typeface="Arial Rounded MT Bold"/>
              </a:rPr>
              <a:t>the rules of</a:t>
            </a:r>
          </a:p>
          <a:p>
            <a:pPr eaLnBrk="1" hangingPunct="1"/>
            <a:r>
              <a:rPr lang="en-US" sz="1100" b="1" u="sng" dirty="0" smtClean="0">
                <a:latin typeface="Arial Rounded MT Bold"/>
              </a:rPr>
              <a:t>engagement presented earlier</a:t>
            </a:r>
            <a:r>
              <a:rPr lang="en-US" sz="1100" b="1" dirty="0" smtClean="0">
                <a:latin typeface="Arial Rounded MT Bold"/>
              </a:rPr>
              <a:t>.</a:t>
            </a:r>
          </a:p>
          <a:p>
            <a:pPr eaLnBrk="1" hangingPunct="1"/>
            <a:endParaRPr lang="en-US" sz="1100" b="1" dirty="0" smtClean="0">
              <a:latin typeface="Arial Rounded MT Bold"/>
            </a:endParaRPr>
          </a:p>
        </p:txBody>
      </p:sp>
    </p:spTree>
    <p:extLst>
      <p:ext uri="{BB962C8B-B14F-4D97-AF65-F5344CB8AC3E}">
        <p14:creationId xmlns:p14="http://schemas.microsoft.com/office/powerpoint/2010/main" val="498512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6E79FC55-C6A9-4024-BB72-969D8D7A84C4}" type="slidenum">
              <a:rPr lang="en-US" smtClean="0"/>
              <a:pPr/>
              <a:t>12</a:t>
            </a:fld>
            <a:endParaRPr lang="en-US" dirty="0" smtClean="0"/>
          </a:p>
        </p:txBody>
      </p:sp>
      <p:sp>
        <p:nvSpPr>
          <p:cNvPr id="39939" name="Rectangle 2050"/>
          <p:cNvSpPr>
            <a:spLocks noGrp="1" noRot="1" noChangeAspect="1" noChangeArrowheads="1" noTextEdit="1"/>
          </p:cNvSpPr>
          <p:nvPr>
            <p:ph type="sldImg"/>
          </p:nvPr>
        </p:nvSpPr>
        <p:spPr>
          <a:ln/>
        </p:spPr>
      </p:sp>
      <p:sp>
        <p:nvSpPr>
          <p:cNvPr id="39940" name="Rectangle 2051"/>
          <p:cNvSpPr>
            <a:spLocks noGrp="1" noChangeArrowheads="1"/>
          </p:cNvSpPr>
          <p:nvPr>
            <p:ph type="body" idx="1"/>
          </p:nvPr>
        </p:nvSpPr>
        <p:spPr>
          <a:noFill/>
          <a:ln w="9525"/>
        </p:spPr>
        <p:txBody>
          <a:bodyPr/>
          <a:lstStyle/>
          <a:p>
            <a:pPr eaLnBrk="1" hangingPunct="1"/>
            <a:r>
              <a:rPr lang="en-US" sz="1200" b="1" dirty="0" smtClean="0">
                <a:latin typeface="Arial Rounded MT Bold"/>
              </a:rPr>
              <a:t>The fundamentalist misinterpret this verse as a call for</a:t>
            </a:r>
            <a:r>
              <a:rPr lang="en-US" sz="1200" b="1" baseline="0" dirty="0" smtClean="0">
                <a:latin typeface="Arial Rounded MT Bold"/>
              </a:rPr>
              <a:t> </a:t>
            </a:r>
            <a:r>
              <a:rPr lang="en-US" sz="1200" b="1" dirty="0" smtClean="0">
                <a:latin typeface="Arial Rounded MT Bold"/>
              </a:rPr>
              <a:t>establishing </a:t>
            </a:r>
          </a:p>
          <a:p>
            <a:pPr eaLnBrk="1" hangingPunct="1"/>
            <a:r>
              <a:rPr lang="en-US" sz="1200" b="1" dirty="0" smtClean="0">
                <a:latin typeface="Arial Rounded MT Bold"/>
              </a:rPr>
              <a:t>Muslim hegemony over non-believers.</a:t>
            </a:r>
          </a:p>
          <a:p>
            <a:pPr eaLnBrk="1" hangingPunct="1"/>
            <a:endParaRPr lang="en-US" sz="1200" b="1" dirty="0" smtClean="0">
              <a:latin typeface="Arial Rounded MT Bold"/>
            </a:endParaRPr>
          </a:p>
          <a:p>
            <a:pPr eaLnBrk="1" hangingPunct="1"/>
            <a:r>
              <a:rPr lang="en-US" sz="1200" b="1" dirty="0" smtClean="0">
                <a:latin typeface="Arial Rounded MT Bold"/>
              </a:rPr>
              <a:t>The contextualization of this verse is difficult, since</a:t>
            </a:r>
            <a:r>
              <a:rPr lang="en-US" sz="1200" b="1" baseline="0" dirty="0" smtClean="0">
                <a:latin typeface="Arial Rounded MT Bold"/>
              </a:rPr>
              <a:t> </a:t>
            </a:r>
            <a:r>
              <a:rPr lang="en-US" sz="1200" b="1" dirty="0" smtClean="0">
                <a:latin typeface="Arial Rounded MT Bold"/>
              </a:rPr>
              <a:t>this verse </a:t>
            </a:r>
          </a:p>
          <a:p>
            <a:pPr eaLnBrk="1" hangingPunct="1"/>
            <a:r>
              <a:rPr lang="en-US" sz="1200" b="1" dirty="0" smtClean="0">
                <a:latin typeface="Arial Rounded MT Bold"/>
              </a:rPr>
              <a:t>appears</a:t>
            </a:r>
            <a:r>
              <a:rPr lang="en-US" sz="1200" b="1" baseline="0" dirty="0" smtClean="0">
                <a:latin typeface="Arial Rounded MT Bold"/>
              </a:rPr>
              <a:t> </a:t>
            </a:r>
            <a:r>
              <a:rPr lang="en-US" sz="1200" b="1" dirty="0" smtClean="0">
                <a:latin typeface="Arial Rounded MT Bold"/>
              </a:rPr>
              <a:t>without any surrounding verses that could provide any </a:t>
            </a:r>
          </a:p>
          <a:p>
            <a:pPr eaLnBrk="1" hangingPunct="1"/>
            <a:r>
              <a:rPr lang="en-US" sz="1200" b="1" dirty="0" smtClean="0">
                <a:latin typeface="Arial Rounded MT Bold"/>
              </a:rPr>
              <a:t>context.</a:t>
            </a:r>
            <a:r>
              <a:rPr lang="en-US" sz="1200" b="1" baseline="0" dirty="0" smtClean="0">
                <a:latin typeface="Arial Rounded MT Bold"/>
              </a:rPr>
              <a:t>  But 9:13 asks Muslims to fight those who broke their</a:t>
            </a:r>
          </a:p>
          <a:p>
            <a:pPr eaLnBrk="1" hangingPunct="1"/>
            <a:r>
              <a:rPr lang="en-US" sz="1200" b="1" baseline="0" dirty="0" smtClean="0">
                <a:latin typeface="Arial Rounded MT Bold"/>
              </a:rPr>
              <a:t>pledge and attacked Muslims first.</a:t>
            </a:r>
            <a:endParaRPr lang="en-US" sz="1200" b="1" dirty="0" smtClean="0">
              <a:latin typeface="Arial Rounded MT Bold"/>
            </a:endParaRPr>
          </a:p>
          <a:p>
            <a:pPr eaLnBrk="1" hangingPunct="1"/>
            <a:endParaRPr lang="en-US" sz="1200" b="1" dirty="0" smtClean="0">
              <a:latin typeface="Arial Rounded MT Bold"/>
            </a:endParaRPr>
          </a:p>
          <a:p>
            <a:pPr eaLnBrk="1" hangingPunct="1"/>
            <a:r>
              <a:rPr lang="en-US" sz="1200" b="1" dirty="0" smtClean="0">
                <a:latin typeface="Arial Rounded MT Bold"/>
              </a:rPr>
              <a:t>It must be understood in conjunction with other verses</a:t>
            </a:r>
            <a:r>
              <a:rPr lang="en-US" sz="1200" b="1" baseline="0" dirty="0" smtClean="0">
                <a:latin typeface="Arial Rounded MT Bold"/>
              </a:rPr>
              <a:t> </a:t>
            </a:r>
            <a:r>
              <a:rPr lang="en-US" sz="1200" b="1" dirty="0" smtClean="0">
                <a:latin typeface="Arial Rounded MT Bold"/>
              </a:rPr>
              <a:t>delineating </a:t>
            </a:r>
          </a:p>
          <a:p>
            <a:pPr eaLnBrk="1" hangingPunct="1"/>
            <a:r>
              <a:rPr lang="en-US" sz="1200" b="1" dirty="0" smtClean="0">
                <a:latin typeface="Arial Rounded MT Bold"/>
              </a:rPr>
              <a:t>the</a:t>
            </a:r>
            <a:r>
              <a:rPr lang="en-US" sz="1200" b="1" baseline="0" dirty="0" smtClean="0">
                <a:latin typeface="Arial Rounded MT Bold"/>
              </a:rPr>
              <a:t> </a:t>
            </a:r>
            <a:r>
              <a:rPr lang="en-US" sz="1200" b="1" u="sng" baseline="0" dirty="0" smtClean="0">
                <a:latin typeface="Arial Rounded MT Bold"/>
              </a:rPr>
              <a:t>Quranic </a:t>
            </a:r>
            <a:r>
              <a:rPr lang="en-US" sz="1200" b="1" u="sng" dirty="0" smtClean="0">
                <a:latin typeface="Arial Rounded MT Bold"/>
              </a:rPr>
              <a:t>rules of engagement</a:t>
            </a:r>
            <a:r>
              <a:rPr lang="en-US" sz="1200" b="1" dirty="0" smtClean="0">
                <a:latin typeface="Arial Rounded MT Bold"/>
              </a:rPr>
              <a:t>.</a:t>
            </a:r>
          </a:p>
        </p:txBody>
      </p:sp>
    </p:spTree>
    <p:extLst>
      <p:ext uri="{BB962C8B-B14F-4D97-AF65-F5344CB8AC3E}">
        <p14:creationId xmlns:p14="http://schemas.microsoft.com/office/powerpoint/2010/main" val="1850000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13</a:t>
            </a:fld>
            <a:endParaRPr lang="en-US" altLang="zh-TW" dirty="0"/>
          </a:p>
        </p:txBody>
      </p:sp>
    </p:spTree>
    <p:extLst>
      <p:ext uri="{BB962C8B-B14F-4D97-AF65-F5344CB8AC3E}">
        <p14:creationId xmlns:p14="http://schemas.microsoft.com/office/powerpoint/2010/main" val="4332254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F141475-84B6-4F18-9000-059D3A0F2C0E}" type="slidenum">
              <a:rPr lang="en-US" smtClean="0"/>
              <a:pPr/>
              <a:t>14</a:t>
            </a:fld>
            <a:endParaRPr lang="en-US" dirty="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Here is the fundamentalist’s dilemma: </a:t>
            </a:r>
            <a:r>
              <a:rPr lang="en-US" sz="1200" b="1" baseline="0" dirty="0" smtClean="0">
                <a:latin typeface="Arial Rounded MT Bold"/>
              </a:rPr>
              <a:t> </a:t>
            </a:r>
            <a:r>
              <a:rPr lang="en-US" sz="1200" b="1" dirty="0" smtClean="0">
                <a:latin typeface="Arial Rounded MT Bold"/>
              </a:rPr>
              <a:t>Given the explicit Quranic </a:t>
            </a:r>
          </a:p>
          <a:p>
            <a:pPr eaLnBrk="1" hangingPunct="1"/>
            <a:r>
              <a:rPr lang="en-US" sz="1200" b="1" dirty="0" smtClean="0">
                <a:latin typeface="Arial Rounded MT Bold"/>
              </a:rPr>
              <a:t>rules</a:t>
            </a:r>
            <a:r>
              <a:rPr lang="en-US" sz="1200" b="1" baseline="0" dirty="0" smtClean="0">
                <a:latin typeface="Arial Rounded MT Bold"/>
              </a:rPr>
              <a:t> of engagement</a:t>
            </a:r>
            <a:r>
              <a:rPr lang="en-US" sz="1200" b="1" dirty="0" smtClean="0">
                <a:latin typeface="Arial Rounded MT Bold"/>
              </a:rPr>
              <a:t>, how</a:t>
            </a:r>
            <a:r>
              <a:rPr lang="en-US" sz="1200" b="1" baseline="0" dirty="0" smtClean="0">
                <a:latin typeface="Arial Rounded MT Bold"/>
              </a:rPr>
              <a:t> </a:t>
            </a:r>
            <a:r>
              <a:rPr lang="en-US" sz="1200" b="1" dirty="0" smtClean="0">
                <a:latin typeface="Arial Rounded MT Bold"/>
              </a:rPr>
              <a:t>can militancy be supported? The key</a:t>
            </a:r>
          </a:p>
          <a:p>
            <a:pPr eaLnBrk="1" hangingPunct="1"/>
            <a:r>
              <a:rPr lang="en-US" sz="1200" b="1" dirty="0" smtClean="0">
                <a:latin typeface="Arial Rounded MT Bold"/>
              </a:rPr>
              <a:t>is abrogation.</a:t>
            </a:r>
            <a:r>
              <a:rPr lang="en-US" sz="1200" b="1" baseline="0" dirty="0" smtClean="0">
                <a:latin typeface="Arial Rounded MT Bold"/>
              </a:rPr>
              <a:t> </a:t>
            </a:r>
            <a:r>
              <a:rPr lang="en-US" sz="1200" b="1" dirty="0" smtClean="0">
                <a:latin typeface="Arial Rounded MT Bold"/>
              </a:rPr>
              <a:t>Abrogation,</a:t>
            </a:r>
            <a:r>
              <a:rPr lang="en-US" sz="1200" b="1" baseline="0" dirty="0" smtClean="0">
                <a:latin typeface="Arial Rounded MT Bold"/>
              </a:rPr>
              <a:t> however,</a:t>
            </a:r>
            <a:r>
              <a:rPr lang="en-US" sz="1200" b="1" dirty="0" smtClean="0">
                <a:latin typeface="Arial Rounded MT Bold"/>
              </a:rPr>
              <a:t> remains</a:t>
            </a:r>
            <a:r>
              <a:rPr lang="en-US" sz="1200" b="1" baseline="0" dirty="0" smtClean="0">
                <a:latin typeface="Arial Rounded MT Bold"/>
              </a:rPr>
              <a:t> </a:t>
            </a:r>
            <a:r>
              <a:rPr lang="en-US" sz="1200" b="1" dirty="0" smtClean="0">
                <a:latin typeface="Arial Rounded MT Bold"/>
              </a:rPr>
              <a:t>a contentious issue.</a:t>
            </a:r>
          </a:p>
          <a:p>
            <a:pPr eaLnBrk="1" hangingPunct="1"/>
            <a:endParaRPr lang="en-US" sz="1200" b="1" dirty="0" smtClean="0">
              <a:latin typeface="Arial Rounded MT Bold"/>
            </a:endParaRPr>
          </a:p>
          <a:p>
            <a:pPr eaLnBrk="1" hangingPunct="1"/>
            <a:r>
              <a:rPr lang="en-US" sz="1200" b="1" dirty="0" smtClean="0">
                <a:latin typeface="Arial Rounded MT Bold"/>
              </a:rPr>
              <a:t>Shafi, the founder of</a:t>
            </a:r>
            <a:r>
              <a:rPr lang="en-US" sz="1200" b="1" baseline="0" dirty="0" smtClean="0">
                <a:latin typeface="Arial Rounded MT Bold"/>
              </a:rPr>
              <a:t> one of the four major </a:t>
            </a:r>
            <a:r>
              <a:rPr lang="en-US" sz="1200" b="1" dirty="0" smtClean="0">
                <a:latin typeface="Arial Rounded MT Bold"/>
              </a:rPr>
              <a:t>schools of jurisprudence,</a:t>
            </a:r>
            <a:r>
              <a:rPr lang="en-US" sz="1200" b="1" baseline="0" dirty="0" smtClean="0">
                <a:latin typeface="Arial Rounded MT Bold"/>
              </a:rPr>
              <a:t> is</a:t>
            </a:r>
          </a:p>
          <a:p>
            <a:pPr eaLnBrk="1" hangingPunct="1"/>
            <a:r>
              <a:rPr lang="en-US" sz="1200" b="1" dirty="0" smtClean="0">
                <a:latin typeface="Arial Rounded MT Bold"/>
              </a:rPr>
              <a:t>a</a:t>
            </a:r>
            <a:r>
              <a:rPr lang="en-US" sz="1200" b="1" baseline="0" dirty="0" smtClean="0">
                <a:latin typeface="Arial Rounded MT Bold"/>
              </a:rPr>
              <a:t> t</a:t>
            </a:r>
            <a:r>
              <a:rPr lang="en-US" sz="1200" b="1" dirty="0" smtClean="0">
                <a:latin typeface="Arial Rounded MT Bold"/>
              </a:rPr>
              <a:t>owering figure. The theory of abrogation was proposed 150 years </a:t>
            </a:r>
          </a:p>
          <a:p>
            <a:pPr eaLnBrk="1" hangingPunct="1"/>
            <a:r>
              <a:rPr lang="en-US" sz="1200" b="1" dirty="0" smtClean="0">
                <a:latin typeface="Arial Rounded MT Bold"/>
              </a:rPr>
              <a:t>after the demise of the</a:t>
            </a:r>
            <a:r>
              <a:rPr lang="en-US" sz="1200" b="1" baseline="0" dirty="0" smtClean="0">
                <a:latin typeface="Arial Rounded MT Bold"/>
              </a:rPr>
              <a:t> </a:t>
            </a:r>
            <a:r>
              <a:rPr lang="en-US" sz="1200" b="1" dirty="0" smtClean="0">
                <a:latin typeface="Arial Rounded MT Bold"/>
              </a:rPr>
              <a:t>Prophet.</a:t>
            </a:r>
          </a:p>
          <a:p>
            <a:pPr eaLnBrk="1" hangingPunct="1"/>
            <a:endParaRPr lang="en-US" sz="1200" b="1" dirty="0" smtClean="0">
              <a:latin typeface="Arial Rounded MT Bold"/>
            </a:endParaRPr>
          </a:p>
          <a:p>
            <a:pPr eaLnBrk="1" hangingPunct="1"/>
            <a:r>
              <a:rPr lang="en-US" sz="1200" b="1" dirty="0" smtClean="0">
                <a:latin typeface="Arial Rounded MT Bold"/>
              </a:rPr>
              <a:t>Based on the idea of progressive revelation, it seeks to destroy</a:t>
            </a:r>
            <a:r>
              <a:rPr lang="en-US" sz="1200" b="1" baseline="0" dirty="0" smtClean="0">
                <a:latin typeface="Arial Rounded MT Bold"/>
              </a:rPr>
              <a:t> rather</a:t>
            </a:r>
          </a:p>
          <a:p>
            <a:pPr eaLnBrk="1" hangingPunct="1"/>
            <a:r>
              <a:rPr lang="en-US" sz="1200" b="1" baseline="0" dirty="0" smtClean="0">
                <a:latin typeface="Arial Rounded MT Bold"/>
              </a:rPr>
              <a:t>than build on previous Quranic revelations.</a:t>
            </a:r>
            <a:endParaRPr lang="en-US" sz="1200" b="1" dirty="0" smtClean="0">
              <a:latin typeface="Arial Rounded MT Bold"/>
            </a:endParaRPr>
          </a:p>
          <a:p>
            <a:pPr eaLnBrk="1" hangingPunct="1"/>
            <a:endParaRPr lang="en-US" sz="1200" b="1" dirty="0" smtClean="0">
              <a:latin typeface="Arial Rounded MT Bold"/>
            </a:endParaRPr>
          </a:p>
          <a:p>
            <a:pPr eaLnBrk="1" hangingPunct="1"/>
            <a:r>
              <a:rPr lang="en-US" sz="1200" b="1" dirty="0" smtClean="0">
                <a:latin typeface="Arial Rounded MT Bold"/>
              </a:rPr>
              <a:t>With focus on 9.29 and part of 9:5, earlier verses</a:t>
            </a:r>
            <a:r>
              <a:rPr lang="en-US" sz="1200" b="1" baseline="0" dirty="0" smtClean="0">
                <a:latin typeface="Arial Rounded MT Bold"/>
              </a:rPr>
              <a:t> </a:t>
            </a:r>
            <a:r>
              <a:rPr lang="en-US" sz="1200" b="1" dirty="0" smtClean="0">
                <a:latin typeface="Arial Rounded MT Bold"/>
              </a:rPr>
              <a:t>that</a:t>
            </a:r>
            <a:r>
              <a:rPr lang="en-US" sz="1200" b="1" baseline="0" dirty="0" smtClean="0">
                <a:latin typeface="Arial Rounded MT Bold"/>
              </a:rPr>
              <a:t> delineate a </a:t>
            </a:r>
          </a:p>
          <a:p>
            <a:pPr eaLnBrk="1" hangingPunct="1"/>
            <a:r>
              <a:rPr lang="en-US" sz="1200" b="1" baseline="0" dirty="0" smtClean="0">
                <a:latin typeface="Arial Rounded MT Bold"/>
              </a:rPr>
              <a:t>restrictive </a:t>
            </a:r>
            <a:r>
              <a:rPr lang="en-US" sz="1200" b="1" dirty="0" smtClean="0">
                <a:latin typeface="Arial Rounded MT Bold"/>
              </a:rPr>
              <a:t>rules of engagement</a:t>
            </a:r>
            <a:r>
              <a:rPr lang="en-US" sz="1200" b="1" baseline="0" dirty="0" smtClean="0">
                <a:latin typeface="Arial Rounded MT Bold"/>
              </a:rPr>
              <a:t> </a:t>
            </a:r>
            <a:r>
              <a:rPr lang="en-US" sz="1200" b="1" dirty="0" smtClean="0">
                <a:latin typeface="Arial Rounded MT Bold"/>
              </a:rPr>
              <a:t>are repealed and set aside.</a:t>
            </a:r>
          </a:p>
          <a:p>
            <a:pPr eaLnBrk="1" hangingPunct="1"/>
            <a:endParaRPr lang="en-US" sz="1200" b="1" dirty="0" smtClean="0">
              <a:latin typeface="Arial Rounded MT Bold"/>
            </a:endParaRPr>
          </a:p>
          <a:p>
            <a:pPr eaLnBrk="1" hangingPunct="1"/>
            <a:r>
              <a:rPr lang="en-US" sz="1200" b="1" dirty="0" smtClean="0">
                <a:latin typeface="Arial Rounded MT Bold"/>
              </a:rPr>
              <a:t>Has 2:107 itself been abrogated?</a:t>
            </a:r>
          </a:p>
          <a:p>
            <a:pPr eaLnBrk="1" hangingPunct="1"/>
            <a:endParaRPr lang="en-US" sz="1400" b="1" dirty="0" smtClean="0">
              <a:latin typeface="Arial Rounded MT Bold"/>
            </a:endParaRPr>
          </a:p>
        </p:txBody>
      </p:sp>
    </p:spTree>
    <p:extLst>
      <p:ext uri="{BB962C8B-B14F-4D97-AF65-F5344CB8AC3E}">
        <p14:creationId xmlns:p14="http://schemas.microsoft.com/office/powerpoint/2010/main" val="2927410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319B26C0-F8AA-44EA-A6DD-B938E3432A46}" type="slidenum">
              <a:rPr lang="en-US" smtClean="0"/>
              <a:pPr/>
              <a:t>15</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p:spPr>
        <p:txBody>
          <a:bodyPr/>
          <a:lstStyle/>
          <a:p>
            <a:pPr defTabSz="966612" eaLnBrk="1" hangingPunct="1">
              <a:defRPr/>
            </a:pP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Conflictive-selective chooses some verses</a:t>
            </a:r>
            <a:r>
              <a:rPr lang="en-US" sz="1200" b="1" baseline="0" dirty="0" smtClean="0">
                <a:solidFill>
                  <a:schemeClr val="bg1">
                    <a:lumMod val="25000"/>
                  </a:schemeClr>
                </a:solidFill>
                <a:effectLst>
                  <a:outerShdw blurRad="50800" dist="38100" dir="2700000" algn="tl" rotWithShape="0">
                    <a:prstClr val="black">
                      <a:alpha val="40000"/>
                    </a:prstClr>
                  </a:outerShdw>
                </a:effectLst>
                <a:latin typeface="Arial Rounded MT Bold"/>
              </a:rPr>
              <a:t> over others that</a:t>
            </a:r>
          </a:p>
          <a:p>
            <a:pPr defTabSz="966612" eaLnBrk="1" hangingPunct="1">
              <a:defRPr/>
            </a:pPr>
            <a:r>
              <a:rPr lang="en-US" sz="1200" b="1" baseline="0" dirty="0" smtClean="0">
                <a:solidFill>
                  <a:schemeClr val="bg1">
                    <a:lumMod val="25000"/>
                  </a:schemeClr>
                </a:solidFill>
                <a:effectLst>
                  <a:outerShdw blurRad="50800" dist="38100" dir="2700000" algn="tl" rotWithShape="0">
                    <a:prstClr val="black">
                      <a:alpha val="40000"/>
                    </a:prstClr>
                  </a:outerShdw>
                </a:effectLst>
                <a:latin typeface="Arial Rounded MT Bold"/>
              </a:rPr>
              <a:t>might appear conflicting.</a:t>
            </a:r>
            <a:endPar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endParaRPr>
          </a:p>
          <a:p>
            <a:pPr defTabSz="966612" eaLnBrk="1" hangingPunct="1">
              <a:defRPr/>
            </a:pPr>
            <a:endPar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endParaRPr>
          </a:p>
          <a:p>
            <a:pPr defTabSz="966612" eaLnBrk="1" hangingPunct="1">
              <a:defRPr/>
            </a:pP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Collective-synthetic method reconciles and synthesize diverse verses; </a:t>
            </a:r>
          </a:p>
          <a:p>
            <a:pPr defTabSz="966612" eaLnBrk="1" hangingPunct="1">
              <a:defRPr/>
            </a:pP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it conceptually demanding analysis, but</a:t>
            </a:r>
            <a:r>
              <a:rPr lang="en-US" sz="1200" b="1" baseline="0" dirty="0" smtClean="0">
                <a:solidFill>
                  <a:schemeClr val="bg1">
                    <a:lumMod val="25000"/>
                  </a:schemeClr>
                </a:solidFill>
                <a:effectLst>
                  <a:outerShdw blurRad="50800" dist="38100" dir="2700000" algn="tl" rotWithShape="0">
                    <a:prstClr val="black">
                      <a:alpha val="40000"/>
                    </a:prstClr>
                  </a:outerShdw>
                </a:effectLst>
                <a:latin typeface="Arial Rounded MT Bold"/>
              </a:rPr>
              <a:t> </a:t>
            </a: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it guarantees the finality and </a:t>
            </a:r>
          </a:p>
          <a:p>
            <a:pPr defTabSz="966612" eaLnBrk="1" hangingPunct="1">
              <a:defRPr/>
            </a:pP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integrity of the Quranic text.</a:t>
            </a:r>
          </a:p>
          <a:p>
            <a:pPr defTabSz="966612" eaLnBrk="1" hangingPunct="1">
              <a:defRPr/>
            </a:pPr>
            <a:endPar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r>
              <a:rPr lang="en-US" sz="1200" b="1" dirty="0" smtClean="0">
                <a:latin typeface="Arial Rounded MT Bold"/>
              </a:rPr>
              <a:t>The theory of abrogation goes against the sanctity,</a:t>
            </a:r>
            <a:r>
              <a:rPr lang="en-US" sz="1200" b="1" baseline="0" dirty="0" smtClean="0">
                <a:latin typeface="Arial Rounded MT Bold"/>
              </a:rPr>
              <a:t> </a:t>
            </a:r>
            <a:r>
              <a:rPr lang="en-US" sz="1200" b="1" dirty="0" smtClean="0">
                <a:latin typeface="Arial Rounded MT Bold"/>
              </a:rPr>
              <a:t>integrity, and</a:t>
            </a:r>
          </a:p>
          <a:p>
            <a:pPr eaLnBrk="1" hangingPunct="1"/>
            <a:r>
              <a:rPr lang="en-US" sz="1200" b="1" dirty="0" smtClean="0">
                <a:latin typeface="Arial Rounded MT Bold"/>
              </a:rPr>
              <a:t>finality</a:t>
            </a:r>
            <a:r>
              <a:rPr lang="en-US" sz="1200" b="1" baseline="0" dirty="0" smtClean="0">
                <a:latin typeface="Arial Rounded MT Bold"/>
              </a:rPr>
              <a:t> </a:t>
            </a:r>
            <a:r>
              <a:rPr lang="en-US" sz="1200" b="1" dirty="0" smtClean="0">
                <a:latin typeface="Arial Rounded MT Bold"/>
              </a:rPr>
              <a:t>of the Quranic message. </a:t>
            </a:r>
            <a:r>
              <a:rPr lang="en-US" sz="1200" b="1" baseline="0" dirty="0" smtClean="0">
                <a:latin typeface="Arial Rounded MT Bold"/>
              </a:rPr>
              <a:t> </a:t>
            </a:r>
            <a:r>
              <a:rPr lang="en-US" sz="1200" b="1" dirty="0" smtClean="0">
                <a:latin typeface="Arial Rounded MT Bold"/>
              </a:rPr>
              <a:t>Numerous interpretations by </a:t>
            </a:r>
          </a:p>
          <a:p>
            <a:pPr eaLnBrk="1" hangingPunct="1"/>
            <a:r>
              <a:rPr lang="en-US" sz="1200" b="1" dirty="0" smtClean="0">
                <a:latin typeface="Arial Rounded MT Bold"/>
              </a:rPr>
              <a:t>various jurists</a:t>
            </a:r>
            <a:r>
              <a:rPr lang="en-US" sz="1200" b="1" baseline="0" dirty="0" smtClean="0">
                <a:latin typeface="Arial Rounded MT Bold"/>
              </a:rPr>
              <a:t> </a:t>
            </a:r>
            <a:r>
              <a:rPr lang="en-US" sz="1200" b="1" dirty="0" smtClean="0">
                <a:latin typeface="Arial Rounded MT Bold"/>
              </a:rPr>
              <a:t>with their own list of abrogated verses create an </a:t>
            </a:r>
          </a:p>
          <a:p>
            <a:pPr eaLnBrk="1" hangingPunct="1"/>
            <a:r>
              <a:rPr lang="en-US" sz="1200" b="1" dirty="0" smtClean="0">
                <a:latin typeface="Arial Rounded MT Bold"/>
              </a:rPr>
              <a:t>intellectual and theological </a:t>
            </a:r>
            <a:r>
              <a:rPr lang="en-US" sz="1200" b="1" baseline="0" dirty="0" smtClean="0">
                <a:latin typeface="Arial Rounded MT Bold"/>
              </a:rPr>
              <a:t> </a:t>
            </a:r>
            <a:r>
              <a:rPr lang="en-US" sz="1200" b="1" dirty="0" smtClean="0">
                <a:latin typeface="Arial Rounded MT Bold"/>
              </a:rPr>
              <a:t>anarchy.</a:t>
            </a:r>
          </a:p>
          <a:p>
            <a:pPr eaLnBrk="1" hangingPunct="1"/>
            <a:endPar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It also gives inordinate power to the jurists and theologians.</a:t>
            </a:r>
          </a:p>
          <a:p>
            <a:pPr eaLnBrk="1" hangingPunct="1"/>
            <a:endParaRPr lang="en-US" sz="1200" b="1" dirty="0" smtClean="0">
              <a:latin typeface="Arial Rounded MT Bold"/>
            </a:endParaRPr>
          </a:p>
          <a:p>
            <a:pPr eaLnBrk="1" hangingPunct="1"/>
            <a:r>
              <a:rPr lang="en-US" sz="1200" b="1" dirty="0" smtClean="0">
                <a:latin typeface="Arial Rounded MT Bold"/>
              </a:rPr>
              <a:t>The Commission produced a report</a:t>
            </a:r>
            <a:r>
              <a:rPr lang="en-US" sz="1200" b="1" baseline="0" dirty="0" smtClean="0">
                <a:latin typeface="Arial Rounded MT Bold"/>
              </a:rPr>
              <a:t> </a:t>
            </a:r>
            <a:r>
              <a:rPr lang="en-US" sz="1200" b="1" dirty="0" smtClean="0">
                <a:latin typeface="Arial Rounded MT Bold"/>
              </a:rPr>
              <a:t>after</a:t>
            </a:r>
            <a:r>
              <a:rPr lang="en-US" sz="1200" b="1" baseline="0" dirty="0" smtClean="0">
                <a:latin typeface="Arial Rounded MT Bold"/>
              </a:rPr>
              <a:t> </a:t>
            </a:r>
            <a:r>
              <a:rPr lang="en-US" sz="1200" b="1" dirty="0" smtClean="0">
                <a:latin typeface="Arial Rounded MT Bold"/>
              </a:rPr>
              <a:t>interviewing Muslim </a:t>
            </a:r>
          </a:p>
          <a:p>
            <a:pPr eaLnBrk="1" hangingPunct="1"/>
            <a:r>
              <a:rPr lang="en-US" sz="1200" b="1" dirty="0" smtClean="0">
                <a:latin typeface="Arial Rounded MT Bold"/>
              </a:rPr>
              <a:t>jurists of the entire spectrum of points</a:t>
            </a:r>
            <a:r>
              <a:rPr lang="en-US" sz="1200" b="1" baseline="0" dirty="0" smtClean="0">
                <a:latin typeface="Arial Rounded MT Bold"/>
              </a:rPr>
              <a:t> of view</a:t>
            </a:r>
            <a:r>
              <a:rPr lang="en-US" sz="1200" b="1" dirty="0" smtClean="0">
                <a:latin typeface="Arial Rounded MT Bold"/>
              </a:rPr>
              <a:t>.</a:t>
            </a:r>
          </a:p>
        </p:txBody>
      </p:sp>
    </p:spTree>
    <p:extLst>
      <p:ext uri="{BB962C8B-B14F-4D97-AF65-F5344CB8AC3E}">
        <p14:creationId xmlns:p14="http://schemas.microsoft.com/office/powerpoint/2010/main" val="567321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16</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There are essentially four categories of scholars.</a:t>
            </a:r>
          </a:p>
          <a:p>
            <a:pPr eaLnBrk="1" hangingPunct="1"/>
            <a:endParaRPr lang="en-US" sz="1200" b="1" dirty="0" smtClean="0">
              <a:latin typeface="Arial Rounded MT Bold"/>
            </a:endParaRPr>
          </a:p>
          <a:p>
            <a:pPr eaLnBrk="1" hangingPunct="1"/>
            <a:r>
              <a:rPr lang="en-US" sz="1200" b="1" dirty="0" smtClean="0">
                <a:latin typeface="Arial Rounded MT Bold"/>
              </a:rPr>
              <a:t>As shown the classical scholars belongs to </a:t>
            </a:r>
            <a:r>
              <a:rPr lang="en-US" sz="1200" b="1" u="sng" dirty="0" smtClean="0">
                <a:latin typeface="Arial Rounded MT Bold"/>
              </a:rPr>
              <a:t>the medieval period,</a:t>
            </a:r>
            <a:r>
              <a:rPr lang="en-US" sz="1200" b="1" u="sng" baseline="0" dirty="0" smtClean="0">
                <a:latin typeface="Arial Rounded MT Bold"/>
              </a:rPr>
              <a:t> </a:t>
            </a:r>
          </a:p>
          <a:p>
            <a:pPr eaLnBrk="1" hangingPunct="1"/>
            <a:r>
              <a:rPr lang="en-US" sz="1200" b="1" dirty="0" smtClean="0">
                <a:latin typeface="Arial Rounded MT Bold"/>
              </a:rPr>
              <a:t>while the other espoused their views in the 20th century.</a:t>
            </a:r>
          </a:p>
          <a:p>
            <a:pPr eaLnBrk="1" hangingPunct="1"/>
            <a:endParaRPr lang="en-US" sz="1200" b="1" dirty="0" smtClean="0">
              <a:latin typeface="Arial Rounded MT Bold"/>
            </a:endParaRPr>
          </a:p>
          <a:p>
            <a:pPr eaLnBrk="1" hangingPunct="1"/>
            <a:r>
              <a:rPr lang="en-US" sz="1200" b="1" dirty="0" smtClean="0">
                <a:latin typeface="Arial Rounded MT Bold"/>
              </a:rPr>
              <a:t>The modernist and reformist views diverge significantly from the </a:t>
            </a:r>
          </a:p>
          <a:p>
            <a:pPr eaLnBrk="1" hangingPunct="1"/>
            <a:r>
              <a:rPr lang="en-US" sz="1200" b="1" dirty="0" smtClean="0">
                <a:latin typeface="Arial Rounded MT Bold"/>
              </a:rPr>
              <a:t>other two.</a:t>
            </a:r>
          </a:p>
          <a:p>
            <a:pPr eaLnBrk="1" hangingPunct="1"/>
            <a:endParaRPr lang="en-US" sz="1200" b="1" dirty="0" smtClean="0">
              <a:latin typeface="Arial Rounded MT Bold"/>
            </a:endParaRPr>
          </a:p>
          <a:p>
            <a:pPr eaLnBrk="1" hangingPunct="1"/>
            <a:r>
              <a:rPr lang="en-US" sz="1200" b="1" dirty="0" smtClean="0">
                <a:latin typeface="Arial Rounded MT Bold"/>
              </a:rPr>
              <a:t>Later, we will talk</a:t>
            </a:r>
            <a:r>
              <a:rPr lang="en-US" sz="1200" b="1" baseline="0" dirty="0" smtClean="0">
                <a:latin typeface="Arial Rounded MT Bold"/>
              </a:rPr>
              <a:t> </a:t>
            </a:r>
            <a:r>
              <a:rPr lang="en-US" sz="1200" b="1" dirty="0" smtClean="0">
                <a:latin typeface="Arial Rounded MT Bold"/>
              </a:rPr>
              <a:t>about some of these scholars in more detail.</a:t>
            </a:r>
          </a:p>
          <a:p>
            <a:pPr eaLnBrk="1" hangingPunct="1"/>
            <a:endParaRPr lang="en-US" sz="1200" b="1" dirty="0" smtClean="0">
              <a:latin typeface="Arial Rounded MT Bold"/>
            </a:endParaRPr>
          </a:p>
        </p:txBody>
      </p:sp>
    </p:spTree>
    <p:extLst>
      <p:ext uri="{BB962C8B-B14F-4D97-AF65-F5344CB8AC3E}">
        <p14:creationId xmlns:p14="http://schemas.microsoft.com/office/powerpoint/2010/main" val="2394497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17</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In the west, Ibn Rushd’s name has been Latinized into Averroes. </a:t>
            </a:r>
          </a:p>
          <a:p>
            <a:pPr eaLnBrk="1" hangingPunct="1"/>
            <a:endParaRPr lang="en-US" sz="1200" b="1" dirty="0" smtClean="0">
              <a:latin typeface="Arial Rounded MT Bold"/>
            </a:endParaRPr>
          </a:p>
          <a:p>
            <a:pPr eaLnBrk="1" hangingPunct="1"/>
            <a:r>
              <a:rPr lang="en-US" sz="1200" b="1" dirty="0" smtClean="0">
                <a:latin typeface="Arial Rounded MT Bold"/>
              </a:rPr>
              <a:t>(Maliki, Shafii, Hanbali, and Hanafi)</a:t>
            </a:r>
          </a:p>
        </p:txBody>
      </p:sp>
    </p:spTree>
    <p:extLst>
      <p:ext uri="{BB962C8B-B14F-4D97-AF65-F5344CB8AC3E}">
        <p14:creationId xmlns:p14="http://schemas.microsoft.com/office/powerpoint/2010/main" val="2127020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18</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Second bullet =&gt; UNCONDITIONAL</a:t>
            </a:r>
          </a:p>
          <a:p>
            <a:pPr eaLnBrk="1" hangingPunct="1"/>
            <a:endParaRPr lang="en-US" sz="1200" b="1" dirty="0" smtClean="0">
              <a:latin typeface="Arial Rounded MT Bold"/>
            </a:endParaRPr>
          </a:p>
          <a:p>
            <a:pPr eaLnBrk="1" hangingPunct="1"/>
            <a:r>
              <a:rPr lang="en-US" sz="1200" b="1" dirty="0" smtClean="0">
                <a:latin typeface="Arial Rounded MT Bold"/>
              </a:rPr>
              <a:t>Note that paying of the poll-tax implies that the disbelievers</a:t>
            </a:r>
          </a:p>
          <a:p>
            <a:pPr eaLnBrk="1" hangingPunct="1"/>
            <a:r>
              <a:rPr lang="en-US" sz="1200" b="1" dirty="0" smtClean="0">
                <a:latin typeface="Arial Rounded MT Bold"/>
              </a:rPr>
              <a:t>come under Muslim rule.</a:t>
            </a:r>
          </a:p>
          <a:p>
            <a:pPr eaLnBrk="1" hangingPunct="1"/>
            <a:endParaRPr lang="en-US" sz="1200" b="1" dirty="0" smtClean="0">
              <a:latin typeface="Arial Rounded MT Bold"/>
            </a:endParaRPr>
          </a:p>
          <a:p>
            <a:pPr eaLnBrk="1" hangingPunct="1"/>
            <a:r>
              <a:rPr lang="en-US" sz="1200" b="1" dirty="0" smtClean="0">
                <a:latin typeface="Arial Rounded MT Bold"/>
              </a:rPr>
              <a:t>He also opens the possibility of peace treaty, as a third option, </a:t>
            </a:r>
          </a:p>
          <a:p>
            <a:pPr eaLnBrk="1" hangingPunct="1"/>
            <a:r>
              <a:rPr lang="en-US" sz="1200" b="1" dirty="0" smtClean="0">
                <a:latin typeface="Arial Rounded MT Bold"/>
              </a:rPr>
              <a:t>where neither </a:t>
            </a:r>
            <a:r>
              <a:rPr lang="en-US" sz="1200" b="1" u="sng" dirty="0" smtClean="0">
                <a:latin typeface="Arial Rounded MT Bold"/>
              </a:rPr>
              <a:t>conversion nor subjection</a:t>
            </a:r>
            <a:r>
              <a:rPr lang="en-US" sz="1200" b="1" dirty="0" smtClean="0">
                <a:latin typeface="Arial Rounded MT Bold"/>
              </a:rPr>
              <a:t> takes place.</a:t>
            </a:r>
          </a:p>
          <a:p>
            <a:pPr eaLnBrk="1" hangingPunct="1"/>
            <a:endParaRPr lang="en-US" sz="1200" b="1" dirty="0" smtClean="0">
              <a:latin typeface="Arial Rounded MT Bold"/>
            </a:endParaRPr>
          </a:p>
          <a:p>
            <a:pPr eaLnBrk="1" hangingPunct="1"/>
            <a:r>
              <a:rPr lang="en-US" sz="1200" b="1" dirty="0" smtClean="0">
                <a:latin typeface="Arial Rounded MT Bold"/>
              </a:rPr>
              <a:t>Ibn Rushd (12</a:t>
            </a:r>
            <a:r>
              <a:rPr lang="en-US" sz="1200" b="1" baseline="30000" dirty="0" smtClean="0">
                <a:latin typeface="Arial Rounded MT Bold"/>
              </a:rPr>
              <a:t>th</a:t>
            </a:r>
            <a:r>
              <a:rPr lang="en-US" sz="1200" b="1" dirty="0" smtClean="0">
                <a:latin typeface="Arial Rounded MT Bold"/>
              </a:rPr>
              <a:t> century) sends a mixed message.</a:t>
            </a:r>
          </a:p>
        </p:txBody>
      </p:sp>
    </p:spTree>
    <p:extLst>
      <p:ext uri="{BB962C8B-B14F-4D97-AF65-F5344CB8AC3E}">
        <p14:creationId xmlns:p14="http://schemas.microsoft.com/office/powerpoint/2010/main" val="21694154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19</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He had considerable influence on the fundamentalist movements </a:t>
            </a:r>
          </a:p>
          <a:p>
            <a:pPr eaLnBrk="1" hangingPunct="1"/>
            <a:r>
              <a:rPr lang="en-US" sz="1200" b="1" dirty="0" smtClean="0">
                <a:latin typeface="Arial Rounded MT Bold"/>
              </a:rPr>
              <a:t>such as Wahabi and Salafi, two of the most orthodox.</a:t>
            </a:r>
          </a:p>
          <a:p>
            <a:pPr eaLnBrk="1" hangingPunct="1"/>
            <a:endParaRPr lang="en-US" sz="1200" b="1" dirty="0" smtClean="0">
              <a:latin typeface="Arial Rounded MT Bold"/>
            </a:endParaRPr>
          </a:p>
        </p:txBody>
      </p:sp>
    </p:spTree>
    <p:extLst>
      <p:ext uri="{BB962C8B-B14F-4D97-AF65-F5344CB8AC3E}">
        <p14:creationId xmlns:p14="http://schemas.microsoft.com/office/powerpoint/2010/main" val="2296980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a:t>
            </a:fld>
            <a:endParaRPr lang="en-US" altLang="zh-TW" dirty="0"/>
          </a:p>
        </p:txBody>
      </p:sp>
    </p:spTree>
    <p:extLst>
      <p:ext uri="{BB962C8B-B14F-4D97-AF65-F5344CB8AC3E}">
        <p14:creationId xmlns:p14="http://schemas.microsoft.com/office/powerpoint/2010/main" val="9900978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20</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Second bullet =&gt; unconditional.</a:t>
            </a:r>
          </a:p>
          <a:p>
            <a:pPr eaLnBrk="1" hangingPunct="1"/>
            <a:endParaRPr lang="en-US" sz="1200" b="1" dirty="0" smtClean="0">
              <a:latin typeface="Arial Rounded MT Bold"/>
            </a:endParaRPr>
          </a:p>
          <a:p>
            <a:pPr eaLnBrk="1" hangingPunct="1"/>
            <a:r>
              <a:rPr lang="en-US" sz="1200" b="1" dirty="0" smtClean="0">
                <a:latin typeface="Arial Rounded MT Bold"/>
              </a:rPr>
              <a:t>Making Islam triumph is another way of expressing the desire </a:t>
            </a:r>
          </a:p>
          <a:p>
            <a:pPr eaLnBrk="1" hangingPunct="1"/>
            <a:r>
              <a:rPr lang="en-US" sz="1200" b="1" dirty="0" smtClean="0">
                <a:latin typeface="Arial Rounded MT Bold"/>
              </a:rPr>
              <a:t>for Muslim hegemony. </a:t>
            </a:r>
          </a:p>
          <a:p>
            <a:pPr eaLnBrk="1" hangingPunct="1"/>
            <a:endParaRPr lang="en-US" sz="1200" b="1" dirty="0" smtClean="0">
              <a:latin typeface="Arial Rounded MT Bold"/>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latin typeface="Arial Rounded MT Bold"/>
              </a:rPr>
              <a:t>Notice that in Ibn Taymiyyah’s world, aggression  has turned</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latin typeface="Arial Rounded MT Bold"/>
              </a:rPr>
              <a:t>inwards and upon itself,</a:t>
            </a:r>
            <a:r>
              <a:rPr lang="en-US" sz="1200" b="1" baseline="0" dirty="0" smtClean="0">
                <a:latin typeface="Arial Rounded MT Bold"/>
              </a:rPr>
              <a:t> as Muslims have become targets of</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Arial Rounded MT Bold"/>
              </a:rPr>
              <a:t>jihad.</a:t>
            </a:r>
            <a:endParaRPr lang="en-US" sz="1200" b="1" dirty="0" smtClean="0">
              <a:latin typeface="Arial Rounded MT Bold"/>
            </a:endParaRPr>
          </a:p>
          <a:p>
            <a:pPr eaLnBrk="1" hangingPunct="1"/>
            <a:endParaRPr lang="en-US" sz="1200" b="1" dirty="0" smtClean="0">
              <a:latin typeface="Arial Rounded MT Bold"/>
            </a:endParaRPr>
          </a:p>
          <a:p>
            <a:pPr eaLnBrk="1" hangingPunct="1"/>
            <a:r>
              <a:rPr lang="en-US" sz="1200" b="1" dirty="0" smtClean="0">
                <a:latin typeface="Arial Rounded MT Bold"/>
              </a:rPr>
              <a:t>Nevertheless this view somewhat less invidious, since he </a:t>
            </a:r>
          </a:p>
          <a:p>
            <a:pPr eaLnBrk="1" hangingPunct="1"/>
            <a:r>
              <a:rPr lang="en-US" sz="1200" b="1" dirty="0" smtClean="0">
                <a:latin typeface="Arial Rounded MT Bold"/>
              </a:rPr>
              <a:t>considers this type of jihad voluntary or optional.</a:t>
            </a:r>
          </a:p>
        </p:txBody>
      </p:sp>
    </p:spTree>
    <p:extLst>
      <p:ext uri="{BB962C8B-B14F-4D97-AF65-F5344CB8AC3E}">
        <p14:creationId xmlns:p14="http://schemas.microsoft.com/office/powerpoint/2010/main" val="17026234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21</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u="sng" dirty="0" smtClean="0">
                <a:latin typeface="Arial Rounded MT Bold"/>
              </a:rPr>
              <a:t>Now let us move on to the 20</a:t>
            </a:r>
            <a:r>
              <a:rPr lang="en-US" sz="1200" b="1" u="sng" baseline="30000" dirty="0" smtClean="0">
                <a:latin typeface="Arial Rounded MT Bold"/>
              </a:rPr>
              <a:t>th</a:t>
            </a:r>
            <a:r>
              <a:rPr lang="en-US" sz="1200" b="1" u="sng" dirty="0" smtClean="0">
                <a:latin typeface="Arial Rounded MT Bold"/>
              </a:rPr>
              <a:t> century fundamentalist</a:t>
            </a:r>
            <a:r>
              <a:rPr lang="en-US" sz="1200" b="1" u="sng" baseline="0" dirty="0" smtClean="0">
                <a:latin typeface="Arial Rounded MT Bold"/>
              </a:rPr>
              <a:t> </a:t>
            </a:r>
            <a:r>
              <a:rPr lang="en-US" sz="1200" b="1" u="sng" dirty="0" smtClean="0">
                <a:latin typeface="Arial Rounded MT Bold"/>
              </a:rPr>
              <a:t>scholars.</a:t>
            </a:r>
          </a:p>
          <a:p>
            <a:pPr eaLnBrk="1" hangingPunct="1"/>
            <a:endParaRPr lang="en-US" sz="1200" b="1" dirty="0" smtClean="0">
              <a:latin typeface="Arial Rounded MT Bold"/>
            </a:endParaRPr>
          </a:p>
          <a:p>
            <a:pPr eaLnBrk="1" hangingPunct="1"/>
            <a:r>
              <a:rPr lang="en-US" sz="1200" b="1" dirty="0" smtClean="0">
                <a:latin typeface="Arial Rounded MT Bold"/>
              </a:rPr>
              <a:t>Maududi, a prolific writer based in Pakistan,  had considerable </a:t>
            </a:r>
          </a:p>
          <a:p>
            <a:pPr eaLnBrk="1" hangingPunct="1"/>
            <a:r>
              <a:rPr lang="en-US" sz="1200" b="1" dirty="0" smtClean="0">
                <a:latin typeface="Arial Rounded MT Bold"/>
              </a:rPr>
              <a:t>influence in many Arab countries.</a:t>
            </a:r>
          </a:p>
          <a:p>
            <a:pPr eaLnBrk="1" hangingPunct="1"/>
            <a:endParaRPr lang="en-US" sz="1200" b="1" dirty="0" smtClean="0"/>
          </a:p>
        </p:txBody>
      </p:sp>
    </p:spTree>
    <p:extLst>
      <p:ext uri="{BB962C8B-B14F-4D97-AF65-F5344CB8AC3E}">
        <p14:creationId xmlns:p14="http://schemas.microsoft.com/office/powerpoint/2010/main" val="958826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22</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This is the expansionist, militant version of Islam, in stark terms.</a:t>
            </a:r>
          </a:p>
          <a:p>
            <a:pPr eaLnBrk="1" hangingPunct="1"/>
            <a:endParaRPr lang="en-US" sz="1200" b="1" dirty="0" smtClean="0">
              <a:latin typeface="Arial Rounded MT Bold"/>
            </a:endParaRPr>
          </a:p>
          <a:p>
            <a:pPr eaLnBrk="1" hangingPunct="1"/>
            <a:r>
              <a:rPr lang="en-US" sz="1200" b="1" dirty="0" smtClean="0">
                <a:latin typeface="Arial Rounded MT Bold"/>
              </a:rPr>
              <a:t>Maududi is quite unabashed about his objectives.</a:t>
            </a:r>
          </a:p>
          <a:p>
            <a:pPr eaLnBrk="1" hangingPunct="1"/>
            <a:endParaRPr lang="en-US" sz="1200" b="1" dirty="0" smtClean="0">
              <a:latin typeface="Arial Rounded MT Bold"/>
            </a:endParaRPr>
          </a:p>
          <a:p>
            <a:pPr eaLnBrk="1" hangingPunct="1"/>
            <a:r>
              <a:rPr lang="en-US" sz="1200" b="1" dirty="0" smtClean="0">
                <a:latin typeface="Arial Rounded MT Bold"/>
              </a:rPr>
              <a:t>Notice the irrationality and impracticality of this goal.</a:t>
            </a:r>
          </a:p>
          <a:p>
            <a:pPr eaLnBrk="1" hangingPunct="1"/>
            <a:endParaRPr lang="en-US" sz="1200" b="1" dirty="0" smtClean="0">
              <a:latin typeface="Arial Rounded MT Bold"/>
            </a:endParaRPr>
          </a:p>
          <a:p>
            <a:pPr eaLnBrk="1" hangingPunct="1"/>
            <a:r>
              <a:rPr lang="en-US" sz="1200" b="1" dirty="0" smtClean="0">
                <a:latin typeface="Arial Rounded MT Bold"/>
              </a:rPr>
              <a:t>According to him, perhaps Pakistan should declare a jihad </a:t>
            </a:r>
          </a:p>
          <a:p>
            <a:pPr eaLnBrk="1" hangingPunct="1"/>
            <a:r>
              <a:rPr lang="en-US" sz="1200" b="1" dirty="0" smtClean="0">
                <a:latin typeface="Arial Rounded MT Bold"/>
              </a:rPr>
              <a:t>against the godless Chinese.</a:t>
            </a:r>
          </a:p>
        </p:txBody>
      </p:sp>
    </p:spTree>
    <p:extLst>
      <p:ext uri="{BB962C8B-B14F-4D97-AF65-F5344CB8AC3E}">
        <p14:creationId xmlns:p14="http://schemas.microsoft.com/office/powerpoint/2010/main" val="13874992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23</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Hasan al-Banna was the founder of Muslim Brotherhood </a:t>
            </a:r>
          </a:p>
          <a:p>
            <a:pPr eaLnBrk="1" hangingPunct="1"/>
            <a:r>
              <a:rPr lang="en-US" sz="1200" b="1" dirty="0" smtClean="0">
                <a:latin typeface="Arial Rounded MT Bold"/>
              </a:rPr>
              <a:t>(Ikhwanul-Muslimeen),  the largest and most influential</a:t>
            </a:r>
          </a:p>
          <a:p>
            <a:pPr eaLnBrk="1" hangingPunct="1"/>
            <a:r>
              <a:rPr lang="en-US" sz="1200" b="1" dirty="0" smtClean="0">
                <a:latin typeface="Arial Rounded MT Bold"/>
              </a:rPr>
              <a:t>Sunni revivalist organization in the 20th century. </a:t>
            </a:r>
          </a:p>
          <a:p>
            <a:pPr eaLnBrk="1" hangingPunct="1"/>
            <a:endParaRPr lang="en-US" sz="1200" b="1" dirty="0" smtClean="0">
              <a:latin typeface="Arial Rounded MT Bold"/>
            </a:endParaRPr>
          </a:p>
          <a:p>
            <a:pPr eaLnBrk="1" hangingPunct="1"/>
            <a:r>
              <a:rPr lang="en-US" sz="1200" b="1" dirty="0" smtClean="0">
                <a:latin typeface="Arial Rounded MT Bold"/>
              </a:rPr>
              <a:t>It was started in Egypt in 1928. Muslim Brotherhood is </a:t>
            </a:r>
          </a:p>
          <a:p>
            <a:pPr eaLnBrk="1" hangingPunct="1"/>
            <a:r>
              <a:rPr lang="en-US" sz="1200" b="1" dirty="0" smtClean="0">
                <a:latin typeface="Arial Rounded MT Bold"/>
              </a:rPr>
              <a:t>still the largest opposition party in Egypt. </a:t>
            </a:r>
          </a:p>
          <a:p>
            <a:pPr eaLnBrk="1" hangingPunct="1"/>
            <a:endParaRPr lang="en-US" sz="1300" b="1" dirty="0" smtClean="0"/>
          </a:p>
        </p:txBody>
      </p:sp>
    </p:spTree>
    <p:extLst>
      <p:ext uri="{BB962C8B-B14F-4D97-AF65-F5344CB8AC3E}">
        <p14:creationId xmlns:p14="http://schemas.microsoft.com/office/powerpoint/2010/main" val="2403271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B0290B8-43C1-46BA-9D78-301A1D9FA28E}" type="slidenum">
              <a:rPr lang="en-US" smtClean="0"/>
              <a:pPr/>
              <a:t>24</a:t>
            </a:fld>
            <a:endParaRPr lang="en-US" dirty="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We hear the same mindless call for mobilization and</a:t>
            </a:r>
            <a:r>
              <a:rPr lang="en-US" sz="1200" b="1" baseline="0" dirty="0" smtClean="0">
                <a:latin typeface="Arial Rounded MT Bold"/>
              </a:rPr>
              <a:t> </a:t>
            </a:r>
            <a:r>
              <a:rPr lang="en-US" sz="1200" b="1" dirty="0" smtClean="0">
                <a:latin typeface="Arial Rounded MT Bold"/>
              </a:rPr>
              <a:t>militancy.</a:t>
            </a:r>
          </a:p>
        </p:txBody>
      </p:sp>
    </p:spTree>
    <p:extLst>
      <p:ext uri="{BB962C8B-B14F-4D97-AF65-F5344CB8AC3E}">
        <p14:creationId xmlns:p14="http://schemas.microsoft.com/office/powerpoint/2010/main" val="12393438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25</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200" b="1" dirty="0" smtClean="0">
              <a:latin typeface="Arial Rounded MT Bold"/>
            </a:endParaRPr>
          </a:p>
        </p:txBody>
      </p:sp>
    </p:spTree>
    <p:extLst>
      <p:ext uri="{BB962C8B-B14F-4D97-AF65-F5344CB8AC3E}">
        <p14:creationId xmlns:p14="http://schemas.microsoft.com/office/powerpoint/2010/main" val="35023743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26</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 message is the same, but the language is different.</a:t>
            </a:r>
            <a:r>
              <a:rPr lang="en-US" sz="1200" b="1" baseline="0" dirty="0" smtClean="0">
                <a:latin typeface="Arial Rounded MT Bold"/>
              </a:rPr>
              <a:t> </a:t>
            </a:r>
            <a:r>
              <a:rPr lang="en-US" sz="1200" b="1" dirty="0" smtClean="0">
                <a:latin typeface="Arial Rounded MT Bold"/>
              </a:rPr>
              <a:t>This is the </a:t>
            </a:r>
          </a:p>
          <a:p>
            <a:pPr eaLnBrk="1" hangingPunct="1"/>
            <a:r>
              <a:rPr lang="en-US" sz="1200" b="1" dirty="0" smtClean="0">
                <a:latin typeface="Arial Rounded MT Bold"/>
              </a:rPr>
              <a:t>only thing that distinguishes it from the classical text.</a:t>
            </a:r>
          </a:p>
          <a:p>
            <a:pPr eaLnBrk="1" hangingPunct="1"/>
            <a:endParaRPr lang="en-US" sz="1200" b="1" dirty="0" smtClean="0">
              <a:latin typeface="Arial Rounded MT Bold"/>
            </a:endParaRPr>
          </a:p>
          <a:p>
            <a:pPr eaLnBrk="1" hangingPunct="1"/>
            <a:r>
              <a:rPr lang="en-US" sz="1200" b="1" dirty="0" smtClean="0">
                <a:latin typeface="Arial Rounded MT Bold"/>
              </a:rPr>
              <a:t>The fundamentalists have wrapped up</a:t>
            </a:r>
            <a:r>
              <a:rPr lang="en-US" sz="1200" b="1" baseline="0" dirty="0" smtClean="0">
                <a:latin typeface="Arial Rounded MT Bold"/>
              </a:rPr>
              <a:t> </a:t>
            </a:r>
            <a:r>
              <a:rPr lang="en-US" sz="1200" b="1" dirty="0" smtClean="0">
                <a:latin typeface="Arial Rounded MT Bold"/>
              </a:rPr>
              <a:t>the old ideas – old wine </a:t>
            </a:r>
          </a:p>
          <a:p>
            <a:pPr eaLnBrk="1" hangingPunct="1"/>
            <a:r>
              <a:rPr lang="en-US" sz="1200" b="1" dirty="0" smtClean="0">
                <a:latin typeface="Arial Rounded MT Bold"/>
              </a:rPr>
              <a:t>in new bottle – in modern packaging by  using phrases like </a:t>
            </a:r>
          </a:p>
          <a:p>
            <a:pPr eaLnBrk="1" hangingPunct="1"/>
            <a:r>
              <a:rPr lang="en-US" sz="1200" b="1" dirty="0" smtClean="0">
                <a:latin typeface="Arial Rounded MT Bold"/>
              </a:rPr>
              <a:t>‘revolution’,  ‘liberation of man’, and practical program borrowed</a:t>
            </a:r>
          </a:p>
          <a:p>
            <a:pPr eaLnBrk="1" hangingPunct="1"/>
            <a:r>
              <a:rPr lang="en-US" sz="1200" b="1" dirty="0" smtClean="0">
                <a:latin typeface="Arial Rounded MT Bold"/>
              </a:rPr>
              <a:t>from modern political writings.</a:t>
            </a:r>
          </a:p>
          <a:p>
            <a:pPr eaLnBrk="1" hangingPunct="1"/>
            <a:endParaRPr lang="en-US" sz="1200" b="1" dirty="0" smtClean="0">
              <a:latin typeface="Arial Rounded MT Bold"/>
            </a:endParaRPr>
          </a:p>
          <a:p>
            <a:pPr eaLnBrk="1" hangingPunct="1"/>
            <a:r>
              <a:rPr lang="en-US" sz="1200" b="1" dirty="0" smtClean="0">
                <a:latin typeface="Arial Rounded MT Bold"/>
              </a:rPr>
              <a:t>We also saw it in Maududi’s writings.</a:t>
            </a:r>
          </a:p>
          <a:p>
            <a:pPr eaLnBrk="1" hangingPunct="1"/>
            <a:endParaRPr lang="en-US" sz="1500" b="1" dirty="0" smtClean="0">
              <a:latin typeface="Arial Rounded MT Bold"/>
            </a:endParaRPr>
          </a:p>
        </p:txBody>
      </p:sp>
    </p:spTree>
    <p:extLst>
      <p:ext uri="{BB962C8B-B14F-4D97-AF65-F5344CB8AC3E}">
        <p14:creationId xmlns:p14="http://schemas.microsoft.com/office/powerpoint/2010/main" val="10426567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95FF6B2-18DB-47D4-9D09-1732A0A71E44}" type="slidenum">
              <a:rPr lang="en-US" smtClean="0"/>
              <a:pPr/>
              <a:t>27</a:t>
            </a:fld>
            <a:endParaRPr lang="en-US" dirty="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This is the official Saudi translation of the Quran. </a:t>
            </a:r>
          </a:p>
          <a:p>
            <a:pPr eaLnBrk="1" hangingPunct="1"/>
            <a:endParaRPr lang="en-US" sz="1200" b="1" dirty="0" smtClean="0">
              <a:latin typeface="Arial Rounded MT Bold"/>
            </a:endParaRPr>
          </a:p>
          <a:p>
            <a:pPr eaLnBrk="1" hangingPunct="1"/>
            <a:r>
              <a:rPr lang="en-US" sz="1200" b="1" dirty="0" smtClean="0">
                <a:latin typeface="Arial Rounded MT Bold"/>
              </a:rPr>
              <a:t>And this</a:t>
            </a:r>
            <a:r>
              <a:rPr lang="en-US" sz="1200" b="1" baseline="0" dirty="0" smtClean="0">
                <a:latin typeface="Arial Rounded MT Bold"/>
              </a:rPr>
              <a:t> Saudi Quran</a:t>
            </a:r>
            <a:r>
              <a:rPr lang="en-US" sz="1200" b="1" dirty="0" smtClean="0">
                <a:latin typeface="Arial Rounded MT Bold"/>
              </a:rPr>
              <a:t> is widely available in the United States.</a:t>
            </a:r>
          </a:p>
          <a:p>
            <a:pPr eaLnBrk="1" hangingPunct="1"/>
            <a:endParaRPr lang="en-US" sz="1200" b="1" dirty="0" smtClean="0">
              <a:latin typeface="Arial Rounded MT Bold"/>
            </a:endParaRPr>
          </a:p>
          <a:p>
            <a:pPr eaLnBrk="1" hangingPunct="1"/>
            <a:r>
              <a:rPr lang="en-US" sz="1200" b="1" dirty="0" smtClean="0">
                <a:latin typeface="Arial Rounded MT Bold"/>
              </a:rPr>
              <a:t>This provides</a:t>
            </a:r>
            <a:r>
              <a:rPr lang="en-US" sz="1200" b="1" baseline="0" dirty="0" smtClean="0">
                <a:latin typeface="Arial Rounded MT Bold"/>
              </a:rPr>
              <a:t> a synopsis of the objectives of militant jihad.</a:t>
            </a:r>
          </a:p>
          <a:p>
            <a:pPr eaLnBrk="1" hangingPunct="1"/>
            <a:endParaRPr lang="en-US" sz="1200" b="1" baseline="0" dirty="0" smtClean="0">
              <a:latin typeface="Arial Rounded MT Bold"/>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latin typeface="Arial Rounded MT Bold"/>
              </a:rPr>
              <a:t>This present-day view is</a:t>
            </a:r>
            <a:r>
              <a:rPr lang="en-US" sz="1200" b="1" baseline="0" dirty="0" smtClean="0">
                <a:latin typeface="Arial Rounded MT Bold"/>
              </a:rPr>
              <a:t> most pernicious.</a:t>
            </a:r>
            <a:endParaRPr lang="en-US" sz="1200" b="1" dirty="0" smtClean="0">
              <a:latin typeface="Arial Rounded MT Bold"/>
            </a:endParaRPr>
          </a:p>
          <a:p>
            <a:pPr eaLnBrk="1" hangingPunct="1"/>
            <a:endParaRPr lang="en-US" sz="1200" b="1" dirty="0" smtClean="0">
              <a:latin typeface="Arial Rounded MT Bold"/>
            </a:endParaRPr>
          </a:p>
          <a:p>
            <a:pPr eaLnBrk="1" hangingPunct="1"/>
            <a:endParaRPr lang="en-US" sz="1200" b="1" dirty="0" smtClean="0">
              <a:latin typeface="Arial Rounded MT Bold"/>
            </a:endParaRPr>
          </a:p>
        </p:txBody>
      </p:sp>
    </p:spTree>
    <p:extLst>
      <p:ext uri="{BB962C8B-B14F-4D97-AF65-F5344CB8AC3E}">
        <p14:creationId xmlns:p14="http://schemas.microsoft.com/office/powerpoint/2010/main" val="10648026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66D8112-952F-451B-A11E-7E5F3BFF7680}" type="slidenum">
              <a:rPr lang="en-US" smtClean="0"/>
              <a:pPr/>
              <a:t>28</a:t>
            </a:fld>
            <a:endParaRPr lang="en-US" dirty="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Sir Syed was the founder of Aligarh Muslim University </a:t>
            </a:r>
          </a:p>
          <a:p>
            <a:pPr eaLnBrk="1" hangingPunct="1"/>
            <a:r>
              <a:rPr lang="en-US" sz="1200" b="1" dirty="0" smtClean="0">
                <a:latin typeface="Arial Rounded MT Bold"/>
              </a:rPr>
              <a:t>in India and a preeminent leader and scholar of his time.</a:t>
            </a:r>
          </a:p>
          <a:p>
            <a:pPr eaLnBrk="1" hangingPunct="1"/>
            <a:r>
              <a:rPr lang="en-US" sz="1200" b="1" dirty="0" smtClean="0">
                <a:latin typeface="Arial Rounded MT Bold"/>
              </a:rPr>
              <a:t>  </a:t>
            </a:r>
          </a:p>
          <a:p>
            <a:pPr eaLnBrk="1" hangingPunct="1"/>
            <a:r>
              <a:rPr lang="en-US" sz="1200" b="1" dirty="0" smtClean="0">
                <a:latin typeface="Arial Rounded MT Bold"/>
              </a:rPr>
              <a:t>Muhammad Abduh became Grand Mufti of Egypt in 1889. </a:t>
            </a:r>
            <a:br>
              <a:rPr lang="en-US" sz="1200" b="1" dirty="0" smtClean="0">
                <a:latin typeface="Arial Rounded MT Bold"/>
              </a:rPr>
            </a:br>
            <a:r>
              <a:rPr lang="en-US" sz="1200" b="1" dirty="0" smtClean="0">
                <a:latin typeface="Arial Rounded MT Bold"/>
              </a:rPr>
              <a:t>   </a:t>
            </a:r>
          </a:p>
          <a:p>
            <a:pPr eaLnBrk="1" hangingPunct="1"/>
            <a:r>
              <a:rPr lang="en-US" sz="1200" b="1" dirty="0" smtClean="0">
                <a:latin typeface="Arial Rounded MT Bold"/>
              </a:rPr>
              <a:t>Rashid Rida, a Syrian journalist, was the first to </a:t>
            </a:r>
          </a:p>
          <a:p>
            <a:pPr eaLnBrk="1" hangingPunct="1"/>
            <a:r>
              <a:rPr lang="en-US" sz="1200" b="1" dirty="0" smtClean="0">
                <a:latin typeface="Arial Rounded MT Bold"/>
              </a:rPr>
              <a:t>advocate a fully modernized Islamic state. </a:t>
            </a:r>
          </a:p>
          <a:p>
            <a:pPr eaLnBrk="1" hangingPunct="1"/>
            <a:endParaRPr lang="en-US" sz="1200" b="1" dirty="0" smtClean="0">
              <a:latin typeface="Arial Rounded MT Bold"/>
            </a:endParaRPr>
          </a:p>
          <a:p>
            <a:pPr eaLnBrk="1" hangingPunct="1"/>
            <a:r>
              <a:rPr lang="en-US" sz="1200" b="1" dirty="0" smtClean="0">
                <a:latin typeface="Arial Rounded MT Bold"/>
              </a:rPr>
              <a:t>Hashim Kamali is a professor of Islamic law in Malaysia.</a:t>
            </a:r>
          </a:p>
          <a:p>
            <a:pPr eaLnBrk="1" hangingPunct="1"/>
            <a:endParaRPr lang="en-US" sz="1200" b="1" dirty="0" smtClean="0"/>
          </a:p>
          <a:p>
            <a:pPr eaLnBrk="1" hangingPunct="1"/>
            <a:endParaRPr lang="en-US" sz="1200" b="1" dirty="0" smtClean="0"/>
          </a:p>
          <a:p>
            <a:pPr eaLnBrk="1" hangingPunct="1"/>
            <a:endParaRPr lang="en-US" sz="1500" b="1" dirty="0" smtClean="0"/>
          </a:p>
        </p:txBody>
      </p:sp>
    </p:spTree>
    <p:extLst>
      <p:ext uri="{BB962C8B-B14F-4D97-AF65-F5344CB8AC3E}">
        <p14:creationId xmlns:p14="http://schemas.microsoft.com/office/powerpoint/2010/main" val="28512958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66D8112-952F-451B-A11E-7E5F3BFF7680}" type="slidenum">
              <a:rPr lang="en-US" smtClean="0"/>
              <a:pPr/>
              <a:t>29</a:t>
            </a:fld>
            <a:endParaRPr lang="en-US" dirty="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Mahmud Shaltut, a great Egyptian scholar and</a:t>
            </a:r>
            <a:r>
              <a:rPr lang="en-US" sz="1200" b="1" baseline="0" dirty="0" smtClean="0">
                <a:latin typeface="Arial Rounded MT Bold"/>
              </a:rPr>
              <a:t> </a:t>
            </a:r>
            <a:r>
              <a:rPr lang="en-US" sz="1200" b="1" dirty="0" smtClean="0">
                <a:latin typeface="Arial Rounded MT Bold"/>
              </a:rPr>
              <a:t>reformer, who was </a:t>
            </a:r>
          </a:p>
          <a:p>
            <a:pPr eaLnBrk="1" hangingPunct="1"/>
            <a:r>
              <a:rPr lang="en-US" sz="1200" b="1" dirty="0" smtClean="0">
                <a:latin typeface="Arial Rounded MT Bold"/>
              </a:rPr>
              <a:t>the Rector of the Al-Azhar University in Cairo, Egypt during early </a:t>
            </a:r>
          </a:p>
          <a:p>
            <a:pPr eaLnBrk="1" hangingPunct="1"/>
            <a:r>
              <a:rPr lang="en-US" sz="1200" b="1" dirty="0" smtClean="0">
                <a:latin typeface="Arial Rounded MT Bold"/>
              </a:rPr>
              <a:t>sixties. </a:t>
            </a:r>
          </a:p>
          <a:p>
            <a:pPr eaLnBrk="1" hangingPunct="1"/>
            <a:endParaRPr lang="en-US" sz="1200" b="1" dirty="0" smtClean="0">
              <a:latin typeface="Arial Rounded MT Bold"/>
            </a:endParaRPr>
          </a:p>
        </p:txBody>
      </p:sp>
    </p:spTree>
    <p:extLst>
      <p:ext uri="{BB962C8B-B14F-4D97-AF65-F5344CB8AC3E}">
        <p14:creationId xmlns:p14="http://schemas.microsoft.com/office/powerpoint/2010/main" val="695946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a:t>
            </a:fld>
            <a:endParaRPr lang="en-US" altLang="zh-TW" dirty="0"/>
          </a:p>
        </p:txBody>
      </p:sp>
    </p:spTree>
    <p:extLst>
      <p:ext uri="{BB962C8B-B14F-4D97-AF65-F5344CB8AC3E}">
        <p14:creationId xmlns:p14="http://schemas.microsoft.com/office/powerpoint/2010/main" val="42017071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66D8112-952F-451B-A11E-7E5F3BFF7680}" type="slidenum">
              <a:rPr lang="en-US" smtClean="0"/>
              <a:pPr/>
              <a:t>30</a:t>
            </a:fld>
            <a:endParaRPr lang="en-US" dirty="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He also writes that the Prophet fought only to repel </a:t>
            </a:r>
            <a:r>
              <a:rPr lang="en-US" sz="1200" b="1" baseline="0" dirty="0" smtClean="0">
                <a:latin typeface="Arial Rounded MT Bold"/>
              </a:rPr>
              <a:t> a</a:t>
            </a:r>
            <a:r>
              <a:rPr lang="en-US" sz="1200" b="1" dirty="0" smtClean="0">
                <a:latin typeface="Arial Rounded MT Bold"/>
              </a:rPr>
              <a:t>gression and </a:t>
            </a:r>
          </a:p>
          <a:p>
            <a:pPr eaLnBrk="1" hangingPunct="1"/>
            <a:r>
              <a:rPr lang="en-US" sz="1200" b="1" dirty="0" smtClean="0">
                <a:latin typeface="Arial Rounded MT Bold"/>
              </a:rPr>
              <a:t>oppression.</a:t>
            </a:r>
          </a:p>
          <a:p>
            <a:pPr eaLnBrk="1" hangingPunct="1"/>
            <a:endParaRPr lang="en-US" sz="800" b="1" dirty="0" smtClean="0"/>
          </a:p>
          <a:p>
            <a:pPr eaLnBrk="1" hangingPunct="1"/>
            <a:endParaRPr lang="en-US" sz="1500" b="1" dirty="0" smtClean="0"/>
          </a:p>
        </p:txBody>
      </p:sp>
    </p:spTree>
    <p:extLst>
      <p:ext uri="{BB962C8B-B14F-4D97-AF65-F5344CB8AC3E}">
        <p14:creationId xmlns:p14="http://schemas.microsoft.com/office/powerpoint/2010/main" val="33138888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70AA06D8-E50F-4D48-AB9A-E8066896E9FE}" type="slidenum">
              <a:rPr lang="en-US" smtClean="0"/>
              <a:pPr/>
              <a:t>31</a:t>
            </a:fld>
            <a:endParaRPr lang="en-US" dirty="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w="9525"/>
        </p:spPr>
        <p:txBody>
          <a:bodyPr/>
          <a:lstStyle/>
          <a:p>
            <a:pPr eaLnBrk="1" hangingPunct="1"/>
            <a:r>
              <a:rPr lang="en-US" sz="1200" b="1" u="sng" dirty="0" smtClean="0">
                <a:latin typeface="Arial Rounded MT Bold"/>
              </a:rPr>
              <a:t>Let us move on to</a:t>
            </a:r>
            <a:r>
              <a:rPr lang="en-US" sz="1200" b="1" u="sng" baseline="0" dirty="0" smtClean="0">
                <a:latin typeface="Arial Rounded MT Bold"/>
              </a:rPr>
              <a:t> the Reformist thinkers.</a:t>
            </a:r>
            <a:endParaRPr lang="en-US" sz="1200" b="1" u="sng" dirty="0" smtClean="0">
              <a:latin typeface="Arial Rounded MT Bold"/>
            </a:endParaRPr>
          </a:p>
          <a:p>
            <a:pPr eaLnBrk="1" hangingPunct="1"/>
            <a:endParaRPr lang="en-US" sz="1200" b="1" dirty="0" smtClean="0">
              <a:latin typeface="Arial Rounded MT Bold"/>
            </a:endParaRPr>
          </a:p>
          <a:p>
            <a:pPr eaLnBrk="1" hangingPunct="1"/>
            <a:r>
              <a:rPr lang="en-US" sz="1200" b="1" dirty="0" smtClean="0">
                <a:latin typeface="Arial Rounded MT Bold"/>
              </a:rPr>
              <a:t>The Ahmadiyya Muslim Community has tens of millions adherent in </a:t>
            </a:r>
          </a:p>
          <a:p>
            <a:pPr eaLnBrk="1" hangingPunct="1"/>
            <a:r>
              <a:rPr lang="en-US" sz="1200" b="1" dirty="0" smtClean="0">
                <a:latin typeface="Arial Rounded MT Bold"/>
              </a:rPr>
              <a:t>over180 countries. It presents a non-militant understanding of Islam.</a:t>
            </a:r>
          </a:p>
          <a:p>
            <a:pPr eaLnBrk="1" hangingPunct="1"/>
            <a:endParaRPr lang="en-US" sz="1200" b="1" dirty="0" smtClean="0">
              <a:latin typeface="Arial Rounded MT Bold"/>
            </a:endParaRPr>
          </a:p>
          <a:p>
            <a:pPr eaLnBrk="1" hangingPunct="1"/>
            <a:endParaRPr lang="en-US" sz="1200" b="1" dirty="0" smtClean="0">
              <a:latin typeface="Arial Rounded MT Bold"/>
            </a:endParaRPr>
          </a:p>
          <a:p>
            <a:pPr eaLnBrk="1" hangingPunct="1"/>
            <a:endParaRPr lang="en-US" sz="1500" b="1" dirty="0" smtClean="0"/>
          </a:p>
          <a:p>
            <a:pPr eaLnBrk="1" hangingPunct="1"/>
            <a:endParaRPr lang="en-US" sz="1500" b="1" dirty="0" smtClean="0"/>
          </a:p>
        </p:txBody>
      </p:sp>
    </p:spTree>
    <p:extLst>
      <p:ext uri="{BB962C8B-B14F-4D97-AF65-F5344CB8AC3E}">
        <p14:creationId xmlns:p14="http://schemas.microsoft.com/office/powerpoint/2010/main" val="41336738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ED70556E-1EDA-4CC8-B46F-5413D8EA05E4}" type="slidenum">
              <a:rPr lang="en-US" smtClean="0"/>
              <a:pPr/>
              <a:t>32</a:t>
            </a:fld>
            <a:endParaRPr lang="en-US" dirty="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w="9525"/>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latin typeface="Arial Rounded MT Bold"/>
              </a:rPr>
              <a:t>In 1989, Hadrat Mirza Ghulam Ahmad founded the</a:t>
            </a:r>
            <a:r>
              <a:rPr lang="en-US" sz="1200" b="1" baseline="0" dirty="0" smtClean="0">
                <a:latin typeface="Arial Rounded MT Bold"/>
              </a:rPr>
              <a:t> Ahmadiyya </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Arial Rounded MT Bold"/>
              </a:rPr>
              <a:t>Muslim Community in </a:t>
            </a:r>
            <a:r>
              <a:rPr lang="en-US" sz="1200" b="1" dirty="0" smtClean="0">
                <a:latin typeface="Arial Rounded MT Bold"/>
              </a:rPr>
              <a:t>1889.</a:t>
            </a:r>
          </a:p>
          <a:p>
            <a:pPr eaLnBrk="1" hangingPunct="1"/>
            <a:endParaRPr lang="en-US" sz="1200" b="1" dirty="0" smtClean="0">
              <a:latin typeface="Arial Rounded MT Bold"/>
            </a:endParaRPr>
          </a:p>
          <a:p>
            <a:pPr eaLnBrk="1" hangingPunct="1"/>
            <a:r>
              <a:rPr lang="en-US" sz="1200" b="1" dirty="0" smtClean="0">
                <a:latin typeface="Arial Rounded MT Bold"/>
              </a:rPr>
              <a:t>This is a very clear statement and leaves no doubt</a:t>
            </a:r>
            <a:r>
              <a:rPr lang="en-US" sz="1200" b="1" baseline="0" dirty="0" smtClean="0">
                <a:latin typeface="Arial Rounded MT Bold"/>
              </a:rPr>
              <a:t> </a:t>
            </a:r>
            <a:r>
              <a:rPr lang="en-US" sz="1200" b="1" dirty="0" smtClean="0">
                <a:latin typeface="Arial Rounded MT Bold"/>
              </a:rPr>
              <a:t>about the </a:t>
            </a:r>
          </a:p>
          <a:p>
            <a:pPr eaLnBrk="1" hangingPunct="1"/>
            <a:r>
              <a:rPr lang="en-US" sz="1200" b="1" dirty="0" smtClean="0">
                <a:latin typeface="Arial Rounded MT Bold"/>
              </a:rPr>
              <a:t>true intent and purposes of jihad in Islam.</a:t>
            </a:r>
          </a:p>
        </p:txBody>
      </p:sp>
    </p:spTree>
    <p:extLst>
      <p:ext uri="{BB962C8B-B14F-4D97-AF65-F5344CB8AC3E}">
        <p14:creationId xmlns:p14="http://schemas.microsoft.com/office/powerpoint/2010/main" val="4633120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09C7EA76-6C2E-419F-B3BE-F86661C27FE3}" type="slidenum">
              <a:rPr lang="en-US" smtClean="0"/>
              <a:pPr/>
              <a:t>33</a:t>
            </a:fld>
            <a:endParaRPr lang="en-US" dirty="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 arguments given in this book</a:t>
            </a:r>
            <a:r>
              <a:rPr lang="en-US" sz="1200" b="1" baseline="0" dirty="0" smtClean="0">
                <a:latin typeface="Arial Rounded MT Bold"/>
              </a:rPr>
              <a:t> </a:t>
            </a:r>
            <a:r>
              <a:rPr lang="en-US" sz="1200" b="1" dirty="0" smtClean="0">
                <a:latin typeface="Arial Rounded MT Bold"/>
              </a:rPr>
              <a:t>provide</a:t>
            </a:r>
            <a:r>
              <a:rPr lang="en-US" sz="1200" b="1" baseline="0" dirty="0" smtClean="0">
                <a:latin typeface="Arial Rounded MT Bold"/>
              </a:rPr>
              <a:t> </a:t>
            </a:r>
            <a:r>
              <a:rPr lang="en-US" sz="1200" b="1" dirty="0" smtClean="0">
                <a:latin typeface="Arial Rounded MT Bold"/>
              </a:rPr>
              <a:t>a powerful refutation</a:t>
            </a:r>
          </a:p>
          <a:p>
            <a:pPr eaLnBrk="1" hangingPunct="1"/>
            <a:r>
              <a:rPr lang="en-US" sz="1200" b="1" dirty="0" smtClean="0">
                <a:latin typeface="Arial Rounded MT Bold"/>
              </a:rPr>
              <a:t>Of the doctrine of the militant jihad.</a:t>
            </a:r>
          </a:p>
          <a:p>
            <a:pPr eaLnBrk="1" hangingPunct="1"/>
            <a:endParaRPr lang="en-US" sz="1200" b="1" dirty="0" smtClean="0">
              <a:latin typeface="Arial Rounded MT Bold"/>
            </a:endParaRPr>
          </a:p>
          <a:p>
            <a:pPr eaLnBrk="1" hangingPunct="1"/>
            <a:r>
              <a:rPr lang="en-US" sz="1200" b="1" dirty="0" smtClean="0">
                <a:latin typeface="Arial Rounded MT Bold"/>
              </a:rPr>
              <a:t>When a Muslim renounces Islam, he becomes an a</a:t>
            </a:r>
            <a:r>
              <a:rPr lang="en-US" sz="1200" b="1" baseline="0" dirty="0" smtClean="0">
                <a:latin typeface="Arial Rounded MT Bold"/>
              </a:rPr>
              <a:t>p</a:t>
            </a:r>
            <a:r>
              <a:rPr lang="en-US" sz="1200" b="1" dirty="0" smtClean="0">
                <a:latin typeface="Arial Rounded MT Bold"/>
              </a:rPr>
              <a:t>ostate.</a:t>
            </a:r>
          </a:p>
          <a:p>
            <a:pPr eaLnBrk="1" hangingPunct="1"/>
            <a:r>
              <a:rPr lang="en-US" sz="1200" b="1" dirty="0" smtClean="0">
                <a:latin typeface="Arial Rounded MT Bold"/>
              </a:rPr>
              <a:t>The Ahmadi view is that </a:t>
            </a:r>
            <a:r>
              <a:rPr lang="en-US" sz="1200" b="1" baseline="0" dirty="0" smtClean="0">
                <a:latin typeface="Arial Rounded MT Bold"/>
              </a:rPr>
              <a:t>no </a:t>
            </a:r>
            <a:r>
              <a:rPr lang="en-US" sz="1200" b="1" dirty="0" smtClean="0">
                <a:latin typeface="Arial Rounded MT Bold"/>
              </a:rPr>
              <a:t>punishment for apostasy is </a:t>
            </a:r>
          </a:p>
          <a:p>
            <a:pPr eaLnBrk="1" hangingPunct="1"/>
            <a:r>
              <a:rPr lang="en-US" sz="1200" b="1" dirty="0" smtClean="0">
                <a:latin typeface="Arial Rounded MT Bold"/>
              </a:rPr>
              <a:t>prescribed in Islam in this world. The others differ. </a:t>
            </a:r>
          </a:p>
        </p:txBody>
      </p:sp>
    </p:spTree>
    <p:extLst>
      <p:ext uri="{BB962C8B-B14F-4D97-AF65-F5344CB8AC3E}">
        <p14:creationId xmlns:p14="http://schemas.microsoft.com/office/powerpoint/2010/main" val="564800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34</a:t>
            </a:fld>
            <a:endParaRPr lang="en-US" altLang="zh-TW" dirty="0"/>
          </a:p>
        </p:txBody>
      </p:sp>
    </p:spTree>
    <p:extLst>
      <p:ext uri="{BB962C8B-B14F-4D97-AF65-F5344CB8AC3E}">
        <p14:creationId xmlns:p14="http://schemas.microsoft.com/office/powerpoint/2010/main" val="26822243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6E6A736A-C67C-47C2-AE90-A596C0DF7148}" type="slidenum">
              <a:rPr lang="en-US" smtClean="0"/>
              <a:pPr/>
              <a:t>35</a:t>
            </a:fld>
            <a:endParaRPr lang="en-US" dirty="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Notice the last sentence. Encyclopedia Britannica, the world’s </a:t>
            </a:r>
          </a:p>
          <a:p>
            <a:pPr eaLnBrk="1" hangingPunct="1"/>
            <a:r>
              <a:rPr lang="en-US" sz="1200" b="1" dirty="0" smtClean="0">
                <a:latin typeface="Arial Rounded MT Bold"/>
              </a:rPr>
              <a:t>most authoritative reference book, asserts that Islam offers</a:t>
            </a:r>
          </a:p>
          <a:p>
            <a:pPr eaLnBrk="1" hangingPunct="1"/>
            <a:r>
              <a:rPr lang="en-US" sz="1200" b="1" dirty="0" smtClean="0">
                <a:latin typeface="Arial Rounded MT Bold"/>
              </a:rPr>
              <a:t>only two options to pagans</a:t>
            </a:r>
            <a:r>
              <a:rPr lang="en-US" sz="1200" b="1" baseline="0" dirty="0" smtClean="0">
                <a:latin typeface="Arial Rounded MT Bold"/>
              </a:rPr>
              <a:t> </a:t>
            </a:r>
            <a:r>
              <a:rPr lang="en-US" sz="1200" b="1" dirty="0" smtClean="0">
                <a:latin typeface="Arial Rounded MT Bold"/>
              </a:rPr>
              <a:t>– they can accept Islam or be </a:t>
            </a:r>
          </a:p>
          <a:p>
            <a:pPr eaLnBrk="1" hangingPunct="1"/>
            <a:r>
              <a:rPr lang="en-US" sz="1200" b="1" dirty="0" smtClean="0">
                <a:latin typeface="Arial Rounded MT Bold"/>
              </a:rPr>
              <a:t>exterminated by Muslims. </a:t>
            </a:r>
          </a:p>
          <a:p>
            <a:pPr eaLnBrk="1" hangingPunct="1"/>
            <a:endParaRPr lang="en-US" sz="1200" b="1" dirty="0" smtClean="0">
              <a:latin typeface="Arial Rounded MT Bold"/>
            </a:endParaRPr>
          </a:p>
          <a:p>
            <a:pPr eaLnBrk="1" hangingPunct="1"/>
            <a:r>
              <a:rPr lang="en-US" sz="1200" b="1" dirty="0" smtClean="0">
                <a:latin typeface="Arial Rounded MT Bold"/>
              </a:rPr>
              <a:t>This</a:t>
            </a:r>
            <a:r>
              <a:rPr lang="en-US" sz="1200" b="1" baseline="0" dirty="0" smtClean="0">
                <a:latin typeface="Arial Rounded MT Bold"/>
              </a:rPr>
              <a:t> has the e</a:t>
            </a:r>
            <a:r>
              <a:rPr lang="en-US" sz="1200" b="1" dirty="0" smtClean="0">
                <a:latin typeface="Arial Rounded MT Bold"/>
              </a:rPr>
              <a:t>choes the misinterpreted fragment of verse 9:5.</a:t>
            </a:r>
          </a:p>
        </p:txBody>
      </p:sp>
    </p:spTree>
    <p:extLst>
      <p:ext uri="{BB962C8B-B14F-4D97-AF65-F5344CB8AC3E}">
        <p14:creationId xmlns:p14="http://schemas.microsoft.com/office/powerpoint/2010/main" val="12231659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6E6A736A-C67C-47C2-AE90-A596C0DF7148}" type="slidenum">
              <a:rPr lang="en-US" smtClean="0"/>
              <a:pPr/>
              <a:t>36</a:t>
            </a:fld>
            <a:endParaRPr lang="en-US" dirty="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a:t>
            </a:r>
            <a:r>
              <a:rPr lang="en-US" sz="1200" b="1" baseline="0" dirty="0" smtClean="0">
                <a:latin typeface="Arial Rounded MT Bold"/>
              </a:rPr>
              <a:t> Encyclopedia Britannica changed its mind within a matter </a:t>
            </a:r>
          </a:p>
          <a:p>
            <a:pPr eaLnBrk="1" hangingPunct="1"/>
            <a:r>
              <a:rPr lang="en-US" sz="1200" b="1" baseline="0" dirty="0" smtClean="0">
                <a:latin typeface="Arial Rounded MT Bold"/>
              </a:rPr>
              <a:t>of ten years.  Now it has realized that forcible conversion is </a:t>
            </a:r>
          </a:p>
          <a:p>
            <a:pPr eaLnBrk="1" hangingPunct="1"/>
            <a:r>
              <a:rPr lang="en-US" sz="1200" b="1" baseline="0" dirty="0" smtClean="0">
                <a:latin typeface="Arial Rounded MT Bold"/>
              </a:rPr>
              <a:t>prohibited.</a:t>
            </a:r>
          </a:p>
          <a:p>
            <a:pPr eaLnBrk="1" hangingPunct="1"/>
            <a:endParaRPr lang="en-US" sz="1200" b="1" baseline="0" dirty="0" smtClean="0">
              <a:latin typeface="Arial Rounded MT Bold"/>
            </a:endParaRPr>
          </a:p>
          <a:p>
            <a:pPr eaLnBrk="1" hangingPunct="1"/>
            <a:r>
              <a:rPr lang="en-US" sz="1200" b="1" baseline="0" dirty="0" smtClean="0">
                <a:latin typeface="Arial Rounded MT Bold"/>
              </a:rPr>
              <a:t>It also presents a somewhat toned down version of militant</a:t>
            </a:r>
          </a:p>
          <a:p>
            <a:pPr eaLnBrk="1" hangingPunct="1"/>
            <a:r>
              <a:rPr lang="en-US" sz="1200" b="1" baseline="0" dirty="0" smtClean="0">
                <a:latin typeface="Arial Rounded MT Bold"/>
              </a:rPr>
              <a:t>jihad, where the goal is imposing sharia and just rule.</a:t>
            </a:r>
            <a:endParaRPr lang="en-US" sz="1200" b="1" dirty="0" smtClean="0">
              <a:latin typeface="Arial Rounded MT Bold"/>
            </a:endParaRPr>
          </a:p>
        </p:txBody>
      </p:sp>
    </p:spTree>
    <p:extLst>
      <p:ext uri="{BB962C8B-B14F-4D97-AF65-F5344CB8AC3E}">
        <p14:creationId xmlns:p14="http://schemas.microsoft.com/office/powerpoint/2010/main" val="20942007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ABCD6F0-3741-4208-A33E-45E7328B7914}" type="slidenum">
              <a:rPr lang="en-US" smtClean="0"/>
              <a:pPr/>
              <a:t>37</a:t>
            </a:fld>
            <a:endParaRPr lang="en-US" dirty="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Philip Hitti was a professor of Arab studies at Princeton </a:t>
            </a:r>
          </a:p>
          <a:p>
            <a:pPr eaLnBrk="1" hangingPunct="1"/>
            <a:r>
              <a:rPr lang="en-US" sz="1200" b="1" dirty="0" smtClean="0">
                <a:latin typeface="Arial Rounded MT Bold"/>
              </a:rPr>
              <a:t>University.</a:t>
            </a:r>
          </a:p>
          <a:p>
            <a:pPr eaLnBrk="1" hangingPunct="1"/>
            <a:endParaRPr lang="en-US" sz="1200" b="1" dirty="0" smtClean="0">
              <a:latin typeface="Arial Rounded MT Bold"/>
            </a:endParaRPr>
          </a:p>
          <a:p>
            <a:pPr eaLnBrk="1" hangingPunct="1"/>
            <a:r>
              <a:rPr lang="en-US" sz="1200" b="1" dirty="0" smtClean="0">
                <a:latin typeface="Arial Rounded MT Bold"/>
              </a:rPr>
              <a:t>His book “A History of Arabs” is considered a classic.</a:t>
            </a:r>
          </a:p>
          <a:p>
            <a:pPr eaLnBrk="1" hangingPunct="1"/>
            <a:endParaRPr lang="en-US" sz="1200" b="1" dirty="0" smtClean="0">
              <a:latin typeface="Arial Rounded MT Bold"/>
            </a:endParaRPr>
          </a:p>
          <a:p>
            <a:pPr eaLnBrk="1" hangingPunct="1"/>
            <a:r>
              <a:rPr lang="en-US" sz="1200" b="1" dirty="0" smtClean="0">
                <a:latin typeface="Arial Rounded MT Bold"/>
              </a:rPr>
              <a:t>The imperialist conquest was the artifact of the Islamic state.</a:t>
            </a:r>
          </a:p>
          <a:p>
            <a:pPr eaLnBrk="1" hangingPunct="1"/>
            <a:endParaRPr lang="en-US" sz="1200" b="1" dirty="0" smtClean="0">
              <a:latin typeface="Arial Rounded MT Bold"/>
            </a:endParaRPr>
          </a:p>
          <a:p>
            <a:pPr eaLnBrk="1" hangingPunct="1"/>
            <a:r>
              <a:rPr lang="en-US" sz="1200" b="1" dirty="0" smtClean="0">
                <a:latin typeface="Arial Rounded MT Bold"/>
              </a:rPr>
              <a:t>His observation about the time lag between conquest and </a:t>
            </a:r>
          </a:p>
          <a:p>
            <a:pPr eaLnBrk="1" hangingPunct="1"/>
            <a:r>
              <a:rPr lang="en-US" sz="1200" b="1" dirty="0" smtClean="0">
                <a:latin typeface="Arial Rounded MT Bold"/>
              </a:rPr>
              <a:t>conversion settles many mis-understanding about this issue.</a:t>
            </a:r>
          </a:p>
          <a:p>
            <a:pPr eaLnBrk="1" hangingPunct="1"/>
            <a:endParaRPr lang="en-US" sz="1500" dirty="0" smtClean="0"/>
          </a:p>
        </p:txBody>
      </p:sp>
    </p:spTree>
    <p:extLst>
      <p:ext uri="{BB962C8B-B14F-4D97-AF65-F5344CB8AC3E}">
        <p14:creationId xmlns:p14="http://schemas.microsoft.com/office/powerpoint/2010/main" val="4448726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38</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Arnold Toynbee is one of the most preeminent historians of the </a:t>
            </a:r>
          </a:p>
          <a:p>
            <a:pPr eaLnBrk="1" hangingPunct="1"/>
            <a:r>
              <a:rPr lang="en-US" sz="1200" b="1" dirty="0" smtClean="0">
                <a:latin typeface="Arial Rounded MT Bold"/>
              </a:rPr>
              <a:t>20th century.</a:t>
            </a:r>
          </a:p>
          <a:p>
            <a:pPr eaLnBrk="1" hangingPunct="1"/>
            <a:endParaRPr lang="en-US" sz="1200" b="1" dirty="0" smtClean="0">
              <a:latin typeface="Arial Rounded MT Bold"/>
            </a:endParaRPr>
          </a:p>
          <a:p>
            <a:pPr eaLnBrk="1" hangingPunct="1"/>
            <a:r>
              <a:rPr lang="en-US" sz="1200" b="1" dirty="0" smtClean="0">
                <a:latin typeface="Arial Rounded MT Bold"/>
              </a:rPr>
              <a:t>He believes Muslim conquest was liberation and that Islam was</a:t>
            </a:r>
          </a:p>
          <a:p>
            <a:pPr eaLnBrk="1" hangingPunct="1"/>
            <a:r>
              <a:rPr lang="en-US" sz="1200" b="1" dirty="0" smtClean="0">
                <a:latin typeface="Arial Rounded MT Bold"/>
              </a:rPr>
              <a:t>spread peacefully.</a:t>
            </a:r>
          </a:p>
        </p:txBody>
      </p:sp>
    </p:spTree>
    <p:extLst>
      <p:ext uri="{BB962C8B-B14F-4D97-AF65-F5344CB8AC3E}">
        <p14:creationId xmlns:p14="http://schemas.microsoft.com/office/powerpoint/2010/main" val="34292259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39</a:t>
            </a:fld>
            <a:endParaRPr lang="en-US" altLang="zh-TW" dirty="0"/>
          </a:p>
        </p:txBody>
      </p:sp>
    </p:spTree>
    <p:extLst>
      <p:ext uri="{BB962C8B-B14F-4D97-AF65-F5344CB8AC3E}">
        <p14:creationId xmlns:p14="http://schemas.microsoft.com/office/powerpoint/2010/main" val="506563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4</a:t>
            </a:fld>
            <a:endParaRPr lang="en-US"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Jihad is a controversial subject with far-reaching</a:t>
            </a:r>
          </a:p>
          <a:p>
            <a:pPr eaLnBrk="1" hangingPunct="1"/>
            <a:r>
              <a:rPr lang="en-US" sz="1200" b="1" dirty="0" smtClean="0">
                <a:latin typeface="Arial Rounded MT Bold"/>
              </a:rPr>
              <a:t>moral and political ramifications.</a:t>
            </a:r>
          </a:p>
          <a:p>
            <a:pPr eaLnBrk="1" hangingPunct="1"/>
            <a:endParaRPr lang="en-US" sz="1200" b="1"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solidFill>
                  <a:schemeClr val="bg1">
                    <a:lumMod val="25000"/>
                  </a:schemeClr>
                </a:solidFill>
                <a:effectLst>
                  <a:outerShdw blurRad="50800" dist="38100" dir="2700000" algn="tl" rotWithShape="0">
                    <a:prstClr val="black">
                      <a:alpha val="40000"/>
                    </a:prstClr>
                  </a:outerShdw>
                </a:effectLst>
                <a:latin typeface="Arial Rounded MT Bold"/>
              </a:rPr>
              <a:t>It is often mis-translated as “holy war”.</a:t>
            </a:r>
            <a:endParaRPr lang="en-US" sz="1200" b="1" dirty="0" smtClean="0"/>
          </a:p>
          <a:p>
            <a:pPr eaLnBrk="1" hangingPunct="1"/>
            <a:endParaRPr lang="en-US" sz="1300" b="1" dirty="0" smtClean="0"/>
          </a:p>
          <a:p>
            <a:pPr eaLnBrk="1" hangingPunct="1"/>
            <a:endParaRPr lang="en-US" sz="1300" b="1" dirty="0" smtClean="0"/>
          </a:p>
          <a:p>
            <a:pPr eaLnBrk="1" hangingPunct="1"/>
            <a:endParaRPr lang="en-US" sz="1300" b="1" dirty="0" smtClean="0"/>
          </a:p>
          <a:p>
            <a:pPr eaLnBrk="1" hangingPunct="1"/>
            <a:endParaRPr lang="en-US" sz="1300" b="1" dirty="0" smtClean="0"/>
          </a:p>
          <a:p>
            <a:pPr eaLnBrk="1" hangingPunct="1"/>
            <a:endParaRPr lang="en-US" sz="1300" b="1" dirty="0" smtClean="0"/>
          </a:p>
          <a:p>
            <a:pPr eaLnBrk="1" hangingPunct="1"/>
            <a:endParaRPr lang="en-US" b="1" dirty="0" smtClean="0"/>
          </a:p>
        </p:txBody>
      </p:sp>
    </p:spTree>
    <p:extLst>
      <p:ext uri="{BB962C8B-B14F-4D97-AF65-F5344CB8AC3E}">
        <p14:creationId xmlns:p14="http://schemas.microsoft.com/office/powerpoint/2010/main" val="35841321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5C671E8C-BCEA-4E0E-BA50-9AAD4DAA897E}" type="slidenum">
              <a:rPr lang="en-US" smtClean="0"/>
              <a:pPr/>
              <a:t>40</a:t>
            </a:fld>
            <a:endParaRPr lang="en-US"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p:spPr>
        <p:txBody>
          <a:bodyPr/>
          <a:lstStyle/>
          <a:p>
            <a:pPr algn="just" eaLnBrk="1" hangingPunct="1"/>
            <a:r>
              <a:rPr lang="en-US" sz="1200" b="1" dirty="0" smtClean="0">
                <a:latin typeface="Arial Rounded MT Bold"/>
              </a:rPr>
              <a:t>What is in a name?</a:t>
            </a:r>
            <a:r>
              <a:rPr lang="en-US" sz="1200" b="1" baseline="0" dirty="0" smtClean="0">
                <a:latin typeface="Arial Rounded MT Bold"/>
              </a:rPr>
              <a:t> That which we call a rose</a:t>
            </a:r>
          </a:p>
          <a:p>
            <a:pPr algn="just" eaLnBrk="1" hangingPunct="1"/>
            <a:r>
              <a:rPr lang="en-US" sz="1200" b="1" baseline="0" dirty="0" smtClean="0">
                <a:latin typeface="Arial Rounded MT Bold"/>
              </a:rPr>
              <a:t>By any other name would smell as sweet.</a:t>
            </a:r>
          </a:p>
          <a:p>
            <a:pPr algn="just" eaLnBrk="1" hangingPunct="1"/>
            <a:r>
              <a:rPr lang="en-US" sz="1200" b="1" baseline="0" dirty="0" smtClean="0">
                <a:latin typeface="Arial Rounded MT Bold"/>
              </a:rPr>
              <a:t>(Romeo and Juliet)</a:t>
            </a:r>
          </a:p>
          <a:p>
            <a:pPr algn="just" eaLnBrk="1" hangingPunct="1"/>
            <a:endParaRPr lang="en-US" sz="1200" b="1" baseline="0" dirty="0" smtClean="0">
              <a:latin typeface="Arial Rounded MT Bold"/>
            </a:endParaRPr>
          </a:p>
          <a:p>
            <a:pPr algn="just" eaLnBrk="1" hangingPunct="1"/>
            <a:r>
              <a:rPr lang="en-US" sz="1200" b="1" baseline="0" dirty="0" smtClean="0">
                <a:latin typeface="Arial Rounded MT Bold"/>
              </a:rPr>
              <a:t>With apologies to Shakespeare …</a:t>
            </a:r>
          </a:p>
          <a:p>
            <a:pPr algn="just" eaLnBrk="1" hangingPunct="1"/>
            <a:endParaRPr lang="en-US" sz="1200" b="1" baseline="0" dirty="0" smtClean="0">
              <a:latin typeface="Arial Rounded MT Bold"/>
            </a:endParaRPr>
          </a:p>
          <a:p>
            <a:pPr algn="just" eaLnBrk="1" hangingPunct="1"/>
            <a:r>
              <a:rPr lang="en-US" sz="1200" b="1" baseline="0" dirty="0" smtClean="0">
                <a:latin typeface="Arial Rounded MT Bold"/>
              </a:rPr>
              <a:t>The list is long and excruciating.</a:t>
            </a:r>
          </a:p>
          <a:p>
            <a:pPr algn="just" eaLnBrk="1" hangingPunct="1"/>
            <a:endParaRPr lang="en-US" sz="1200" b="1" baseline="0" dirty="0" smtClean="0">
              <a:latin typeface="Arial Rounded MT Bold"/>
            </a:endParaRPr>
          </a:p>
          <a:p>
            <a:pPr algn="just" eaLnBrk="1" hangingPunct="1"/>
            <a:endParaRPr lang="en-US" sz="1200" b="1" dirty="0" smtClean="0">
              <a:latin typeface="Arial Rounded MT Bold"/>
            </a:endParaRPr>
          </a:p>
        </p:txBody>
      </p:sp>
    </p:spTree>
    <p:extLst>
      <p:ext uri="{BB962C8B-B14F-4D97-AF65-F5344CB8AC3E}">
        <p14:creationId xmlns:p14="http://schemas.microsoft.com/office/powerpoint/2010/main" val="27922420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41</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kumimoji="1" lang="en-US" sz="1200" b="1" kern="1200" baseline="0" dirty="0">
                <a:solidFill>
                  <a:schemeClr val="tx1"/>
                </a:solidFill>
                <a:latin typeface="Times New Roman" pitchFamily="18" charset="0"/>
                <a:ea typeface="+mn-ea"/>
                <a:cs typeface="Times New Roman" pitchFamily="18" charset="0"/>
              </a:rPr>
              <a:t>Beige is the Islamic region at the end of the Prophet’s and Hadrat Abu Bakr’s lives.</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 Pink is the conquest made by the rightly-guided khalifas, that is, the first four, khalifas.</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The green region was added to the Muslim Empire during the time of Umayyad  dynasty.</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dirty="0">
                <a:solidFill>
                  <a:schemeClr val="tx1"/>
                </a:solidFill>
                <a:latin typeface="Times New Roman" pitchFamily="18" charset="0"/>
                <a:ea typeface="+mn-ea"/>
                <a:cs typeface="Times New Roman" pitchFamily="18" charset="0"/>
              </a:rPr>
              <a:t>The four shifting centers of power. From Medina, to</a:t>
            </a:r>
            <a:r>
              <a:rPr kumimoji="1" lang="en-US" sz="1200" b="1" kern="1200" baseline="0" dirty="0">
                <a:solidFill>
                  <a:schemeClr val="tx1"/>
                </a:solidFill>
                <a:latin typeface="Times New Roman" pitchFamily="18" charset="0"/>
                <a:ea typeface="+mn-ea"/>
                <a:cs typeface="Times New Roman" pitchFamily="18" charset="0"/>
              </a:rPr>
              <a:t> Kufah during the time of Ali, and then </a:t>
            </a:r>
          </a:p>
          <a:p>
            <a:pPr eaLnBrk="1" hangingPunct="1"/>
            <a:r>
              <a:rPr kumimoji="1" lang="en-US" sz="1200" b="1" kern="1200" baseline="0" dirty="0">
                <a:solidFill>
                  <a:schemeClr val="tx1"/>
                </a:solidFill>
                <a:latin typeface="Times New Roman" pitchFamily="18" charset="0"/>
                <a:ea typeface="+mn-ea"/>
                <a:cs typeface="Times New Roman" pitchFamily="18" charset="0"/>
              </a:rPr>
              <a:t>Damascus, which became the capital of Muawiyah and the Umayyad dynasty; and then </a:t>
            </a:r>
          </a:p>
          <a:p>
            <a:pPr eaLnBrk="1" hangingPunct="1"/>
            <a:r>
              <a:rPr kumimoji="1" lang="en-US" sz="1200" b="1" kern="1200" baseline="0" dirty="0">
                <a:solidFill>
                  <a:schemeClr val="tx1"/>
                </a:solidFill>
                <a:latin typeface="Times New Roman" pitchFamily="18" charset="0"/>
                <a:ea typeface="+mn-ea"/>
                <a:cs typeface="Times New Roman" pitchFamily="18" charset="0"/>
              </a:rPr>
              <a:t>Baghdad, the capital of the Abbasid dynasty.</a:t>
            </a:r>
          </a:p>
          <a:p>
            <a:pPr eaLnBrk="1" hangingPunct="1"/>
            <a:endParaRPr lang="en-US" sz="1200" b="1" baseline="0" dirty="0"/>
          </a:p>
        </p:txBody>
      </p:sp>
    </p:spTree>
    <p:extLst>
      <p:ext uri="{BB962C8B-B14F-4D97-AF65-F5344CB8AC3E}">
        <p14:creationId xmlns:p14="http://schemas.microsoft.com/office/powerpoint/2010/main" val="31746314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42</a:t>
            </a:fld>
            <a:endParaRPr lang="en-US"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r>
              <a:rPr lang="en-US" sz="1200" b="1" dirty="0" smtClean="0">
                <a:latin typeface="Arial Rounded MT Bold"/>
              </a:rPr>
              <a:t>The period after the Prophet Muhammad was followed by </a:t>
            </a:r>
          </a:p>
          <a:p>
            <a:r>
              <a:rPr lang="en-US" sz="1200" b="1" dirty="0" smtClean="0">
                <a:latin typeface="Arial Rounded MT Bold"/>
              </a:rPr>
              <a:t>expansion</a:t>
            </a:r>
            <a:r>
              <a:rPr lang="en-US" sz="1200" b="1" baseline="0" dirty="0" smtClean="0">
                <a:latin typeface="Arial Rounded MT Bold"/>
              </a:rPr>
              <a:t> </a:t>
            </a:r>
            <a:r>
              <a:rPr lang="en-US" sz="1200" b="1" dirty="0" smtClean="0">
                <a:latin typeface="Arial Rounded MT Bold"/>
              </a:rPr>
              <a:t>and</a:t>
            </a:r>
            <a:r>
              <a:rPr lang="en-US" sz="1200" b="1" baseline="0" dirty="0" smtClean="0">
                <a:latin typeface="Arial Rounded MT Bold"/>
              </a:rPr>
              <a:t> </a:t>
            </a:r>
            <a:r>
              <a:rPr lang="en-US" sz="1200" b="1" dirty="0" smtClean="0">
                <a:latin typeface="Arial Rounded MT Bold"/>
              </a:rPr>
              <a:t>conquest. </a:t>
            </a:r>
          </a:p>
          <a:p>
            <a:endParaRPr lang="en-US" sz="1200" b="1" dirty="0" smtClean="0">
              <a:latin typeface="Arial Rounded MT Bold"/>
            </a:endParaRPr>
          </a:p>
          <a:p>
            <a:r>
              <a:rPr lang="en-US" sz="1200" b="1" dirty="0" smtClean="0">
                <a:latin typeface="Arial Rounded MT Bold"/>
              </a:rPr>
              <a:t>In that period of, rulers sought from jurists a rationale for their</a:t>
            </a:r>
          </a:p>
          <a:p>
            <a:r>
              <a:rPr lang="en-US" sz="1200" b="1" dirty="0" smtClean="0">
                <a:latin typeface="Arial Rounded MT Bold"/>
              </a:rPr>
              <a:t>imperial goals. These jurists willingly propounded an ideology </a:t>
            </a:r>
          </a:p>
          <a:p>
            <a:r>
              <a:rPr lang="en-US" sz="1200" b="1" dirty="0" smtClean="0">
                <a:latin typeface="Arial Rounded MT Bold"/>
              </a:rPr>
              <a:t>of militant, aggressive jihad and declared that waging this jihad </a:t>
            </a:r>
          </a:p>
          <a:p>
            <a:r>
              <a:rPr lang="en-US" sz="1200" b="1" dirty="0" smtClean="0">
                <a:latin typeface="Arial Rounded MT Bold"/>
              </a:rPr>
              <a:t>was</a:t>
            </a:r>
            <a:r>
              <a:rPr lang="en-US" sz="1200" b="1" baseline="0" dirty="0" smtClean="0">
                <a:latin typeface="Arial Rounded MT Bold"/>
              </a:rPr>
              <a:t> </a:t>
            </a:r>
            <a:r>
              <a:rPr lang="en-US" sz="1200" b="1" dirty="0" smtClean="0">
                <a:latin typeface="Arial Rounded MT Bold"/>
              </a:rPr>
              <a:t>a religious duty prescribed by God.</a:t>
            </a:r>
          </a:p>
          <a:p>
            <a:endParaRPr lang="en-US" sz="1200" b="1" dirty="0" smtClean="0">
              <a:latin typeface="Arial Rounded MT Bold"/>
            </a:endParaRPr>
          </a:p>
          <a:p>
            <a:r>
              <a:rPr lang="en-US" sz="1200" b="1" dirty="0" smtClean="0">
                <a:latin typeface="Arial Rounded MT Bold"/>
              </a:rPr>
              <a:t>Today many Muslim fundamentalists use the same medieval and </a:t>
            </a:r>
          </a:p>
          <a:p>
            <a:r>
              <a:rPr lang="en-US" sz="1200" b="1" dirty="0" smtClean="0">
                <a:latin typeface="Arial Rounded MT Bold"/>
              </a:rPr>
              <a:t>discredited arguments to justify their acts of terrorism and to</a:t>
            </a:r>
          </a:p>
          <a:p>
            <a:r>
              <a:rPr lang="en-US" sz="1200" b="1" dirty="0" smtClean="0">
                <a:latin typeface="Arial Rounded MT Bold"/>
              </a:rPr>
              <a:t>legitimize their use of militant methods for achieving</a:t>
            </a:r>
            <a:r>
              <a:rPr lang="en-US" sz="1200" b="1" baseline="0" dirty="0" smtClean="0">
                <a:latin typeface="Arial Rounded MT Bold"/>
              </a:rPr>
              <a:t> </a:t>
            </a:r>
            <a:r>
              <a:rPr lang="en-US" sz="1200" b="1" dirty="0" smtClean="0">
                <a:latin typeface="Arial Rounded MT Bold"/>
              </a:rPr>
              <a:t>their </a:t>
            </a:r>
          </a:p>
          <a:p>
            <a:r>
              <a:rPr lang="en-US" sz="1200" b="1" dirty="0" smtClean="0">
                <a:latin typeface="Arial Rounded MT Bold"/>
              </a:rPr>
              <a:t>political goals. </a:t>
            </a:r>
          </a:p>
          <a:p>
            <a:pPr defTabSz="966612" eaLnBrk="1" hangingPunct="1">
              <a:defRPr/>
            </a:pPr>
            <a:endParaRPr lang="en-US" sz="1500" b="1" dirty="0" smtClean="0">
              <a:solidFill>
                <a:schemeClr val="folHlink"/>
              </a:solidFill>
              <a:effectLst>
                <a:outerShdw blurRad="50800" dist="38100" dir="2700000" algn="tl" rotWithShape="0">
                  <a:prstClr val="black">
                    <a:alpha val="40000"/>
                  </a:prstClr>
                </a:outerShdw>
              </a:effectLst>
              <a:latin typeface="Arial Rounded MT Bold" charset="0"/>
            </a:endParaRPr>
          </a:p>
          <a:p>
            <a:pPr eaLnBrk="1" hangingPunct="1"/>
            <a:endParaRPr lang="en-US" sz="1500" b="1" dirty="0" smtClean="0"/>
          </a:p>
          <a:p>
            <a:pPr eaLnBrk="1" hangingPunct="1"/>
            <a:endParaRPr lang="en-US" b="1" dirty="0" smtClean="0"/>
          </a:p>
        </p:txBody>
      </p:sp>
    </p:spTree>
    <p:extLst>
      <p:ext uri="{BB962C8B-B14F-4D97-AF65-F5344CB8AC3E}">
        <p14:creationId xmlns:p14="http://schemas.microsoft.com/office/powerpoint/2010/main" val="27503743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43</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400" b="1" dirty="0"/>
              <a:t>Light pink</a:t>
            </a:r>
            <a:r>
              <a:rPr lang="en-US" sz="1400" b="1" baseline="0" dirty="0"/>
              <a:t> is the </a:t>
            </a:r>
            <a:r>
              <a:rPr lang="en-US" sz="1400" b="1" dirty="0"/>
              <a:t>Byzantine Empire.</a:t>
            </a:r>
            <a:r>
              <a:rPr lang="en-US" sz="1400" b="1" baseline="0" dirty="0"/>
              <a:t> </a:t>
            </a:r>
            <a:r>
              <a:rPr lang="en-US" sz="1400" b="1" dirty="0"/>
              <a:t>Dark pink</a:t>
            </a:r>
            <a:r>
              <a:rPr lang="en-US" sz="1400" b="1" baseline="0" dirty="0"/>
              <a:t> is the</a:t>
            </a:r>
            <a:r>
              <a:rPr lang="en-US" sz="1400" b="1" dirty="0"/>
              <a:t> Sassanid</a:t>
            </a:r>
            <a:r>
              <a:rPr lang="en-US" sz="1400" b="1" baseline="0" dirty="0"/>
              <a:t> Empire.</a:t>
            </a:r>
            <a:endParaRPr lang="en-US" sz="1400" b="1" dirty="0"/>
          </a:p>
          <a:p>
            <a:pPr eaLnBrk="1" hangingPunct="1"/>
            <a:endParaRPr lang="en-US" b="1" dirty="0"/>
          </a:p>
          <a:p>
            <a:pPr eaLnBrk="1" hangingPunct="1"/>
            <a:r>
              <a:rPr lang="en-US" b="1" dirty="0"/>
              <a:t>Three types of arrows: red, green, and black</a:t>
            </a:r>
          </a:p>
          <a:p>
            <a:pPr eaLnBrk="1" hangingPunct="1"/>
            <a:endParaRPr lang="en-US" b="1" dirty="0"/>
          </a:p>
          <a:p>
            <a:pPr eaLnBrk="1" hangingPunct="1"/>
            <a:r>
              <a:rPr lang="en-US" b="1" dirty="0"/>
              <a:t>Point out</a:t>
            </a:r>
            <a:r>
              <a:rPr lang="en-US" b="1" baseline="0" dirty="0"/>
              <a:t> the  Arabian peninsula  comprises light and dark</a:t>
            </a:r>
          </a:p>
          <a:p>
            <a:pPr eaLnBrk="1" hangingPunct="1"/>
            <a:r>
              <a:rPr lang="en-US" b="1" baseline="0" dirty="0"/>
              <a:t>green. Hijaz is dark green area on the Western side.</a:t>
            </a:r>
          </a:p>
          <a:p>
            <a:pPr eaLnBrk="1" hangingPunct="1"/>
            <a:endParaRPr lang="en-US" b="1" baseline="0" dirty="0"/>
          </a:p>
          <a:p>
            <a:pPr eaLnBrk="1" hangingPunct="1"/>
            <a:r>
              <a:rPr lang="en-US" b="1" baseline="0" dirty="0"/>
              <a:t>At this point, the Prophet has passed away; and we are about</a:t>
            </a:r>
          </a:p>
          <a:p>
            <a:pPr eaLnBrk="1" hangingPunct="1"/>
            <a:r>
              <a:rPr lang="en-US" b="1" baseline="0" dirty="0"/>
              <a:t>to embark upon a new phase in the history of Islam.</a:t>
            </a:r>
            <a:endParaRPr lang="en-US" b="1" dirty="0"/>
          </a:p>
        </p:txBody>
      </p:sp>
    </p:spTree>
    <p:extLst>
      <p:ext uri="{BB962C8B-B14F-4D97-AF65-F5344CB8AC3E}">
        <p14:creationId xmlns:p14="http://schemas.microsoft.com/office/powerpoint/2010/main" val="21415821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5C671E8C-BCEA-4E0E-BA50-9AAD4DAA897E}" type="slidenum">
              <a:rPr lang="en-US" smtClean="0"/>
              <a:pPr/>
              <a:t>44</a:t>
            </a:fld>
            <a:endParaRPr lang="en-US"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p:spPr>
        <p:txBody>
          <a:bodyPr/>
          <a:lstStyle/>
          <a:p>
            <a:pPr algn="just" eaLnBrk="1" hangingPunct="1"/>
            <a:r>
              <a:rPr lang="en-US" sz="1200" b="1" dirty="0" smtClean="0">
                <a:latin typeface="Arial Rounded MT Bold"/>
              </a:rPr>
              <a:t>Rudolph Peters is a professor of religions and history at the</a:t>
            </a:r>
          </a:p>
          <a:p>
            <a:pPr algn="just" eaLnBrk="1" hangingPunct="1"/>
            <a:r>
              <a:rPr lang="en-US" sz="1200" b="1" dirty="0" smtClean="0">
                <a:latin typeface="Arial Rounded MT Bold"/>
              </a:rPr>
              <a:t>University of Amsterdam. He is the author of many books</a:t>
            </a:r>
          </a:p>
          <a:p>
            <a:pPr algn="just" eaLnBrk="1" hangingPunct="1"/>
            <a:r>
              <a:rPr lang="en-US" sz="1200" b="1" dirty="0" smtClean="0">
                <a:latin typeface="Arial Rounded MT Bold"/>
              </a:rPr>
              <a:t>including </a:t>
            </a:r>
            <a:r>
              <a:rPr lang="en-US" sz="1200" b="1" i="1" u="sng" dirty="0" smtClean="0">
                <a:latin typeface="Arial Rounded MT Bold"/>
              </a:rPr>
              <a:t>Jihad in Classical</a:t>
            </a:r>
            <a:r>
              <a:rPr lang="en-US" sz="1200" b="1" i="1" dirty="0" smtClean="0">
                <a:latin typeface="Arial Rounded MT Bold"/>
              </a:rPr>
              <a:t> </a:t>
            </a:r>
            <a:r>
              <a:rPr lang="en-US" sz="1200" b="1" i="1" u="sng" dirty="0" smtClean="0">
                <a:latin typeface="Arial Rounded MT Bold"/>
              </a:rPr>
              <a:t> and Modern Islam</a:t>
            </a:r>
            <a:r>
              <a:rPr lang="en-US" sz="1200" b="1" dirty="0" smtClean="0">
                <a:latin typeface="Arial Rounded MT Bold"/>
              </a:rPr>
              <a:t>.</a:t>
            </a:r>
          </a:p>
          <a:p>
            <a:pPr algn="just" eaLnBrk="1" hangingPunct="1"/>
            <a:endParaRPr lang="en-US" sz="1200" b="1" dirty="0" smtClean="0">
              <a:latin typeface="Arial Rounded MT Bold"/>
            </a:endParaRPr>
          </a:p>
          <a:p>
            <a:pPr algn="just" eaLnBrk="1" hangingPunct="1"/>
            <a:r>
              <a:rPr lang="en-US" sz="1200" b="1" dirty="0" smtClean="0">
                <a:latin typeface="Arial Rounded MT Bold"/>
              </a:rPr>
              <a:t>Here Professor Rudolf Peters demonstrates  a great insight</a:t>
            </a:r>
          </a:p>
          <a:p>
            <a:pPr algn="just" eaLnBrk="1" hangingPunct="1"/>
            <a:r>
              <a:rPr lang="en-US" sz="1200" b="1" dirty="0" smtClean="0">
                <a:latin typeface="Arial Rounded MT Bold"/>
              </a:rPr>
              <a:t>into the Islamic history and captures the essence of the</a:t>
            </a:r>
          </a:p>
          <a:p>
            <a:pPr algn="just" eaLnBrk="1" hangingPunct="1"/>
            <a:r>
              <a:rPr lang="en-US" sz="1200" b="1" dirty="0" smtClean="0">
                <a:latin typeface="Arial Rounded MT Bold"/>
              </a:rPr>
              <a:t>Debate about jihad.</a:t>
            </a:r>
          </a:p>
        </p:txBody>
      </p:sp>
    </p:spTree>
    <p:extLst>
      <p:ext uri="{BB962C8B-B14F-4D97-AF65-F5344CB8AC3E}">
        <p14:creationId xmlns:p14="http://schemas.microsoft.com/office/powerpoint/2010/main" val="10667646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09C7EA76-6C2E-419F-B3BE-F86661C27FE3}" type="slidenum">
              <a:rPr lang="en-US" smtClean="0"/>
              <a:pPr/>
              <a:t>45</a:t>
            </a:fld>
            <a:endParaRPr lang="en-US" dirty="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pPr eaLnBrk="1" hangingPunct="1"/>
            <a:endParaRPr lang="en-US" sz="1500" b="1" dirty="0" smtClean="0"/>
          </a:p>
        </p:txBody>
      </p:sp>
    </p:spTree>
    <p:extLst>
      <p:ext uri="{BB962C8B-B14F-4D97-AF65-F5344CB8AC3E}">
        <p14:creationId xmlns:p14="http://schemas.microsoft.com/office/powerpoint/2010/main" val="24921166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5"/>
          <p:cNvSpPr>
            <a:spLocks noGrp="1" noChangeArrowheads="1"/>
          </p:cNvSpPr>
          <p:nvPr>
            <p:ph type="sldNum" sz="quarter" idx="5"/>
          </p:nvPr>
        </p:nvSpPr>
        <p:spPr>
          <a:noFill/>
        </p:spPr>
        <p:txBody>
          <a:bodyPr/>
          <a:lstStyle/>
          <a:p>
            <a:pPr defTabSz="986271"/>
            <a:fld id="{AD02B949-503C-4907-A46B-42B066F99A1A}" type="slidenum">
              <a:rPr lang="en-US" smtClean="0"/>
              <a:pPr defTabSz="986271"/>
              <a:t>46</a:t>
            </a:fld>
            <a:endParaRPr lang="en-US" dirty="0" smtClean="0"/>
          </a:p>
        </p:txBody>
      </p:sp>
      <p:sp>
        <p:nvSpPr>
          <p:cNvPr id="109571" name="Rectangle 2"/>
          <p:cNvSpPr>
            <a:spLocks noGrp="1" noRot="1" noChangeAspect="1" noChangeArrowheads="1" noTextEdit="1"/>
          </p:cNvSpPr>
          <p:nvPr>
            <p:ph type="sldImg"/>
          </p:nvPr>
        </p:nvSpPr>
        <p:spPr>
          <a:xfrm>
            <a:off x="461963" y="722313"/>
            <a:ext cx="6392862" cy="3597275"/>
          </a:xfrm>
          <a:ln cap="flat"/>
        </p:spPr>
      </p:sp>
      <p:sp>
        <p:nvSpPr>
          <p:cNvPr id="109572" name="Rectangle 3"/>
          <p:cNvSpPr>
            <a:spLocks noGrp="1" noChangeArrowheads="1"/>
          </p:cNvSpPr>
          <p:nvPr>
            <p:ph type="body" idx="1"/>
          </p:nvPr>
        </p:nvSpPr>
        <p:spPr>
          <a:xfrm>
            <a:off x="975803" y="4560899"/>
            <a:ext cx="5363595" cy="4319555"/>
          </a:xfrm>
          <a:noFill/>
          <a:ln/>
        </p:spPr>
        <p:txBody>
          <a:bodyPr lIns="97313" tIns="48656" rIns="97313" bIns="48656"/>
          <a:lstStyle/>
          <a:p>
            <a:pPr defTabSz="948338"/>
            <a:endParaRPr lang="nl-NL" dirty="0" smtClean="0"/>
          </a:p>
        </p:txBody>
      </p:sp>
    </p:spTree>
    <p:extLst>
      <p:ext uri="{BB962C8B-B14F-4D97-AF65-F5344CB8AC3E}">
        <p14:creationId xmlns:p14="http://schemas.microsoft.com/office/powerpoint/2010/main" val="783102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5</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This is an</a:t>
            </a:r>
            <a:r>
              <a:rPr lang="en-US" sz="1200" b="1" baseline="0" dirty="0" smtClean="0">
                <a:latin typeface="Arial Rounded MT Bold"/>
              </a:rPr>
              <a:t> extremely </a:t>
            </a:r>
            <a:r>
              <a:rPr lang="en-US" sz="1200" b="1" dirty="0" smtClean="0">
                <a:latin typeface="Arial Rounded MT Bold"/>
              </a:rPr>
              <a:t>wide spectrum.</a:t>
            </a:r>
          </a:p>
          <a:p>
            <a:pPr eaLnBrk="1" hangingPunct="1"/>
            <a:endParaRPr lang="en-US" sz="1200" b="1" dirty="0" smtClean="0">
              <a:latin typeface="Arial Rounded MT Bold"/>
            </a:endParaRPr>
          </a:p>
          <a:p>
            <a:pPr eaLnBrk="1" hangingPunct="1"/>
            <a:r>
              <a:rPr lang="en-US" sz="1200" b="1" dirty="0" smtClean="0">
                <a:latin typeface="Arial Rounded MT Bold"/>
              </a:rPr>
              <a:t>The last two bullets are the expansionist and militant </a:t>
            </a:r>
          </a:p>
          <a:p>
            <a:pPr eaLnBrk="1" hangingPunct="1"/>
            <a:r>
              <a:rPr lang="en-US" sz="1200" b="1" dirty="0" smtClean="0">
                <a:latin typeface="Arial Rounded MT Bold"/>
              </a:rPr>
              <a:t>version of Islam,</a:t>
            </a:r>
            <a:r>
              <a:rPr lang="en-US" sz="1200" b="1" baseline="0" dirty="0" smtClean="0">
                <a:latin typeface="Arial Rounded MT Bold"/>
              </a:rPr>
              <a:t> whose </a:t>
            </a:r>
            <a:r>
              <a:rPr lang="en-US" sz="1200" b="1" dirty="0" smtClean="0">
                <a:latin typeface="Arial Rounded MT Bold"/>
              </a:rPr>
              <a:t>aim is the establishment </a:t>
            </a:r>
          </a:p>
          <a:p>
            <a:pPr eaLnBrk="1" hangingPunct="1"/>
            <a:r>
              <a:rPr lang="en-US" sz="1200" b="1" dirty="0" smtClean="0">
                <a:latin typeface="Arial Rounded MT Bold"/>
              </a:rPr>
              <a:t>of Muslim hegemony,</a:t>
            </a:r>
            <a:r>
              <a:rPr lang="en-US" sz="1200" b="1" baseline="0" dirty="0" smtClean="0">
                <a:latin typeface="Arial Rounded MT Bold"/>
              </a:rPr>
              <a:t> an all-powerful </a:t>
            </a:r>
            <a:r>
              <a:rPr lang="en-US" sz="1200" b="1" dirty="0" smtClean="0">
                <a:latin typeface="Arial Rounded MT Bold"/>
              </a:rPr>
              <a:t>Muslim state,</a:t>
            </a:r>
          </a:p>
          <a:p>
            <a:pPr defTabSz="966612" eaLnBrk="1" hangingPunct="1">
              <a:defRPr/>
            </a:pPr>
            <a:r>
              <a:rPr lang="en-US" sz="1200" b="1" dirty="0" smtClean="0">
                <a:latin typeface="Arial Rounded MT Bold"/>
              </a:rPr>
              <a:t>imposition</a:t>
            </a:r>
            <a:r>
              <a:rPr lang="en-US" sz="1200" b="1" baseline="0" dirty="0" smtClean="0">
                <a:latin typeface="Arial Rounded MT Bold"/>
              </a:rPr>
              <a:t> of</a:t>
            </a:r>
            <a:r>
              <a:rPr lang="en-US" sz="1200" b="1" dirty="0" smtClean="0">
                <a:latin typeface="Arial Rounded MT Bold"/>
              </a:rPr>
              <a:t> the Islamic </a:t>
            </a:r>
            <a:r>
              <a:rPr lang="en-US" sz="1200" b="1" i="1" dirty="0" smtClean="0">
                <a:latin typeface="Arial Rounded MT Bold"/>
              </a:rPr>
              <a:t>sharia,</a:t>
            </a:r>
            <a:r>
              <a:rPr lang="en-US" sz="1200" b="1" i="1" baseline="0" dirty="0" smtClean="0">
                <a:latin typeface="Arial Rounded MT Bold"/>
              </a:rPr>
              <a:t> </a:t>
            </a:r>
            <a:r>
              <a:rPr lang="en-US" sz="1200" b="1" i="0" baseline="0" dirty="0" smtClean="0">
                <a:latin typeface="Arial Rounded MT Bold"/>
              </a:rPr>
              <a:t>and </a:t>
            </a:r>
            <a:r>
              <a:rPr lang="en-US" sz="1200" b="1" i="0" dirty="0" smtClean="0">
                <a:latin typeface="Arial Rounded MT Bold"/>
              </a:rPr>
              <a:t>finally  </a:t>
            </a:r>
          </a:p>
          <a:p>
            <a:pPr defTabSz="966612" eaLnBrk="1" hangingPunct="1">
              <a:defRPr/>
            </a:pPr>
            <a:r>
              <a:rPr lang="en-US" sz="1200" b="1" i="0" dirty="0" smtClean="0">
                <a:latin typeface="Arial Rounded MT Bold"/>
              </a:rPr>
              <a:t>world domination.</a:t>
            </a:r>
          </a:p>
          <a:p>
            <a:pPr defTabSz="966612" eaLnBrk="1" hangingPunct="1">
              <a:defRPr/>
            </a:pPr>
            <a:endParaRPr lang="en-US" sz="1200" b="1" i="0" dirty="0" smtClean="0">
              <a:latin typeface="Arial Rounded MT Bold"/>
            </a:endParaRPr>
          </a:p>
          <a:p>
            <a:pPr defTabSz="966612" eaLnBrk="1" hangingPunct="1">
              <a:defRPr/>
            </a:pPr>
            <a:r>
              <a:rPr lang="en-US" sz="1200" b="1" i="0" dirty="0" smtClean="0">
                <a:latin typeface="Arial Rounded MT Bold"/>
              </a:rPr>
              <a:t>The first four are permitted; the last two are not.</a:t>
            </a:r>
          </a:p>
          <a:p>
            <a:pPr eaLnBrk="1" hangingPunct="1"/>
            <a:endParaRPr lang="en-US" sz="1200" b="1" dirty="0" smtClean="0"/>
          </a:p>
          <a:p>
            <a:pPr eaLnBrk="1" hangingPunct="1"/>
            <a:endParaRPr lang="en-US" sz="1200" b="1" dirty="0" smtClean="0"/>
          </a:p>
          <a:p>
            <a:pPr eaLnBrk="1" hangingPunct="1"/>
            <a:endParaRPr lang="en-US" sz="1200" b="1" dirty="0" smtClean="0"/>
          </a:p>
        </p:txBody>
      </p:sp>
    </p:spTree>
    <p:extLst>
      <p:ext uri="{BB962C8B-B14F-4D97-AF65-F5344CB8AC3E}">
        <p14:creationId xmlns:p14="http://schemas.microsoft.com/office/powerpoint/2010/main" val="1836057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6</a:t>
            </a:fld>
            <a:endParaRPr lang="en-US"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These are some of the categories of jihad that are generally</a:t>
            </a:r>
          </a:p>
          <a:p>
            <a:pPr eaLnBrk="1" hangingPunct="1"/>
            <a:r>
              <a:rPr lang="en-US" sz="1200" b="1" dirty="0" smtClean="0">
                <a:latin typeface="Arial Rounded MT Bold"/>
              </a:rPr>
              <a:t>used by classical and modern Muslims scholars.</a:t>
            </a:r>
          </a:p>
          <a:p>
            <a:pPr eaLnBrk="1" hangingPunct="1"/>
            <a:endParaRPr lang="en-US" sz="1200" b="1" dirty="0" smtClean="0">
              <a:latin typeface="Arial Rounded MT Bold"/>
            </a:endParaRPr>
          </a:p>
          <a:p>
            <a:pPr eaLnBrk="1" hangingPunct="1"/>
            <a:r>
              <a:rPr lang="en-US" sz="1200" b="1" dirty="0" smtClean="0">
                <a:latin typeface="Arial Rounded MT Bold"/>
              </a:rPr>
              <a:t>Some Muslim jurists divide the world in two domains.</a:t>
            </a:r>
          </a:p>
          <a:p>
            <a:pPr defTabSz="966612" eaLnBrk="1" hangingPunct="1">
              <a:defRPr/>
            </a:pPr>
            <a:endParaRPr lang="en-US" sz="1200" b="1" dirty="0" smtClean="0">
              <a:solidFill>
                <a:schemeClr val="tx1"/>
              </a:solidFill>
              <a:effectLst/>
              <a:latin typeface="Arial Rounded MT Bold"/>
            </a:endParaRPr>
          </a:p>
          <a:p>
            <a:pPr defTabSz="966612" eaLnBrk="1" hangingPunct="1">
              <a:defRPr/>
            </a:pPr>
            <a:r>
              <a:rPr lang="en-US" sz="1200" b="1" dirty="0" smtClean="0">
                <a:solidFill>
                  <a:schemeClr val="folHlink"/>
                </a:solidFill>
                <a:effectLst>
                  <a:outerShdw blurRad="50800" dist="38100" dir="2700000" algn="tl" rotWithShape="0">
                    <a:prstClr val="black">
                      <a:alpha val="40000"/>
                    </a:prstClr>
                  </a:outerShdw>
                </a:effectLst>
                <a:latin typeface="Arial Rounded MT Bold"/>
              </a:rPr>
              <a:t>These are NOT</a:t>
            </a:r>
            <a:r>
              <a:rPr lang="en-US" sz="1200" b="1" baseline="0" dirty="0" smtClean="0">
                <a:solidFill>
                  <a:schemeClr val="folHlink"/>
                </a:solidFill>
                <a:effectLst>
                  <a:outerShdw blurRad="50800" dist="38100" dir="2700000" algn="tl" rotWithShape="0">
                    <a:prstClr val="black">
                      <a:alpha val="40000"/>
                    </a:prstClr>
                  </a:outerShdw>
                </a:effectLst>
                <a:latin typeface="Arial Rounded MT Bold"/>
              </a:rPr>
              <a:t> </a:t>
            </a:r>
            <a:r>
              <a:rPr lang="en-US" sz="1200" b="1" dirty="0" smtClean="0">
                <a:solidFill>
                  <a:schemeClr val="folHlink"/>
                </a:solidFill>
                <a:effectLst>
                  <a:outerShdw blurRad="50800" dist="38100" dir="2700000" algn="tl" rotWithShape="0">
                    <a:prstClr val="black">
                      <a:alpha val="40000"/>
                    </a:prstClr>
                  </a:outerShdw>
                </a:effectLst>
                <a:latin typeface="Arial Rounded MT Bold"/>
              </a:rPr>
              <a:t>Quranic concepts or phrases.</a:t>
            </a:r>
          </a:p>
          <a:p>
            <a:pPr eaLnBrk="1" hangingPunct="1"/>
            <a:endParaRPr lang="en-US" sz="1300" b="1" dirty="0" smtClean="0"/>
          </a:p>
          <a:p>
            <a:pPr eaLnBrk="1" hangingPunct="1"/>
            <a:endParaRPr lang="en-US" b="1" dirty="0" smtClean="0"/>
          </a:p>
        </p:txBody>
      </p:sp>
    </p:spTree>
    <p:extLst>
      <p:ext uri="{BB962C8B-B14F-4D97-AF65-F5344CB8AC3E}">
        <p14:creationId xmlns:p14="http://schemas.microsoft.com/office/powerpoint/2010/main" val="301825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7</a:t>
            </a:fld>
            <a:endParaRPr lang="en-US" altLang="zh-TW" dirty="0"/>
          </a:p>
        </p:txBody>
      </p:sp>
    </p:spTree>
    <p:extLst>
      <p:ext uri="{BB962C8B-B14F-4D97-AF65-F5344CB8AC3E}">
        <p14:creationId xmlns:p14="http://schemas.microsoft.com/office/powerpoint/2010/main" val="798679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55DA75-77E1-4543-A462-19636791BA24}" type="slidenum">
              <a:rPr lang="en-US" smtClean="0"/>
              <a:pPr/>
              <a:t>8</a:t>
            </a:fld>
            <a:endParaRPr lang="en-US" dirty="0" smtClean="0"/>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a:noFill/>
          <a:ln w="9525"/>
        </p:spPr>
        <p:txBody>
          <a:bodyPr/>
          <a:lstStyle/>
          <a:p>
            <a:pPr eaLnBrk="1" hangingPunct="1"/>
            <a:r>
              <a:rPr lang="en-US" sz="1200" b="1" dirty="0" smtClean="0">
                <a:latin typeface="Arial Rounded MT Bold"/>
              </a:rPr>
              <a:t>The Quran has </a:t>
            </a:r>
            <a:r>
              <a:rPr lang="en-US" sz="1200" b="1" u="sng" dirty="0" smtClean="0">
                <a:latin typeface="Arial Rounded MT Bold"/>
              </a:rPr>
              <a:t>many</a:t>
            </a:r>
            <a:r>
              <a:rPr lang="en-US" sz="1200" b="1" dirty="0" smtClean="0">
                <a:latin typeface="Arial Rounded MT Bold"/>
              </a:rPr>
              <a:t> references to jihad, but they are not </a:t>
            </a:r>
          </a:p>
          <a:p>
            <a:pPr eaLnBrk="1" hangingPunct="1"/>
            <a:r>
              <a:rPr lang="en-US" sz="1200" b="1" dirty="0" smtClean="0">
                <a:latin typeface="Arial Rounded MT Bold"/>
              </a:rPr>
              <a:t>necessarily about war or fighting.  It is translated as strive</a:t>
            </a:r>
          </a:p>
          <a:p>
            <a:pPr eaLnBrk="1" hangingPunct="1"/>
            <a:r>
              <a:rPr lang="en-US" sz="1200" b="1" baseline="0" dirty="0" smtClean="0">
                <a:latin typeface="Arial Rounded MT Bold"/>
              </a:rPr>
              <a:t>or</a:t>
            </a:r>
            <a:r>
              <a:rPr lang="en-US" sz="1200" b="1" dirty="0" smtClean="0">
                <a:latin typeface="Arial Rounded MT Bold"/>
              </a:rPr>
              <a:t> striving and underlined here.</a:t>
            </a:r>
          </a:p>
          <a:p>
            <a:pPr eaLnBrk="1" hangingPunct="1"/>
            <a:endParaRPr lang="en-US" sz="1200" b="1" dirty="0" smtClean="0">
              <a:latin typeface="Arial Rounded MT Bold"/>
            </a:endParaRPr>
          </a:p>
          <a:p>
            <a:pPr eaLnBrk="1" hangingPunct="1"/>
            <a:r>
              <a:rPr lang="en-US" sz="1200" b="1" dirty="0" smtClean="0">
                <a:latin typeface="Arial Rounded MT Bold"/>
              </a:rPr>
              <a:t>As these verses refers to striving with financial and personal </a:t>
            </a:r>
          </a:p>
          <a:p>
            <a:pPr eaLnBrk="1" hangingPunct="1"/>
            <a:r>
              <a:rPr lang="en-US" sz="1200" b="1" dirty="0" smtClean="0">
                <a:latin typeface="Arial Rounded MT Bold"/>
              </a:rPr>
              <a:t> sacrifice and moral and spiritual quest.</a:t>
            </a:r>
          </a:p>
          <a:p>
            <a:pPr eaLnBrk="1" hangingPunct="1"/>
            <a:endParaRPr lang="en-US" sz="1200" b="1" dirty="0" smtClean="0">
              <a:latin typeface="Arial Rounded MT Bold"/>
            </a:endParaRPr>
          </a:p>
          <a:p>
            <a:pPr eaLnBrk="1" hangingPunct="1"/>
            <a:r>
              <a:rPr lang="en-US" sz="1200" b="1" dirty="0" smtClean="0">
                <a:latin typeface="Arial Rounded MT Bold"/>
              </a:rPr>
              <a:t>Jihad is different from the Arabic word </a:t>
            </a:r>
            <a:r>
              <a:rPr lang="en-US" sz="1200" b="1" i="1" dirty="0" smtClean="0">
                <a:latin typeface="Arial Rounded MT Bold"/>
              </a:rPr>
              <a:t>qital</a:t>
            </a:r>
            <a:r>
              <a:rPr lang="en-US" sz="1200" b="1" dirty="0" smtClean="0">
                <a:latin typeface="Arial Rounded MT Bold"/>
              </a:rPr>
              <a:t>, which means</a:t>
            </a:r>
          </a:p>
          <a:p>
            <a:pPr eaLnBrk="1" hangingPunct="1"/>
            <a:r>
              <a:rPr lang="en-US" sz="1200" b="1" dirty="0" smtClean="0">
                <a:latin typeface="Arial Rounded MT Bold"/>
              </a:rPr>
              <a:t>fighting.</a:t>
            </a:r>
          </a:p>
          <a:p>
            <a:pPr eaLnBrk="1" hangingPunct="1"/>
            <a:endParaRPr lang="en-US" sz="1200" b="1" dirty="0" smtClean="0">
              <a:latin typeface="Arial Rounded MT Bold"/>
            </a:endParaRPr>
          </a:p>
          <a:p>
            <a:pPr eaLnBrk="1" hangingPunct="1"/>
            <a:r>
              <a:rPr lang="en-US" sz="1200" b="1" dirty="0" smtClean="0">
                <a:latin typeface="Arial Rounded MT Bold"/>
              </a:rPr>
              <a:t>Ironically, the entire theological debate about jihad is based</a:t>
            </a:r>
          </a:p>
          <a:p>
            <a:pPr eaLnBrk="1" hangingPunct="1"/>
            <a:r>
              <a:rPr lang="en-US" sz="1200" b="1" dirty="0" smtClean="0">
                <a:latin typeface="Arial Rounded MT Bold"/>
              </a:rPr>
              <a:t>on verses that do not refer to the term jihad. </a:t>
            </a:r>
          </a:p>
        </p:txBody>
      </p:sp>
    </p:spTree>
    <p:extLst>
      <p:ext uri="{BB962C8B-B14F-4D97-AF65-F5344CB8AC3E}">
        <p14:creationId xmlns:p14="http://schemas.microsoft.com/office/powerpoint/2010/main" val="264257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E9F96282-0663-4C67-B42B-A7DD29D75338}" type="slidenum">
              <a:rPr lang="en-US" smtClean="0"/>
              <a:pPr/>
              <a:t>9</a:t>
            </a:fld>
            <a:endParaRPr lang="en-US" dirty="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w="9525"/>
        </p:spPr>
        <p:txBody>
          <a:bodyPr/>
          <a:lstStyle/>
          <a:p>
            <a:pPr eaLnBrk="1" hangingPunct="1"/>
            <a:r>
              <a:rPr lang="en-US" sz="1200" b="1" dirty="0" smtClean="0">
                <a:latin typeface="Arial Rounded MT Bold"/>
              </a:rPr>
              <a:t>The verses [22:40] and [2: 191-195] outline pre</a:t>
            </a:r>
            <a:r>
              <a:rPr lang="en-US" sz="1200" b="1" i="1" dirty="0" smtClean="0">
                <a:latin typeface="Arial Rounded MT Bold"/>
              </a:rPr>
              <a:t>conditions</a:t>
            </a:r>
            <a:r>
              <a:rPr lang="en-US" sz="1200" b="1" dirty="0" smtClean="0">
                <a:latin typeface="Arial Rounded MT Bold"/>
              </a:rPr>
              <a:t> </a:t>
            </a:r>
          </a:p>
          <a:p>
            <a:pPr eaLnBrk="1" hangingPunct="1"/>
            <a:r>
              <a:rPr lang="en-US" sz="1200" b="1" dirty="0" smtClean="0">
                <a:latin typeface="Arial Rounded MT Bold"/>
              </a:rPr>
              <a:t> for a starting war.</a:t>
            </a:r>
          </a:p>
          <a:p>
            <a:pPr eaLnBrk="1" hangingPunct="1"/>
            <a:endParaRPr lang="en-US" sz="1200" b="1" dirty="0" smtClean="0">
              <a:latin typeface="Arial Rounded MT Bold"/>
            </a:endParaRPr>
          </a:p>
          <a:p>
            <a:pPr eaLnBrk="1" hangingPunct="1"/>
            <a:r>
              <a:rPr lang="en-US" sz="1200" b="1" dirty="0" smtClean="0">
                <a:latin typeface="Arial Rounded MT Bold"/>
              </a:rPr>
              <a:t>There are many similar verses in the Quran.</a:t>
            </a:r>
          </a:p>
        </p:txBody>
      </p:sp>
    </p:spTree>
    <p:extLst>
      <p:ext uri="{BB962C8B-B14F-4D97-AF65-F5344CB8AC3E}">
        <p14:creationId xmlns:p14="http://schemas.microsoft.com/office/powerpoint/2010/main" val="175928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D41D864-0742-4EF2-9152-B2BD790F8569}"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2781749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81237F-5A41-4267-822A-C7023761FAE0}" type="datetimeFigureOut">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endParaRPr lang="en-US" dirty="0">
              <a:solidFill>
                <a:srgbClr val="5F5F5F">
                  <a:lumMod val="60000"/>
                  <a:lumOff val="40000"/>
                </a:srgbClr>
              </a:solidFill>
            </a:endParaRPr>
          </a:p>
        </p:txBody>
      </p:sp>
      <p:sp>
        <p:nvSpPr>
          <p:cNvPr id="6" name="Slide Number Placeholder 5"/>
          <p:cNvSpPr>
            <a:spLocks noGrp="1"/>
          </p:cNvSpPr>
          <p:nvPr>
            <p:ph type="sldNum" sz="quarter" idx="12"/>
          </p:nvPr>
        </p:nvSpPr>
        <p:spPr/>
        <p:txBody>
          <a:bodyPr/>
          <a:lstStyle/>
          <a:p>
            <a:fld id="{8BF906E5-C384-47B9-9DB1-FC459299E421}"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8313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791474-0F69-4545-89F3-45E4CE59C2AD}"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4143766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531154" y="1524001"/>
            <a:ext cx="11126522"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lvl1pPr>
              <a:defRPr sz="1000" b="1">
                <a:solidFill>
                  <a:schemeClr val="tx1"/>
                </a:solidFill>
              </a:defRPr>
            </a:lvl1pPr>
          </a:lstStyle>
          <a:p>
            <a:fld id="{C51EAA63-D034-42AE-91FA-B13B9518C7BE}" type="slidenum">
              <a:rPr lang="en-US" smtClean="0"/>
              <a:pPr/>
              <a:t>‹#›</a:t>
            </a:fld>
            <a:endParaRPr lang="en-US" dirty="0"/>
          </a:p>
        </p:txBody>
      </p:sp>
    </p:spTree>
    <p:extLst>
      <p:ext uri="{BB962C8B-B14F-4D97-AF65-F5344CB8AC3E}">
        <p14:creationId xmlns:p14="http://schemas.microsoft.com/office/powerpoint/2010/main" val="20752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55DF83-E388-4B39-BBAA-AC5A87925EDD}" type="datetimeFigureOut">
              <a:rPr lang="en-US" smtClean="0"/>
              <a:t>6/30/2019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1EAA63-D034-42AE-91FA-B13B9518C7BE}" type="slidenum">
              <a:rPr lang="en-US" smtClean="0"/>
              <a:pPr/>
              <a:t>‹#›</a:t>
            </a:fld>
            <a:endParaRPr lang="en-US" dirty="0"/>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saturation sat="400000"/>
                    </a14:imgEffect>
                    <a14:imgEffect>
                      <a14:brightnessContrast bright="20000" contrast="-20000"/>
                    </a14:imgEffect>
                  </a14:imgLayer>
                </a14:imgProps>
              </a:ext>
              <a:ext uri="{28A0092B-C50C-407E-A947-70E740481C1C}">
                <a14:useLocalDpi xmlns:a14="http://schemas.microsoft.com/office/drawing/2010/main" val="0"/>
              </a:ext>
            </a:extLst>
          </a:blip>
          <a:srcRect b="73679"/>
          <a:stretch/>
        </p:blipFill>
        <p:spPr>
          <a:xfrm>
            <a:off x="837981" y="6454362"/>
            <a:ext cx="10512861" cy="264180"/>
          </a:xfrm>
          <a:prstGeom prst="rect">
            <a:avLst/>
          </a:prstGeom>
        </p:spPr>
      </p:pic>
    </p:spTree>
    <p:extLst>
      <p:ext uri="{BB962C8B-B14F-4D97-AF65-F5344CB8AC3E}">
        <p14:creationId xmlns:p14="http://schemas.microsoft.com/office/powerpoint/2010/main" val="418455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1305694825"/>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8A497F-D569-42F5-BAE8-0874C31D7A87}"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402926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4A4EE3-9603-4D88-B7D6-AFCAD6CFC316}"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8" name="Footer Placeholder 7"/>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9" name="Slide Number Placeholder 8"/>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92424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4" name="Footer Placeholder 3"/>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5" name="Slide Number Placeholder 4"/>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581207810"/>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0A8A0-3115-4BA0-AFFD-D17DF55D63FD}"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3" name="Footer Placeholder 2"/>
          <p:cNvSpPr>
            <a:spLocks noGrp="1"/>
          </p:cNvSpPr>
          <p:nvPr>
            <p:ph type="ftr" sz="quarter" idx="11"/>
          </p:nvPr>
        </p:nvSpPr>
        <p:spPr/>
        <p:txBody>
          <a:bodyPr/>
          <a:lstStyle/>
          <a:p>
            <a:r>
              <a:rPr lang="en-US" dirty="0"/>
              <a:t>Oracle Confidential – Internal/Restricted/Highly Restricted</a:t>
            </a:r>
          </a:p>
        </p:txBody>
      </p:sp>
      <p:sp>
        <p:nvSpPr>
          <p:cNvPr id="4" name="Slide Number Placeholder 3"/>
          <p:cNvSpPr>
            <a:spLocks noGrp="1"/>
          </p:cNvSpPr>
          <p:nvPr>
            <p:ph type="sldNum" sz="quarter" idx="12"/>
          </p:nvPr>
        </p:nvSpPr>
        <p:spPr/>
        <p:txBody>
          <a:bodyPr/>
          <a:lstStyle/>
          <a:p>
            <a:fld id="{C51EAA63-D034-42AE-91FA-B13B9518C7BE}" type="slidenum">
              <a:rPr lang="en-US" smtClean="0"/>
              <a:pPr/>
              <a:t>‹#›</a:t>
            </a:fld>
            <a:endParaRPr lang="en-US" dirty="0"/>
          </a:p>
        </p:txBody>
      </p:sp>
      <p:pic>
        <p:nvPicPr>
          <p:cNvPr id="5" name="Picture 4"/>
          <p:cNvPicPr>
            <a:picLocks noChangeAspect="1"/>
          </p:cNvPicPr>
          <p:nvPr userDrawn="1"/>
        </p:nvPicPr>
        <p:blipFill rotWithShape="1">
          <a:blip r:embed="rId2">
            <a:extLst>
              <a:ext uri="{BEBA8EAE-BF5A-486C-A8C5-ECC9F3942E4B}">
                <a14:imgProps xmlns:a14="http://schemas.microsoft.com/office/drawing/2010/main">
                  <a14:imgLayer r:embed="rId3">
                    <a14:imgEffect>
                      <a14:sharpenSoften amount="50000"/>
                    </a14:imgEffect>
                    <a14:imgEffect>
                      <a14:colorTemperature colorTemp="7200"/>
                    </a14:imgEffect>
                    <a14:imgEffect>
                      <a14:brightnessContrast bright="40000" contrast="-40000"/>
                    </a14:imgEffect>
                  </a14:imgLayer>
                </a14:imgProps>
              </a:ext>
              <a:ext uri="{28A0092B-C50C-407E-A947-70E740481C1C}">
                <a14:useLocalDpi xmlns:a14="http://schemas.microsoft.com/office/drawing/2010/main" val="0"/>
              </a:ext>
            </a:extLst>
          </a:blip>
          <a:srcRect b="73679"/>
          <a:stretch/>
        </p:blipFill>
        <p:spPr>
          <a:xfrm>
            <a:off x="837982" y="6463861"/>
            <a:ext cx="10512861" cy="266395"/>
          </a:xfrm>
          <a:prstGeom prst="rect">
            <a:avLst/>
          </a:prstGeom>
        </p:spPr>
      </p:pic>
    </p:spTree>
    <p:extLst>
      <p:ext uri="{BB962C8B-B14F-4D97-AF65-F5344CB8AC3E}">
        <p14:creationId xmlns:p14="http://schemas.microsoft.com/office/powerpoint/2010/main" val="289531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CC7F5C-E991-4209-BB80-8E74240F7D10}"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61454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dirty="0"/>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6EA866-6125-4F87-BD4F-15F2B26A7AED}"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310186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3CAFF">
            <a:alpha val="6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2B890-3E51-4DDE-B852-F15B3EC46C33}" type="datetime1">
              <a:rPr lang="en-US" smtClean="0">
                <a:solidFill>
                  <a:srgbClr val="5F5F5F">
                    <a:lumMod val="60000"/>
                    <a:lumOff val="40000"/>
                  </a:srgbClr>
                </a:solidFill>
              </a:rPr>
              <a:pPr/>
              <a:t>6/30/2019</a:t>
            </a:fld>
            <a:endParaRPr lang="en-US" dirty="0">
              <a:solidFill>
                <a:srgbClr val="5F5F5F">
                  <a:lumMod val="60000"/>
                  <a:lumOff val="40000"/>
                </a:srgbClr>
              </a:solidFill>
            </a:endParaRPr>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srgbClr val="5F5F5F">
                    <a:lumMod val="60000"/>
                    <a:lumOff val="40000"/>
                  </a:srgbClr>
                </a:solidFill>
              </a:rPr>
              <a:t>Oracle Confidential – Restricted</a:t>
            </a:r>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141965169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30" r:id="rId12"/>
  </p:sldLayoutIdLst>
  <p:hf hd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en.wikipedia.org/wiki/File:BAE09705.jp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61897" y="2021268"/>
            <a:ext cx="10467114" cy="2701203"/>
          </a:xfrm>
          <a:prstGeom prst="rect">
            <a:avLst/>
          </a:prstGeom>
        </p:spPr>
        <p:txBody>
          <a:bodyPr/>
          <a:lstStyle>
            <a:lvl1pPr algn="l" defTabSz="914400" rtl="0" eaLnBrk="1" latinLnBrk="0" hangingPunct="1">
              <a:lnSpc>
                <a:spcPct val="80000"/>
              </a:lnSpc>
              <a:spcBef>
                <a:spcPct val="0"/>
              </a:spcBef>
              <a:buNone/>
              <a:defRPr sz="3600" kern="1200">
                <a:solidFill>
                  <a:schemeClr val="tx1"/>
                </a:solidFill>
                <a:latin typeface="+mj-lt"/>
                <a:ea typeface="+mj-ea"/>
                <a:cs typeface="+mj-cs"/>
              </a:defRPr>
            </a:lvl1pPr>
          </a:lstStyle>
          <a:p>
            <a:pPr algn="ctr">
              <a:lnSpc>
                <a:spcPct val="100000"/>
              </a:lnSpc>
              <a:spcAft>
                <a:spcPts val="200"/>
              </a:spcAft>
            </a:pPr>
            <a:r>
              <a:rPr lang="en-US" sz="9600" b="1" dirty="0" smtClean="0">
                <a:solidFill>
                  <a:srgbClr val="000099"/>
                </a:solidFill>
                <a:effectLst>
                  <a:outerShdw blurRad="50800" dist="38100" dir="2700000" algn="tl" rotWithShape="0">
                    <a:prstClr val="black">
                      <a:alpha val="40000"/>
                    </a:prstClr>
                  </a:outerShdw>
                </a:effectLst>
                <a:latin typeface="Monotype Corsiva" panose="03010101010201010101" pitchFamily="66" charset="0"/>
              </a:rPr>
              <a:t>Perspectives on Jihad</a:t>
            </a:r>
            <a:endParaRPr lang="en-US" sz="9600" b="1" dirty="0">
              <a:solidFill>
                <a:srgbClr val="000099"/>
              </a:solidFill>
              <a:effectLst>
                <a:outerShdw blurRad="50800" dist="38100" dir="2700000" algn="tl" rotWithShape="0">
                  <a:prstClr val="black">
                    <a:alpha val="40000"/>
                  </a:prstClr>
                </a:outerShdw>
              </a:effectLst>
              <a:latin typeface="Monotype Corsiva" panose="03010101010201010101" pitchFamily="66" charset="0"/>
            </a:endParaRPr>
          </a:p>
        </p:txBody>
      </p:sp>
      <p:sp>
        <p:nvSpPr>
          <p:cNvPr id="6" name="TextBox 5"/>
          <p:cNvSpPr txBox="1"/>
          <p:nvPr/>
        </p:nvSpPr>
        <p:spPr>
          <a:xfrm>
            <a:off x="8253985" y="5540039"/>
            <a:ext cx="3184904" cy="763226"/>
          </a:xfrm>
          <a:prstGeom prst="rect">
            <a:avLst/>
          </a:prstGeom>
          <a:noFill/>
        </p:spPr>
        <p:txBody>
          <a:bodyPr wrap="none" lIns="0" tIns="0" rIns="0" bIns="0" rtlCol="0">
            <a:noAutofit/>
          </a:bodyPr>
          <a:lstStyle/>
          <a:p>
            <a:pPr algn="r">
              <a:lnSpc>
                <a:spcPct val="90000"/>
              </a:lnSpc>
              <a:spcAft>
                <a:spcPts val="600"/>
              </a:spcAft>
            </a:pPr>
            <a:r>
              <a:rPr lang="en-US" sz="2800" b="1" dirty="0">
                <a:solidFill>
                  <a:srgbClr val="000099"/>
                </a:solidFill>
                <a:effectLst>
                  <a:outerShdw blurRad="38100" dist="38100" dir="2700000" algn="tl">
                    <a:srgbClr val="000000">
                      <a:alpha val="43137"/>
                    </a:srgbClr>
                  </a:outerShdw>
                </a:effectLst>
              </a:rPr>
              <a:t>Rafi </a:t>
            </a:r>
            <a:r>
              <a:rPr lang="en-US" sz="2800" b="1" dirty="0" smtClean="0">
                <a:solidFill>
                  <a:srgbClr val="000099"/>
                </a:solidFill>
                <a:effectLst>
                  <a:outerShdw blurRad="38100" dist="38100" dir="2700000" algn="tl">
                    <a:srgbClr val="000000">
                      <a:alpha val="43137"/>
                    </a:srgbClr>
                  </a:outerShdw>
                </a:effectLst>
              </a:rPr>
              <a:t>Ahmed</a:t>
            </a:r>
            <a:endParaRPr lang="en-US" sz="2800" b="1" dirty="0">
              <a:solidFill>
                <a:srgbClr val="000099"/>
              </a:solidFill>
              <a:effectLst>
                <a:outerShdw blurRad="38100" dist="38100" dir="2700000" algn="tl">
                  <a:srgbClr val="000000">
                    <a:alpha val="43137"/>
                  </a:srgbClr>
                </a:outerShdw>
              </a:effectLst>
            </a:endParaRPr>
          </a:p>
          <a:p>
            <a:pPr algn="r">
              <a:lnSpc>
                <a:spcPct val="90000"/>
              </a:lnSpc>
              <a:spcAft>
                <a:spcPts val="600"/>
              </a:spcAft>
            </a:pPr>
            <a:r>
              <a:rPr lang="en-US" sz="1600" b="1" dirty="0" smtClean="0">
                <a:solidFill>
                  <a:srgbClr val="000099"/>
                </a:solidFill>
                <a:effectLst>
                  <a:outerShdw blurRad="38100" dist="38100" dir="2700000" algn="tl">
                    <a:srgbClr val="000000">
                      <a:alpha val="43137"/>
                    </a:srgbClr>
                  </a:outerShdw>
                </a:effectLst>
              </a:rPr>
              <a:t>June 30, 2019</a:t>
            </a:r>
            <a:endParaRPr lang="en-US" sz="1600" b="1" dirty="0">
              <a:solidFill>
                <a:srgbClr val="000099"/>
              </a:solidFill>
              <a:effectLst>
                <a:outerShdw blurRad="38100" dist="38100" dir="2700000" algn="tl">
                  <a:srgbClr val="000000">
                    <a:alpha val="43137"/>
                  </a:srgbClr>
                </a:outerShdw>
              </a:effectLst>
            </a:endParaRPr>
          </a:p>
        </p:txBody>
      </p:sp>
      <p:pic>
        <p:nvPicPr>
          <p:cNvPr id="2" name="Picture 1"/>
          <p:cNvPicPr>
            <a:picLocks noChangeAspect="1"/>
          </p:cNvPicPr>
          <p:nvPr/>
        </p:nvPicPr>
        <p:blipFill>
          <a:blip r:embed="rId3">
            <a:clrChange>
              <a:clrFrom>
                <a:srgbClr val="FCFCFC"/>
              </a:clrFrom>
              <a:clrTo>
                <a:srgbClr val="FCFCFC">
                  <a:alpha val="0"/>
                </a:srgbClr>
              </a:clrTo>
            </a:clrChange>
            <a:extLst>
              <a:ext uri="{28A0092B-C50C-407E-A947-70E740481C1C}">
                <a14:useLocalDpi xmlns:a14="http://schemas.microsoft.com/office/drawing/2010/main" val="0"/>
              </a:ext>
            </a:extLst>
          </a:blip>
          <a:stretch>
            <a:fillRect/>
          </a:stretch>
        </p:blipFill>
        <p:spPr>
          <a:xfrm>
            <a:off x="5283849" y="97972"/>
            <a:ext cx="1438665" cy="721602"/>
          </a:xfrm>
          <a:prstGeom prst="rect">
            <a:avLst/>
          </a:prstGeom>
        </p:spPr>
      </p:pic>
    </p:spTree>
    <p:extLst>
      <p:ext uri="{BB962C8B-B14F-4D97-AF65-F5344CB8AC3E}">
        <p14:creationId xmlns:p14="http://schemas.microsoft.com/office/powerpoint/2010/main" val="272589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2" name="Rectangle 8"/>
          <p:cNvSpPr>
            <a:spLocks noGrp="1" noChangeArrowheads="1"/>
          </p:cNvSpPr>
          <p:nvPr>
            <p:ph type="title"/>
          </p:nvPr>
        </p:nvSpPr>
        <p:spPr>
          <a:xfrm>
            <a:off x="1217612" y="381000"/>
            <a:ext cx="9144000" cy="1066800"/>
          </a:xfrm>
        </p:spPr>
        <p:txBody>
          <a:bodyPr>
            <a:noAutofit/>
          </a:bodyPr>
          <a:lstStyle/>
          <a:p>
            <a:pPr algn="l" eaLnBrk="1" hangingPunct="1">
              <a:defRPr/>
            </a:pPr>
            <a:r>
              <a:rPr lang="en-US" sz="4000" b="1" dirty="0">
                <a:solidFill>
                  <a:srgbClr val="86002D"/>
                </a:solidFill>
                <a:effectLst>
                  <a:outerShdw blurRad="38100" dist="38100" dir="2700000" algn="tl">
                    <a:srgbClr val="000000">
                      <a:alpha val="43137"/>
                    </a:srgbClr>
                  </a:outerShdw>
                </a:effectLst>
                <a:latin typeface="+mn-lt"/>
              </a:rPr>
              <a:t>Quranic Conditions for Terminating War</a:t>
            </a:r>
          </a:p>
        </p:txBody>
      </p:sp>
      <p:sp>
        <p:nvSpPr>
          <p:cNvPr id="11273" name="Rectangle 9"/>
          <p:cNvSpPr>
            <a:spLocks noGrp="1" noChangeArrowheads="1"/>
          </p:cNvSpPr>
          <p:nvPr>
            <p:ph idx="1"/>
          </p:nvPr>
        </p:nvSpPr>
        <p:spPr>
          <a:xfrm>
            <a:off x="1439513" y="1774371"/>
            <a:ext cx="9637957" cy="3722915"/>
          </a:xfrm>
        </p:spPr>
        <p:txBody>
          <a:bodyPr/>
          <a:lstStyle/>
          <a:p>
            <a:pPr marL="365760" indent="-365760" algn="just">
              <a:lnSpc>
                <a:spcPct val="100000"/>
              </a:lnSpc>
              <a:spcBef>
                <a:spcPts val="0"/>
              </a:spcBef>
              <a:spcAft>
                <a:spcPts val="3000"/>
              </a:spcAft>
              <a:buSzPct val="120000"/>
            </a:pPr>
            <a:r>
              <a:rPr lang="en-US" sz="4000" b="1" dirty="0">
                <a:solidFill>
                  <a:srgbClr val="000099"/>
                </a:solidFill>
                <a:effectLst>
                  <a:outerShdw blurRad="50800" dist="38100" dir="2700000" algn="tl" rotWithShape="0">
                    <a:prstClr val="black">
                      <a:alpha val="40000"/>
                    </a:prstClr>
                  </a:outerShdw>
                </a:effectLst>
                <a:latin typeface="Monotype Corsiva" pitchFamily="66" charset="0"/>
              </a:rPr>
              <a:t>… </a:t>
            </a:r>
            <a:r>
              <a:rPr lang="en-US" sz="3600" b="1" dirty="0">
                <a:solidFill>
                  <a:srgbClr val="000099"/>
                </a:solidFill>
                <a:effectLst>
                  <a:outerShdw blurRad="50800" dist="38100" dir="2700000" algn="tl" rotWithShape="0">
                    <a:prstClr val="black">
                      <a:alpha val="40000"/>
                    </a:prstClr>
                  </a:outerShdw>
                </a:effectLst>
                <a:latin typeface="Monotype Corsiva" pitchFamily="66" charset="0"/>
              </a:rPr>
              <a:t>So if they keep away from you and do not fight you, and make you an offer of peace, then God has allowed you no way of aggression against them.</a:t>
            </a:r>
            <a:r>
              <a:rPr lang="en-US" sz="4000" b="1" dirty="0">
                <a:solidFill>
                  <a:srgbClr val="000099"/>
                </a:solidFill>
                <a:effectLst>
                  <a:outerShdw blurRad="50800" dist="38100" dir="2700000" algn="tl" rotWithShape="0">
                    <a:prstClr val="black">
                      <a:alpha val="40000"/>
                    </a:prstClr>
                  </a:outerShdw>
                </a:effectLst>
                <a:latin typeface="Monotype Corsiva" pitchFamily="66" charset="0"/>
              </a:rPr>
              <a:t> </a:t>
            </a:r>
            <a:r>
              <a:rPr lang="en-US" b="1" dirty="0" smtClean="0">
                <a:solidFill>
                  <a:srgbClr val="000099"/>
                </a:solidFill>
                <a:effectLst>
                  <a:outerShdw blurRad="50800" dist="38100" dir="2700000" algn="tl" rotWithShape="0">
                    <a:prstClr val="black">
                      <a:alpha val="40000"/>
                    </a:prstClr>
                  </a:outerShdw>
                </a:effectLst>
                <a:latin typeface="Monotype Corsiva" pitchFamily="66" charset="0"/>
              </a:rPr>
              <a:t>[4:91]</a:t>
            </a:r>
            <a:endParaRPr lang="en-US" sz="4000" b="1" dirty="0">
              <a:solidFill>
                <a:srgbClr val="000099"/>
              </a:solidFill>
              <a:effectLst>
                <a:outerShdw blurRad="50800" dist="38100" dir="2700000" algn="tl" rotWithShape="0">
                  <a:prstClr val="black">
                    <a:alpha val="40000"/>
                  </a:prstClr>
                </a:outerShdw>
              </a:effectLst>
              <a:latin typeface="Monotype Corsiva" pitchFamily="66" charset="0"/>
            </a:endParaRPr>
          </a:p>
          <a:p>
            <a:pPr marL="365760" indent="-365760" algn="just">
              <a:lnSpc>
                <a:spcPct val="100000"/>
              </a:lnSpc>
              <a:spcBef>
                <a:spcPts val="400"/>
              </a:spcBef>
              <a:spcAft>
                <a:spcPts val="600"/>
              </a:spcAft>
              <a:buSzPct val="120000"/>
            </a:pPr>
            <a:r>
              <a:rPr lang="en-US" sz="3600" b="1" dirty="0">
                <a:solidFill>
                  <a:srgbClr val="000099"/>
                </a:solidFill>
                <a:effectLst>
                  <a:outerShdw blurRad="50800" dist="38100" dir="2700000" algn="tl" rotWithShape="0">
                    <a:prstClr val="black">
                      <a:alpha val="40000"/>
                    </a:prstClr>
                  </a:outerShdw>
                </a:effectLst>
                <a:latin typeface="Monotype Corsiva" pitchFamily="66" charset="0"/>
              </a:rPr>
              <a:t>Fight them until there is no persecution and religion is wholly for God. </a:t>
            </a:r>
            <a:r>
              <a:rPr lang="en-US" b="1" dirty="0" smtClean="0">
                <a:solidFill>
                  <a:srgbClr val="000099"/>
                </a:solidFill>
                <a:effectLst>
                  <a:outerShdw blurRad="50800" dist="38100" dir="2700000" algn="tl" rotWithShape="0">
                    <a:prstClr val="black">
                      <a:alpha val="40000"/>
                    </a:prstClr>
                  </a:outerShdw>
                </a:effectLst>
                <a:latin typeface="Monotype Corsiva" pitchFamily="66" charset="0"/>
              </a:rPr>
              <a:t>[8:40]</a:t>
            </a:r>
            <a:endParaRPr lang="en-US" dirty="0" smtClean="0">
              <a:solidFill>
                <a:srgbClr val="000099"/>
              </a:solidFill>
            </a:endParaRPr>
          </a:p>
        </p:txBody>
      </p:sp>
      <p:sp>
        <p:nvSpPr>
          <p:cNvPr id="6" name="Slide Number Placeholder 5"/>
          <p:cNvSpPr>
            <a:spLocks noGrp="1"/>
          </p:cNvSpPr>
          <p:nvPr>
            <p:ph type="sldNum" sz="quarter" idx="12"/>
          </p:nvPr>
        </p:nvSpPr>
        <p:spPr>
          <a:xfrm>
            <a:off x="11613469" y="6324600"/>
            <a:ext cx="457200" cy="457200"/>
          </a:xfrm>
        </p:spPr>
        <p:txBody>
          <a:bodyPr/>
          <a:lstStyle/>
          <a:p>
            <a:pPr>
              <a:defRPr/>
            </a:pPr>
            <a:fld id="{E0CF7EFA-AA34-474B-A31D-DD2EBEC53348}" type="slidenum">
              <a:rPr lang="en-US" b="1" smtClean="0">
                <a:solidFill>
                  <a:srgbClr val="000099"/>
                </a:solidFill>
              </a:rPr>
              <a:pPr>
                <a:defRPr/>
              </a:pPr>
              <a:t>10</a:t>
            </a:fld>
            <a:endParaRPr lang="en-US" b="1" dirty="0">
              <a:solidFill>
                <a:srgbClr val="000099"/>
              </a:solidFill>
            </a:endParaRPr>
          </a:p>
        </p:txBody>
      </p:sp>
      <p:sp>
        <p:nvSpPr>
          <p:cNvPr id="8196" name="Rectangle 10"/>
          <p:cNvSpPr>
            <a:spLocks noChangeArrowheads="1"/>
          </p:cNvSpPr>
          <p:nvPr/>
        </p:nvSpPr>
        <p:spPr bwMode="auto">
          <a:xfrm>
            <a:off x="-306388" y="1676400"/>
            <a:ext cx="8305800" cy="4648200"/>
          </a:xfrm>
          <a:prstGeom prst="rect">
            <a:avLst/>
          </a:prstGeom>
          <a:noFill/>
          <a:ln w="9525">
            <a:noFill/>
            <a:miter lim="800000"/>
            <a:headEnd/>
            <a:tailEnd/>
          </a:ln>
        </p:spPr>
        <p:txBody>
          <a:bodyPr lIns="92075" tIns="46038" rIns="92075" bIns="46038"/>
          <a:lstStyle/>
          <a:p>
            <a:pPr eaLnBrk="0" hangingPunct="0"/>
            <a:endParaRPr lang="en-US" sz="2000" dirty="0"/>
          </a:p>
        </p:txBody>
      </p:sp>
      <p:pic>
        <p:nvPicPr>
          <p:cNvPr id="7"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11534" y="1"/>
            <a:ext cx="1177289" cy="1177289"/>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8" name="Rectangle 6"/>
          <p:cNvSpPr>
            <a:spLocks noGrp="1" noChangeArrowheads="1"/>
          </p:cNvSpPr>
          <p:nvPr>
            <p:ph type="title"/>
          </p:nvPr>
        </p:nvSpPr>
        <p:spPr>
          <a:xfrm>
            <a:off x="986499" y="376986"/>
            <a:ext cx="9331569" cy="1002324"/>
          </a:xfrm>
        </p:spPr>
        <p:txBody>
          <a:bodyPr>
            <a:no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Consequences of </a:t>
            </a:r>
            <a:r>
              <a:rPr lang="en-US" sz="3600" b="1" dirty="0" smtClean="0">
                <a:solidFill>
                  <a:srgbClr val="86002D"/>
                </a:solidFill>
                <a:effectLst>
                  <a:outerShdw blurRad="38100" dist="38100" dir="2700000" algn="tl">
                    <a:srgbClr val="000000">
                      <a:alpha val="43137"/>
                    </a:srgbClr>
                  </a:outerShdw>
                </a:effectLst>
                <a:latin typeface="+mn-lt"/>
              </a:rPr>
              <a:t>De-contextualization</a:t>
            </a:r>
            <a:endParaRPr lang="en-US" sz="3600" b="1" dirty="0">
              <a:solidFill>
                <a:srgbClr val="86002D"/>
              </a:solidFill>
              <a:effectLst>
                <a:outerShdw blurRad="38100" dist="38100" dir="2700000" algn="tl">
                  <a:srgbClr val="000000">
                    <a:alpha val="43137"/>
                  </a:srgbClr>
                </a:outerShdw>
              </a:effectLst>
              <a:latin typeface="+mn-lt"/>
            </a:endParaRPr>
          </a:p>
        </p:txBody>
      </p:sp>
      <p:sp>
        <p:nvSpPr>
          <p:cNvPr id="13319" name="Rectangle 7"/>
          <p:cNvSpPr>
            <a:spLocks noGrp="1" noChangeArrowheads="1"/>
          </p:cNvSpPr>
          <p:nvPr>
            <p:ph idx="1"/>
          </p:nvPr>
        </p:nvSpPr>
        <p:spPr>
          <a:xfrm>
            <a:off x="1117128" y="1642154"/>
            <a:ext cx="9900889" cy="4212772"/>
          </a:xfrm>
        </p:spPr>
        <p:txBody>
          <a:bodyPr>
            <a:noAutofit/>
          </a:bodyPr>
          <a:lstStyle/>
          <a:p>
            <a:pPr marL="274320" indent="-274320" algn="just" eaLnBrk="1" hangingPunct="1">
              <a:lnSpc>
                <a:spcPct val="100000"/>
              </a:lnSpc>
              <a:spcBef>
                <a:spcPts val="0"/>
              </a:spcBef>
              <a:buSzPct val="100000"/>
              <a:buFont typeface="Wingdings" pitchFamily="2" charset="2"/>
              <a:buChar char="§"/>
            </a:pPr>
            <a:r>
              <a:rPr lang="en-US" sz="2700" b="1" dirty="0">
                <a:solidFill>
                  <a:srgbClr val="000099"/>
                </a:solidFill>
                <a:effectLst>
                  <a:outerShdw blurRad="50800" dist="38100" dir="2700000" algn="tl" rotWithShape="0">
                    <a:prstClr val="black">
                      <a:alpha val="40000"/>
                    </a:prstClr>
                  </a:outerShdw>
                </a:effectLst>
                <a:latin typeface="Monotype Corsiva" pitchFamily="66" charset="0"/>
              </a:rPr>
              <a:t>When the forbidden months have passed, </a:t>
            </a:r>
            <a:r>
              <a:rPr lang="en-US" sz="2700" b="1" u="heavy" dirty="0">
                <a:solidFill>
                  <a:srgbClr val="000099"/>
                </a:solidFill>
                <a:effectLst>
                  <a:outerShdw blurRad="50800" dist="38100" dir="2700000" algn="tl" rotWithShape="0">
                    <a:prstClr val="black">
                      <a:alpha val="40000"/>
                    </a:prstClr>
                  </a:outerShdw>
                </a:effectLst>
                <a:uFill>
                  <a:solidFill>
                    <a:srgbClr val="002060"/>
                  </a:solidFill>
                </a:uFill>
                <a:latin typeface="Monotype Corsiva" pitchFamily="66" charset="0"/>
              </a:rPr>
              <a:t>kill the idolaters wherever you find them</a:t>
            </a:r>
            <a:r>
              <a:rPr lang="en-US" sz="2700" b="1" dirty="0">
                <a:solidFill>
                  <a:srgbClr val="000099"/>
                </a:solidFill>
                <a:effectLst>
                  <a:outerShdw blurRad="50800" dist="38100" dir="2700000" algn="tl" rotWithShape="0">
                    <a:prstClr val="black">
                      <a:alpha val="40000"/>
                    </a:prstClr>
                  </a:outerShdw>
                </a:effectLst>
                <a:uFill>
                  <a:solidFill>
                    <a:srgbClr val="C32317"/>
                  </a:solidFill>
                </a:uFill>
                <a:latin typeface="Monotype Corsiva" pitchFamily="66" charset="0"/>
              </a:rPr>
              <a:t>, </a:t>
            </a:r>
            <a:r>
              <a:rPr lang="en-US" sz="2700" b="1" dirty="0">
                <a:solidFill>
                  <a:srgbClr val="000099"/>
                </a:solidFill>
                <a:effectLst>
                  <a:outerShdw blurRad="50800" dist="38100" dir="2700000" algn="tl" rotWithShape="0">
                    <a:prstClr val="black">
                      <a:alpha val="40000"/>
                    </a:prstClr>
                  </a:outerShdw>
                </a:effectLst>
                <a:latin typeface="Monotype Corsiva" pitchFamily="66" charset="0"/>
              </a:rPr>
              <a:t>seize them, and beleaguer them and lie in wait for them at every place of </a:t>
            </a:r>
            <a:r>
              <a:rPr lang="en-US" sz="2700" b="1" dirty="0" smtClean="0">
                <a:solidFill>
                  <a:srgbClr val="000099"/>
                </a:solidFill>
                <a:effectLst>
                  <a:outerShdw blurRad="50800" dist="38100" dir="2700000" algn="tl" rotWithShape="0">
                    <a:prstClr val="black">
                      <a:alpha val="40000"/>
                    </a:prstClr>
                  </a:outerShdw>
                </a:effectLst>
                <a:latin typeface="Monotype Corsiva" pitchFamily="66" charset="0"/>
              </a:rPr>
              <a:t>ambush,</a:t>
            </a:r>
            <a:endParaRPr lang="en-US" sz="2700" b="1" dirty="0">
              <a:solidFill>
                <a:srgbClr val="000099"/>
              </a:solidFill>
              <a:effectLst>
                <a:outerShdw blurRad="50800" dist="38100" dir="2700000" algn="tl" rotWithShape="0">
                  <a:prstClr val="black">
                    <a:alpha val="40000"/>
                  </a:prstClr>
                </a:outerShdw>
              </a:effectLst>
              <a:latin typeface="Monotype Corsiva" pitchFamily="66" charset="0"/>
            </a:endParaRPr>
          </a:p>
          <a:p>
            <a:pPr marL="274320" indent="-274320" algn="just" eaLnBrk="1" hangingPunct="1">
              <a:lnSpc>
                <a:spcPct val="100000"/>
              </a:lnSpc>
              <a:spcBef>
                <a:spcPts val="0"/>
              </a:spcBef>
              <a:spcAft>
                <a:spcPts val="3000"/>
              </a:spcAft>
              <a:buSzPct val="100000"/>
              <a:buNone/>
            </a:pPr>
            <a:r>
              <a:rPr lang="en-US" sz="2700" b="1" dirty="0" smtClean="0">
                <a:solidFill>
                  <a:srgbClr val="000099"/>
                </a:solidFill>
                <a:effectLst>
                  <a:outerShdw blurRad="50800" dist="38100" dir="2700000" algn="tl" rotWithShape="0">
                    <a:prstClr val="black">
                      <a:alpha val="40000"/>
                    </a:prstClr>
                  </a:outerShdw>
                </a:effectLst>
                <a:latin typeface="Monotype Corsiva" pitchFamily="66" charset="0"/>
              </a:rPr>
              <a:t>     … but </a:t>
            </a:r>
            <a:r>
              <a:rPr lang="en-US" sz="2700" b="1" dirty="0">
                <a:solidFill>
                  <a:srgbClr val="000099"/>
                </a:solidFill>
                <a:effectLst>
                  <a:outerShdw blurRad="50800" dist="38100" dir="2700000" algn="tl" rotWithShape="0">
                    <a:prstClr val="black">
                      <a:alpha val="40000"/>
                    </a:prstClr>
                  </a:outerShdw>
                </a:effectLst>
                <a:latin typeface="Monotype Corsiva" pitchFamily="66" charset="0"/>
              </a:rPr>
              <a:t>if they repent and observe prayers and pay the zakat then </a:t>
            </a:r>
            <a:r>
              <a:rPr lang="en-US" sz="2700" b="1" dirty="0" smtClean="0">
                <a:solidFill>
                  <a:srgbClr val="000099"/>
                </a:solidFill>
                <a:effectLst>
                  <a:outerShdw blurRad="50800" dist="38100" dir="2700000" algn="tl" rotWithShape="0">
                    <a:prstClr val="black">
                      <a:alpha val="40000"/>
                    </a:prstClr>
                  </a:outerShdw>
                </a:effectLst>
                <a:latin typeface="Monotype Corsiva" pitchFamily="66" charset="0"/>
              </a:rPr>
              <a:t>leave their </a:t>
            </a:r>
            <a:r>
              <a:rPr lang="en-US" sz="2700" b="1" dirty="0">
                <a:solidFill>
                  <a:srgbClr val="000099"/>
                </a:solidFill>
                <a:effectLst>
                  <a:outerShdw blurRad="50800" dist="38100" dir="2700000" algn="tl" rotWithShape="0">
                    <a:prstClr val="black">
                      <a:alpha val="40000"/>
                    </a:prstClr>
                  </a:outerShdw>
                </a:effectLst>
                <a:latin typeface="Monotype Corsiva" pitchFamily="66" charset="0"/>
              </a:rPr>
              <a:t>way free. Surely, God is most forgiving and merciful. </a:t>
            </a:r>
            <a:r>
              <a:rPr lang="en-US" sz="2700" b="1" dirty="0" smtClean="0">
                <a:solidFill>
                  <a:srgbClr val="000099"/>
                </a:solidFill>
                <a:effectLst>
                  <a:outerShdw blurRad="50800" dist="38100" dir="2700000" algn="tl" rotWithShape="0">
                    <a:prstClr val="black">
                      <a:alpha val="40000"/>
                    </a:prstClr>
                  </a:outerShdw>
                </a:effectLst>
                <a:latin typeface="Monotype Corsiva" pitchFamily="66" charset="0"/>
              </a:rPr>
              <a:t> </a:t>
            </a:r>
            <a:r>
              <a:rPr lang="en-US" sz="2800" b="1" dirty="0" smtClean="0">
                <a:solidFill>
                  <a:srgbClr val="000099"/>
                </a:solidFill>
                <a:effectLst>
                  <a:outerShdw blurRad="50800" dist="38100" dir="2700000" algn="tl" rotWithShape="0">
                    <a:prstClr val="black">
                      <a:alpha val="40000"/>
                    </a:prstClr>
                  </a:outerShdw>
                </a:effectLst>
                <a:latin typeface="Monotype Corsiva" pitchFamily="66" charset="0"/>
              </a:rPr>
              <a:t> </a:t>
            </a:r>
            <a:r>
              <a:rPr lang="en-US" sz="2100" b="1" dirty="0" smtClean="0">
                <a:solidFill>
                  <a:srgbClr val="002060"/>
                </a:solidFill>
                <a:effectLst>
                  <a:outerShdw blurRad="50800" dist="38100" dir="2700000" algn="tl" rotWithShape="0">
                    <a:prstClr val="black">
                      <a:alpha val="40000"/>
                    </a:prstClr>
                  </a:outerShdw>
                </a:effectLst>
                <a:latin typeface="Calibri" panose="020F0502020204030204" pitchFamily="34" charset="0"/>
              </a:rPr>
              <a:t>[9-5</a:t>
            </a:r>
            <a:r>
              <a:rPr lang="en-US" sz="2100" b="1" dirty="0">
                <a:solidFill>
                  <a:srgbClr val="002060"/>
                </a:solidFill>
                <a:effectLst>
                  <a:outerShdw blurRad="50800" dist="38100" dir="2700000" algn="tl" rotWithShape="0">
                    <a:prstClr val="black">
                      <a:alpha val="40000"/>
                    </a:prstClr>
                  </a:outerShdw>
                </a:effectLst>
                <a:latin typeface="Calibri" panose="020F0502020204030204" pitchFamily="34" charset="0"/>
              </a:rPr>
              <a:t>]</a:t>
            </a:r>
          </a:p>
          <a:p>
            <a:pPr marL="274320" indent="-274320" algn="just" eaLnBrk="1" hangingPunct="1">
              <a:lnSpc>
                <a:spcPct val="100000"/>
              </a:lnSpc>
              <a:buSzPct val="100000"/>
              <a:buFont typeface="Wingdings" pitchFamily="2" charset="2"/>
              <a:buChar char="§"/>
            </a:pPr>
            <a:r>
              <a:rPr lang="en-US" sz="2700" b="1" dirty="0">
                <a:solidFill>
                  <a:srgbClr val="000099"/>
                </a:solidFill>
                <a:effectLst>
                  <a:outerShdw blurRad="50800" dist="38100" dir="2700000" algn="tl" rotWithShape="0">
                    <a:prstClr val="black">
                      <a:alpha val="40000"/>
                    </a:prstClr>
                  </a:outerShdw>
                </a:effectLst>
                <a:latin typeface="Monotype Corsiva" pitchFamily="66" charset="0"/>
              </a:rPr>
              <a:t>And if any of the idolaters seeks protection from you, grant him protection so that he may hear the word of God, then deliver him to his place of security. That is because they are a people who have no knowledge. </a:t>
            </a:r>
            <a:r>
              <a:rPr lang="en-US" sz="2700" b="1" dirty="0" smtClean="0">
                <a:solidFill>
                  <a:srgbClr val="000099"/>
                </a:solidFill>
                <a:effectLst>
                  <a:outerShdw blurRad="50800" dist="38100" dir="2700000" algn="tl" rotWithShape="0">
                    <a:prstClr val="black">
                      <a:alpha val="40000"/>
                    </a:prstClr>
                  </a:outerShdw>
                </a:effectLst>
                <a:latin typeface="Monotype Corsiva" pitchFamily="66" charset="0"/>
              </a:rPr>
              <a:t> </a:t>
            </a:r>
            <a:r>
              <a:rPr lang="en-US" sz="2000" b="1" dirty="0" smtClean="0">
                <a:solidFill>
                  <a:srgbClr val="002060"/>
                </a:solidFill>
                <a:effectLst>
                  <a:outerShdw blurRad="50800" dist="38100" dir="2700000" algn="tl" rotWithShape="0">
                    <a:prstClr val="black">
                      <a:alpha val="40000"/>
                    </a:prstClr>
                  </a:outerShdw>
                </a:effectLst>
              </a:rPr>
              <a:t>[</a:t>
            </a:r>
            <a:r>
              <a:rPr lang="en-US" sz="2100" b="1" dirty="0">
                <a:solidFill>
                  <a:srgbClr val="002060"/>
                </a:solidFill>
                <a:effectLst>
                  <a:outerShdw blurRad="50800" dist="38100" dir="2700000" algn="tl" rotWithShape="0">
                    <a:prstClr val="black">
                      <a:alpha val="40000"/>
                    </a:prstClr>
                  </a:outerShdw>
                </a:effectLst>
              </a:rPr>
              <a:t>9:6</a:t>
            </a:r>
            <a:r>
              <a:rPr lang="en-US" sz="2000" b="1" dirty="0">
                <a:solidFill>
                  <a:srgbClr val="002060"/>
                </a:solidFill>
                <a:effectLst>
                  <a:outerShdw blurRad="50800" dist="38100" dir="2700000" algn="tl" rotWithShape="0">
                    <a:prstClr val="black">
                      <a:alpha val="40000"/>
                    </a:prstClr>
                  </a:outerShdw>
                </a:effectLst>
              </a:rPr>
              <a:t>] </a:t>
            </a:r>
          </a:p>
        </p:txBody>
      </p:sp>
      <p:sp>
        <p:nvSpPr>
          <p:cNvPr id="5" name="Slide Number Placeholder 4"/>
          <p:cNvSpPr>
            <a:spLocks noGrp="1"/>
          </p:cNvSpPr>
          <p:nvPr>
            <p:ph type="sldNum" sz="quarter" idx="12"/>
          </p:nvPr>
        </p:nvSpPr>
        <p:spPr>
          <a:xfrm>
            <a:off x="11503025" y="6400800"/>
            <a:ext cx="533400" cy="457200"/>
          </a:xfrm>
        </p:spPr>
        <p:txBody>
          <a:bodyPr/>
          <a:lstStyle/>
          <a:p>
            <a:pPr>
              <a:defRPr/>
            </a:pPr>
            <a:fld id="{E0CF7EFA-AA34-474B-A31D-DD2EBEC53348}" type="slidenum">
              <a:rPr lang="en-US" b="1" smtClean="0">
                <a:solidFill>
                  <a:schemeClr val="tx1"/>
                </a:solidFill>
              </a:rPr>
              <a:pPr>
                <a:defRPr/>
              </a:pPr>
              <a:t>11</a:t>
            </a:fld>
            <a:endParaRPr lang="en-US" b="1" dirty="0">
              <a:solidFill>
                <a:schemeClr val="tx1"/>
              </a:solidFill>
            </a:endParaRPr>
          </a:p>
        </p:txBody>
      </p:sp>
      <p:pic>
        <p:nvPicPr>
          <p:cNvPr id="6"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14800" y="14695"/>
            <a:ext cx="1174025" cy="11740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2" name="Rectangle 6"/>
          <p:cNvSpPr>
            <a:spLocks noGrp="1" noChangeArrowheads="1"/>
          </p:cNvSpPr>
          <p:nvPr>
            <p:ph type="title"/>
          </p:nvPr>
        </p:nvSpPr>
        <p:spPr>
          <a:xfrm>
            <a:off x="1044278" y="326572"/>
            <a:ext cx="6608379" cy="1143000"/>
          </a:xfrm>
        </p:spPr>
        <p:txBody>
          <a:bodyPr>
            <a:norm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Missing Precondition?</a:t>
            </a:r>
          </a:p>
        </p:txBody>
      </p:sp>
      <p:sp>
        <p:nvSpPr>
          <p:cNvPr id="14343" name="Rectangle 7"/>
          <p:cNvSpPr>
            <a:spLocks noGrp="1" noChangeArrowheads="1"/>
          </p:cNvSpPr>
          <p:nvPr>
            <p:ph idx="1"/>
          </p:nvPr>
        </p:nvSpPr>
        <p:spPr>
          <a:xfrm>
            <a:off x="1174906" y="2003809"/>
            <a:ext cx="10007234" cy="3464169"/>
          </a:xfrm>
        </p:spPr>
        <p:txBody>
          <a:bodyPr>
            <a:normAutofit/>
          </a:bodyPr>
          <a:lstStyle/>
          <a:p>
            <a:pPr marL="0" indent="0" algn="just" eaLnBrk="1" hangingPunct="1">
              <a:lnSpc>
                <a:spcPct val="100000"/>
              </a:lnSpc>
              <a:buNone/>
            </a:pPr>
            <a:r>
              <a:rPr lang="en-US" sz="3400" b="1" dirty="0" smtClean="0">
                <a:solidFill>
                  <a:srgbClr val="000099"/>
                </a:solidFill>
                <a:effectLst>
                  <a:outerShdw blurRad="50800" dist="38100" dir="2700000" algn="tl" rotWithShape="0">
                    <a:prstClr val="black">
                      <a:alpha val="40000"/>
                    </a:prstClr>
                  </a:outerShdw>
                </a:effectLst>
                <a:latin typeface="Monotype Corsiva" pitchFamily="66" charset="0"/>
              </a:rPr>
              <a:t>Fight </a:t>
            </a:r>
            <a:r>
              <a:rPr lang="en-US" sz="3400" b="1" dirty="0">
                <a:solidFill>
                  <a:srgbClr val="000099"/>
                </a:solidFill>
                <a:effectLst>
                  <a:outerShdw blurRad="50800" dist="38100" dir="2700000" algn="tl" rotWithShape="0">
                    <a:prstClr val="black">
                      <a:alpha val="40000"/>
                    </a:prstClr>
                  </a:outerShdw>
                </a:effectLst>
                <a:latin typeface="Monotype Corsiva" pitchFamily="66" charset="0"/>
              </a:rPr>
              <a:t>those who do not believe in God nor in the Last Day, nor consider unlawful what God and His messenger have declared to be unlawful, nor follow the true religion, until they pay tribute (jiziya) willingly as subjects</a:t>
            </a:r>
            <a:r>
              <a:rPr lang="en-US" sz="3400" b="1" dirty="0" smtClean="0">
                <a:solidFill>
                  <a:srgbClr val="000099"/>
                </a:solidFill>
                <a:effectLst>
                  <a:outerShdw blurRad="50800" dist="38100" dir="2700000" algn="tl" rotWithShape="0">
                    <a:prstClr val="black">
                      <a:alpha val="40000"/>
                    </a:prstClr>
                  </a:outerShdw>
                </a:effectLst>
                <a:latin typeface="Monotype Corsiva" pitchFamily="66" charset="0"/>
              </a:rPr>
              <a:t>.  </a:t>
            </a:r>
            <a:r>
              <a:rPr lang="en-US" sz="2000" b="1" dirty="0">
                <a:solidFill>
                  <a:srgbClr val="00206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[9:29] </a:t>
            </a:r>
          </a:p>
        </p:txBody>
      </p:sp>
      <p:sp>
        <p:nvSpPr>
          <p:cNvPr id="5" name="Slide Number Placeholder 4"/>
          <p:cNvSpPr>
            <a:spLocks noGrp="1"/>
          </p:cNvSpPr>
          <p:nvPr>
            <p:ph type="sldNum" sz="quarter" idx="12"/>
          </p:nvPr>
        </p:nvSpPr>
        <p:spPr>
          <a:xfrm>
            <a:off x="11405053" y="6379029"/>
            <a:ext cx="571500" cy="381000"/>
          </a:xfrm>
        </p:spPr>
        <p:txBody>
          <a:bodyPr/>
          <a:lstStyle/>
          <a:p>
            <a:pPr>
              <a:defRPr/>
            </a:pPr>
            <a:fld id="{E0CF7EFA-AA34-474B-A31D-DD2EBEC53348}" type="slidenum">
              <a:rPr lang="en-US" b="1" smtClean="0">
                <a:solidFill>
                  <a:srgbClr val="000099"/>
                </a:solidFill>
              </a:rPr>
              <a:pPr>
                <a:defRPr/>
              </a:pPr>
              <a:t>12</a:t>
            </a:fld>
            <a:endParaRPr lang="en-US" b="1" dirty="0">
              <a:solidFill>
                <a:srgbClr val="000099"/>
              </a:solidFill>
            </a:endParaRPr>
          </a:p>
        </p:txBody>
      </p:sp>
      <p:pic>
        <p:nvPicPr>
          <p:cNvPr id="10244"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11535" y="0"/>
            <a:ext cx="1177290" cy="117729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800" b="1" dirty="0">
                <a:solidFill>
                  <a:srgbClr val="1E0684"/>
                </a:solidFill>
                <a:effectLst>
                  <a:outerShdw blurRad="38100" dist="38100" dir="2700000" algn="tl">
                    <a:srgbClr val="000000">
                      <a:alpha val="43137"/>
                    </a:srgbClr>
                  </a:outerShdw>
                </a:effectLst>
              </a:rPr>
              <a:t>   </a:t>
            </a:r>
          </a:p>
          <a:p>
            <a:pPr marL="0" indent="0" algn="ctr" eaLnBrk="1" hangingPunct="1">
              <a:lnSpc>
                <a:spcPct val="100000"/>
              </a:lnSpc>
              <a:spcBef>
                <a:spcPts val="0"/>
              </a:spcBef>
              <a:spcAft>
                <a:spcPts val="1800"/>
              </a:spcAft>
              <a:buClrTx/>
              <a:buSzPct val="125000"/>
              <a:buNone/>
              <a:defRPr/>
            </a:pPr>
            <a:r>
              <a:rPr lang="en-US" sz="4100" b="1" dirty="0" smtClean="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Jihad and Muslim Theologians</a:t>
            </a:r>
            <a:endParaRPr lang="en-US" sz="41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13</a:t>
            </a:fld>
            <a:endParaRPr lang="en-US" sz="1100" b="1" dirty="0">
              <a:solidFill>
                <a:srgbClr val="003054"/>
              </a:solidFill>
            </a:endParaRPr>
          </a:p>
        </p:txBody>
      </p:sp>
    </p:spTree>
    <p:extLst>
      <p:ext uri="{BB962C8B-B14F-4D97-AF65-F5344CB8AC3E}">
        <p14:creationId xmlns:p14="http://schemas.microsoft.com/office/powerpoint/2010/main" val="3420355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276227" y="246185"/>
            <a:ext cx="6629400" cy="10668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The Theory of Abrogation</a:t>
            </a:r>
          </a:p>
        </p:txBody>
      </p:sp>
      <p:sp>
        <p:nvSpPr>
          <p:cNvPr id="23555" name="Rectangle 3"/>
          <p:cNvSpPr>
            <a:spLocks noGrp="1" noChangeArrowheads="1"/>
          </p:cNvSpPr>
          <p:nvPr>
            <p:ph idx="1"/>
          </p:nvPr>
        </p:nvSpPr>
        <p:spPr>
          <a:xfrm>
            <a:off x="1405182" y="1447800"/>
            <a:ext cx="9708295" cy="4365171"/>
          </a:xfrm>
        </p:spPr>
        <p:txBody>
          <a:bodyPr>
            <a:normAutofit/>
          </a:bodyPr>
          <a:lstStyle/>
          <a:p>
            <a:pPr marL="274320" indent="-274320" algn="just">
              <a:lnSpc>
                <a:spcPct val="100000"/>
              </a:lnSpc>
              <a:spcBef>
                <a:spcPts val="0"/>
              </a:spcBef>
              <a:spcAft>
                <a:spcPts val="30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The origin of doctrinal abrogation can be traced to Al-Shafii (767-820) and his book </a:t>
            </a:r>
            <a:r>
              <a:rPr lang="en-US" sz="2500" b="1" i="1" dirty="0">
                <a:solidFill>
                  <a:srgbClr val="000099"/>
                </a:solidFill>
                <a:effectLst>
                  <a:outerShdw blurRad="50800" dist="38100" dir="2700000" algn="tl" rotWithShape="0">
                    <a:prstClr val="black">
                      <a:alpha val="40000"/>
                    </a:prstClr>
                  </a:outerShdw>
                </a:effectLst>
              </a:rPr>
              <a:t>Risala</a:t>
            </a:r>
            <a:r>
              <a:rPr lang="en-US" sz="2500" b="1" dirty="0">
                <a:solidFill>
                  <a:srgbClr val="000099"/>
                </a:solidFill>
                <a:effectLst>
                  <a:outerShdw blurRad="50800" dist="38100" dir="2700000" algn="tl" rotWithShape="0">
                    <a:prstClr val="black">
                      <a:alpha val="40000"/>
                    </a:prstClr>
                  </a:outerShdw>
                </a:effectLst>
              </a:rPr>
              <a:t>.</a:t>
            </a:r>
          </a:p>
          <a:p>
            <a:pPr marL="274320" indent="-274320" algn="just">
              <a:lnSpc>
                <a:spcPct val="100000"/>
              </a:lnSpc>
              <a:spcBef>
                <a:spcPts val="0"/>
              </a:spcBef>
              <a:spcAft>
                <a:spcPts val="30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In this view, many earlier verses of the Quran are supposed to have been repealed and supplanted by later verses. </a:t>
            </a:r>
          </a:p>
          <a:p>
            <a:pPr marL="274320" indent="-274320" algn="just">
              <a:lnSpc>
                <a:spcPct val="100000"/>
              </a:lnSpc>
              <a:spcBef>
                <a:spcPts val="0"/>
              </a:spcBef>
              <a:spcAft>
                <a:spcPts val="30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The abrogated verses are not considered operational or obligatory.</a:t>
            </a:r>
          </a:p>
          <a:p>
            <a:pPr marL="274320" indent="-274320" algn="just">
              <a:lnSpc>
                <a:spcPct val="100000"/>
              </a:lnSpc>
              <a:spcBef>
                <a:spcPts val="0"/>
              </a:spcBef>
              <a:spcAft>
                <a:spcPts val="30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The </a:t>
            </a:r>
            <a:r>
              <a:rPr lang="en-US" sz="2500" b="1" dirty="0" smtClean="0">
                <a:solidFill>
                  <a:srgbClr val="000099"/>
                </a:solidFill>
                <a:effectLst>
                  <a:outerShdw blurRad="50800" dist="38100" dir="2700000" algn="tl" rotWithShape="0">
                    <a:prstClr val="black">
                      <a:alpha val="40000"/>
                    </a:prstClr>
                  </a:outerShdw>
                </a:effectLst>
              </a:rPr>
              <a:t>primary </a:t>
            </a:r>
            <a:r>
              <a:rPr lang="en-US" sz="2500" b="1" dirty="0">
                <a:solidFill>
                  <a:srgbClr val="000099"/>
                </a:solidFill>
                <a:effectLst>
                  <a:outerShdw blurRad="50800" dist="38100" dir="2700000" algn="tl" rotWithShape="0">
                    <a:prstClr val="black">
                      <a:alpha val="40000"/>
                    </a:prstClr>
                  </a:outerShdw>
                </a:effectLst>
              </a:rPr>
              <a:t>purpose of abrogation is to repeal verses that delegitimize unconditional warfare.</a:t>
            </a:r>
          </a:p>
        </p:txBody>
      </p:sp>
      <p:sp>
        <p:nvSpPr>
          <p:cNvPr id="5" name="Slide Number Placeholder 4"/>
          <p:cNvSpPr>
            <a:spLocks noGrp="1"/>
          </p:cNvSpPr>
          <p:nvPr>
            <p:ph type="sldNum" sz="quarter" idx="12"/>
          </p:nvPr>
        </p:nvSpPr>
        <p:spPr>
          <a:xfrm>
            <a:off x="11624355" y="6324600"/>
            <a:ext cx="457200" cy="457200"/>
          </a:xfrm>
        </p:spPr>
        <p:txBody>
          <a:bodyPr/>
          <a:lstStyle/>
          <a:p>
            <a:pPr>
              <a:defRPr/>
            </a:pPr>
            <a:fld id="{E0CF7EFA-AA34-474B-A31D-DD2EBEC53348}" type="slidenum">
              <a:rPr lang="en-US" b="1" smtClean="0">
                <a:solidFill>
                  <a:srgbClr val="000099"/>
                </a:solidFill>
              </a:rPr>
              <a:pPr>
                <a:defRPr/>
              </a:pPr>
              <a:t>14</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36258" y="174172"/>
            <a:ext cx="6400800" cy="885092"/>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Abrogation Debate</a:t>
            </a:r>
          </a:p>
        </p:txBody>
      </p:sp>
      <p:sp>
        <p:nvSpPr>
          <p:cNvPr id="24579" name="Rectangle 3"/>
          <p:cNvSpPr>
            <a:spLocks noGrp="1" noChangeArrowheads="1"/>
          </p:cNvSpPr>
          <p:nvPr>
            <p:ph idx="1"/>
          </p:nvPr>
        </p:nvSpPr>
        <p:spPr>
          <a:xfrm>
            <a:off x="1032555" y="1233434"/>
            <a:ext cx="10190616" cy="5080279"/>
          </a:xfrm>
        </p:spPr>
        <p:txBody>
          <a:bodyPr>
            <a:noAutofit/>
          </a:bodyPr>
          <a:lstStyle/>
          <a:p>
            <a:pPr marL="274320" indent="-274320" algn="just">
              <a:lnSpc>
                <a:spcPct val="100000"/>
              </a:lnSpc>
              <a:spcBef>
                <a:spcPts val="0"/>
              </a:spcBef>
              <a:spcAft>
                <a:spcPts val="2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ea typeface="Arial Unicode MS" pitchFamily="34" charset="-128"/>
                <a:cs typeface="Arial Unicode MS" pitchFamily="34" charset="-128"/>
              </a:rPr>
              <a:t>Methods of Quranic interpretation: conflictive-selective vs. collective-synthetic</a:t>
            </a:r>
          </a:p>
          <a:p>
            <a:pPr marL="274320" indent="-274320" algn="just">
              <a:lnSpc>
                <a:spcPct val="100000"/>
              </a:lnSpc>
              <a:spcBef>
                <a:spcPts val="0"/>
              </a:spcBef>
              <a:spcAft>
                <a:spcPts val="2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ea typeface="Arial Unicode MS" pitchFamily="34" charset="-128"/>
                <a:cs typeface="Arial Unicode MS" pitchFamily="34" charset="-128"/>
              </a:rPr>
              <a:t>The classical and fundamentalist views endorse and advocate abrogation of Quranic verses. </a:t>
            </a:r>
            <a:endParaRPr lang="en-US" sz="2400" b="1" dirty="0">
              <a:solidFill>
                <a:srgbClr val="000099"/>
              </a:solidFill>
              <a:effectLst>
                <a:outerShdw blurRad="50800" dist="38100" dir="2700000" algn="tl" rotWithShape="0">
                  <a:prstClr val="black">
                    <a:alpha val="40000"/>
                  </a:prstClr>
                </a:outerShdw>
              </a:effectLst>
            </a:endParaRPr>
          </a:p>
          <a:p>
            <a:pPr marL="274320" indent="-274320" algn="just">
              <a:lnSpc>
                <a:spcPct val="100000"/>
              </a:lnSpc>
              <a:spcBef>
                <a:spcPts val="0"/>
              </a:spcBef>
              <a:spcAft>
                <a:spcPts val="2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Munir Inquiry Commission </a:t>
            </a:r>
            <a:r>
              <a:rPr lang="en-US" sz="2400" b="1" dirty="0" smtClean="0">
                <a:solidFill>
                  <a:srgbClr val="000099"/>
                </a:solidFill>
                <a:effectLst>
                  <a:outerShdw blurRad="50800" dist="38100" dir="2700000" algn="tl" rotWithShape="0">
                    <a:prstClr val="black">
                      <a:alpha val="40000"/>
                    </a:prstClr>
                  </a:outerShdw>
                </a:effectLst>
              </a:rPr>
              <a:t>Report: “</a:t>
            </a:r>
            <a:r>
              <a:rPr lang="en-US" sz="2400" b="1" dirty="0" smtClean="0">
                <a:solidFill>
                  <a:srgbClr val="000099"/>
                </a:solidFill>
                <a:effectLst>
                  <a:outerShdw blurRad="50800" dist="38100" dir="2700000" algn="tl" rotWithShape="0">
                    <a:prstClr val="black">
                      <a:alpha val="40000"/>
                    </a:prstClr>
                  </a:outerShdw>
                </a:effectLst>
                <a:uFill>
                  <a:solidFill>
                    <a:srgbClr val="86002D"/>
                  </a:solidFill>
                </a:uFill>
              </a:rPr>
              <a:t>The </a:t>
            </a:r>
            <a:r>
              <a:rPr lang="en-US" sz="2400" b="1" dirty="0">
                <a:solidFill>
                  <a:srgbClr val="000099"/>
                </a:solidFill>
                <a:effectLst>
                  <a:outerShdw blurRad="50800" dist="38100" dir="2700000" algn="tl" rotWithShape="0">
                    <a:prstClr val="black">
                      <a:alpha val="40000"/>
                    </a:prstClr>
                  </a:outerShdw>
                </a:effectLst>
                <a:uFill>
                  <a:solidFill>
                    <a:srgbClr val="86002D"/>
                  </a:solidFill>
                </a:uFill>
              </a:rPr>
              <a:t>generally accepted Muslim view is that the verse 9:5 abrogated the earlier verses (e.g., </a:t>
            </a:r>
            <a:r>
              <a:rPr lang="en-US" sz="2400" b="1" dirty="0">
                <a:solidFill>
                  <a:srgbClr val="000099"/>
                </a:solidFill>
                <a:effectLst>
                  <a:outerShdw blurRad="50800" dist="38100" dir="2700000" algn="tl" rotWithShape="0">
                    <a:prstClr val="black">
                      <a:alpha val="40000"/>
                    </a:prstClr>
                  </a:outerShdw>
                </a:effectLst>
                <a:uFill>
                  <a:solidFill>
                    <a:srgbClr val="86002D"/>
                  </a:solidFill>
                </a:uFill>
                <a:ea typeface="Arial Unicode MS" pitchFamily="34" charset="-128"/>
                <a:cs typeface="Arial Unicode MS" pitchFamily="34" charset="-128"/>
              </a:rPr>
              <a:t>22:40 and 2:191)</a:t>
            </a:r>
            <a:r>
              <a:rPr lang="en-US" sz="2400" b="1" dirty="0">
                <a:solidFill>
                  <a:srgbClr val="000099"/>
                </a:solidFill>
                <a:effectLst>
                  <a:outerShdw blurRad="50800" dist="38100" dir="2700000" algn="tl" rotWithShape="0">
                    <a:prstClr val="black">
                      <a:alpha val="40000"/>
                    </a:prstClr>
                  </a:outerShdw>
                </a:effectLst>
                <a:uFill>
                  <a:solidFill>
                    <a:srgbClr val="86002D"/>
                  </a:solidFill>
                </a:uFill>
              </a:rPr>
              <a:t>, which permitted the killings of </a:t>
            </a:r>
            <a:r>
              <a:rPr lang="en-US" sz="2400" b="1" i="1" dirty="0">
                <a:solidFill>
                  <a:srgbClr val="000099"/>
                </a:solidFill>
                <a:effectLst>
                  <a:outerShdw blurRad="50800" dist="38100" dir="2700000" algn="tl" rotWithShape="0">
                    <a:prstClr val="black">
                      <a:alpha val="40000"/>
                    </a:prstClr>
                  </a:outerShdw>
                </a:effectLst>
                <a:uFill>
                  <a:solidFill>
                    <a:srgbClr val="86002D"/>
                  </a:solidFill>
                </a:uFill>
              </a:rPr>
              <a:t>disbelievers</a:t>
            </a:r>
            <a:r>
              <a:rPr lang="en-US" sz="2400" b="1" dirty="0">
                <a:solidFill>
                  <a:srgbClr val="000099"/>
                </a:solidFill>
                <a:effectLst>
                  <a:outerShdw blurRad="50800" dist="38100" dir="2700000" algn="tl" rotWithShape="0">
                    <a:prstClr val="black">
                      <a:alpha val="40000"/>
                    </a:prstClr>
                  </a:outerShdw>
                </a:effectLst>
                <a:uFill>
                  <a:solidFill>
                    <a:srgbClr val="86002D"/>
                  </a:solidFill>
                </a:uFill>
              </a:rPr>
              <a:t> only in self defense</a:t>
            </a:r>
            <a:r>
              <a:rPr lang="en-US" sz="2400" b="1" dirty="0">
                <a:solidFill>
                  <a:srgbClr val="000099"/>
                </a:solidFill>
                <a:effectLst>
                  <a:outerShdw blurRad="50800" dist="38100" dir="2700000" algn="tl" rotWithShape="0">
                    <a:prstClr val="black">
                      <a:alpha val="40000"/>
                    </a:prstClr>
                  </a:outerShdw>
                </a:effectLst>
              </a:rPr>
              <a:t>.” </a:t>
            </a:r>
            <a:r>
              <a:rPr lang="en-US" sz="2400" b="1" dirty="0" smtClean="0">
                <a:solidFill>
                  <a:srgbClr val="000099"/>
                </a:solidFill>
                <a:effectLst>
                  <a:outerShdw blurRad="50800" dist="38100" dir="2700000" algn="tl" rotWithShape="0">
                    <a:prstClr val="black">
                      <a:alpha val="40000"/>
                    </a:prstClr>
                  </a:outerShdw>
                </a:effectLst>
              </a:rPr>
              <a:t>[Pakistan</a:t>
            </a:r>
            <a:r>
              <a:rPr lang="en-US" sz="2400" b="1" dirty="0">
                <a:solidFill>
                  <a:srgbClr val="000099"/>
                </a:solidFill>
                <a:effectLst>
                  <a:outerShdw blurRad="50800" dist="38100" dir="2700000" algn="tl" rotWithShape="0">
                    <a:prstClr val="black">
                      <a:alpha val="40000"/>
                    </a:prstClr>
                  </a:outerShdw>
                </a:effectLst>
              </a:rPr>
              <a:t>, 1954]</a:t>
            </a:r>
          </a:p>
          <a:p>
            <a:pPr marL="274320" indent="-274320" algn="just">
              <a:lnSpc>
                <a:spcPct val="100000"/>
              </a:lnSpc>
              <a:spcBef>
                <a:spcPts val="0"/>
              </a:spcBef>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ea typeface="Arial Unicode MS" pitchFamily="34" charset="-128"/>
                <a:cs typeface="Arial Unicode MS" pitchFamily="34" charset="-128"/>
              </a:rPr>
              <a:t>The modernist and reformist view disavows the abrogation of Quranic verses.</a:t>
            </a:r>
            <a:r>
              <a:rPr lang="en-US" sz="2400" b="1" dirty="0">
                <a:solidFill>
                  <a:srgbClr val="000099"/>
                </a:solidFill>
                <a:effectLst>
                  <a:outerShdw blurRad="50800" dist="38100" dir="2700000" algn="tl" rotWithShape="0">
                    <a:prstClr val="black">
                      <a:alpha val="40000"/>
                    </a:prstClr>
                  </a:outerShdw>
                </a:effectLst>
              </a:rPr>
              <a:t> </a:t>
            </a:r>
          </a:p>
        </p:txBody>
      </p:sp>
      <p:sp>
        <p:nvSpPr>
          <p:cNvPr id="5" name="Slide Number Placeholder 4"/>
          <p:cNvSpPr>
            <a:spLocks noGrp="1"/>
          </p:cNvSpPr>
          <p:nvPr>
            <p:ph type="sldNum" sz="quarter" idx="12"/>
          </p:nvPr>
        </p:nvSpPr>
        <p:spPr>
          <a:xfrm>
            <a:off x="11635241" y="6313713"/>
            <a:ext cx="457200" cy="457200"/>
          </a:xfrm>
        </p:spPr>
        <p:txBody>
          <a:bodyPr/>
          <a:lstStyle/>
          <a:p>
            <a:pPr>
              <a:defRPr/>
            </a:pPr>
            <a:fld id="{E0CF7EFA-AA34-474B-A31D-DD2EBEC53348}" type="slidenum">
              <a:rPr lang="en-US" b="1" smtClean="0">
                <a:solidFill>
                  <a:srgbClr val="000099"/>
                </a:solidFill>
              </a:rPr>
              <a:pPr>
                <a:defRPr/>
              </a:pPr>
              <a:t>15</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212588" y="117230"/>
            <a:ext cx="6705600" cy="7620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Scholars on Jihad</a:t>
            </a:r>
            <a:endParaRPr lang="en-US" sz="3600" b="1" dirty="0">
              <a:solidFill>
                <a:srgbClr val="86002D"/>
              </a:solidFill>
              <a:effectLst>
                <a:outerShdw blurRad="38100" dist="38100" dir="2700000" algn="tl">
                  <a:srgbClr val="000000">
                    <a:alpha val="43137"/>
                  </a:srgbClr>
                </a:outerShdw>
              </a:effectLst>
              <a:latin typeface="+mn-lt"/>
            </a:endParaRPr>
          </a:p>
        </p:txBody>
      </p:sp>
      <p:sp>
        <p:nvSpPr>
          <p:cNvPr id="53251" name="Rectangle 3"/>
          <p:cNvSpPr>
            <a:spLocks noGrp="1" noChangeArrowheads="1"/>
          </p:cNvSpPr>
          <p:nvPr>
            <p:ph type="body" idx="1"/>
          </p:nvPr>
        </p:nvSpPr>
        <p:spPr>
          <a:xfrm>
            <a:off x="1009820" y="973015"/>
            <a:ext cx="10294450" cy="5112099"/>
          </a:xfrm>
        </p:spPr>
        <p:txBody>
          <a:bodyPr>
            <a:normAutofit/>
          </a:bodyPr>
          <a:lstStyle/>
          <a:p>
            <a:pPr indent="-274320" algn="just">
              <a:lnSpc>
                <a:spcPct val="110000"/>
              </a:lnSpc>
              <a:spcAft>
                <a:spcPts val="300"/>
              </a:spcAft>
              <a:buClr>
                <a:srgbClr val="002060"/>
              </a:buClr>
              <a:buSzPct val="117000"/>
              <a:buFont typeface="Wingdings" panose="05000000000000000000" pitchFamily="2" charset="2"/>
              <a:buChar char="§"/>
            </a:pPr>
            <a:r>
              <a:rPr lang="en-US" sz="2400" b="1" dirty="0" smtClean="0">
                <a:solidFill>
                  <a:srgbClr val="000099"/>
                </a:solidFill>
                <a:effectLst>
                  <a:outerShdw blurRad="50800" dist="38100" dir="2700000" algn="tl" rotWithShape="0">
                    <a:prstClr val="black">
                      <a:alpha val="40000"/>
                    </a:prstClr>
                  </a:outerShdw>
                </a:effectLst>
              </a:rPr>
              <a:t>Classical</a:t>
            </a:r>
            <a:endParaRPr lang="en-US" sz="2400" b="1" dirty="0">
              <a:solidFill>
                <a:srgbClr val="000099"/>
              </a:solidFill>
              <a:effectLst>
                <a:outerShdw blurRad="50800" dist="38100" dir="2700000" algn="tl" rotWithShape="0">
                  <a:prstClr val="black">
                    <a:alpha val="40000"/>
                  </a:prstClr>
                </a:outerShdw>
              </a:effectLst>
            </a:endParaRPr>
          </a:p>
          <a:p>
            <a:pPr lvl="1" indent="-274320" algn="just">
              <a:lnSpc>
                <a:spcPct val="100000"/>
              </a:lnSpc>
              <a:spcBef>
                <a:spcPts val="0"/>
              </a:spcBef>
              <a:spcAft>
                <a:spcPts val="900"/>
              </a:spcAft>
              <a:buClr>
                <a:srgbClr val="86002D"/>
              </a:buClr>
              <a:buSzPct val="120000"/>
            </a:pPr>
            <a:r>
              <a:rPr lang="en-US" sz="2100" b="1" dirty="0">
                <a:solidFill>
                  <a:srgbClr val="000099"/>
                </a:solidFill>
                <a:effectLst>
                  <a:outerShdw blurRad="50800" dist="38100" dir="2700000" algn="tl" rotWithShape="0">
                    <a:prstClr val="black">
                      <a:alpha val="40000"/>
                    </a:prstClr>
                  </a:outerShdw>
                </a:effectLst>
              </a:rPr>
              <a:t>Al-Shafii (767-820), Ahmed Ibn Hanbal (785-855), Al-Ghazali (1058–1111), Ibn Rushd (1126-1198), Ibn Taymiyyah (1263-1328)</a:t>
            </a:r>
          </a:p>
          <a:p>
            <a:pPr indent="-274320" algn="just">
              <a:lnSpc>
                <a:spcPct val="110000"/>
              </a:lnSpc>
              <a:spcAft>
                <a:spcPts val="300"/>
              </a:spcAft>
              <a:buClr>
                <a:srgbClr val="002060"/>
              </a:buClr>
              <a:buSzPct val="117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Fundamentalist</a:t>
            </a:r>
          </a:p>
          <a:p>
            <a:pPr lvl="1" indent="-274320" algn="just">
              <a:lnSpc>
                <a:spcPct val="100000"/>
              </a:lnSpc>
              <a:spcBef>
                <a:spcPts val="0"/>
              </a:spcBef>
              <a:spcAft>
                <a:spcPts val="900"/>
              </a:spcAft>
              <a:buClr>
                <a:srgbClr val="86002D"/>
              </a:buClr>
              <a:buSzPct val="120000"/>
            </a:pPr>
            <a:r>
              <a:rPr lang="en-US" sz="2100" b="1" dirty="0" smtClean="0">
                <a:solidFill>
                  <a:srgbClr val="000099"/>
                </a:solidFill>
                <a:effectLst>
                  <a:outerShdw blurRad="50800" dist="38100" dir="2700000" algn="tl" rotWithShape="0">
                    <a:prstClr val="black">
                      <a:alpha val="40000"/>
                    </a:prstClr>
                  </a:outerShdw>
                </a:effectLst>
              </a:rPr>
              <a:t>Muhammad bin Abdul Wahab (1703-1792), Hasan </a:t>
            </a:r>
            <a:r>
              <a:rPr lang="en-US" sz="2100" b="1" dirty="0">
                <a:solidFill>
                  <a:srgbClr val="000099"/>
                </a:solidFill>
                <a:effectLst>
                  <a:outerShdw blurRad="50800" dist="38100" dir="2700000" algn="tl" rotWithShape="0">
                    <a:prstClr val="black">
                      <a:alpha val="40000"/>
                    </a:prstClr>
                  </a:outerShdw>
                </a:effectLst>
              </a:rPr>
              <a:t>Al-Banna (1906-1949), Abul Aala Maududi (1903-1979), Sayyid Qutb (1906-1966)</a:t>
            </a:r>
          </a:p>
          <a:p>
            <a:pPr indent="-274320" algn="just">
              <a:lnSpc>
                <a:spcPct val="100000"/>
              </a:lnSpc>
              <a:spcAft>
                <a:spcPts val="300"/>
              </a:spcAft>
              <a:buClr>
                <a:srgbClr val="002060"/>
              </a:buClr>
              <a:buSzPct val="117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Modernist</a:t>
            </a:r>
          </a:p>
          <a:p>
            <a:pPr lvl="1" indent="-274320" algn="just">
              <a:lnSpc>
                <a:spcPct val="100000"/>
              </a:lnSpc>
              <a:spcBef>
                <a:spcPts val="0"/>
              </a:spcBef>
              <a:spcAft>
                <a:spcPts val="900"/>
              </a:spcAft>
              <a:buClr>
                <a:srgbClr val="86002D"/>
              </a:buClr>
              <a:buSzPct val="120000"/>
            </a:pPr>
            <a:r>
              <a:rPr lang="en-US" sz="2100" b="1" dirty="0">
                <a:solidFill>
                  <a:srgbClr val="000099"/>
                </a:solidFill>
                <a:effectLst>
                  <a:outerShdw blurRad="50800" dist="38100" dir="2700000" algn="tl" rotWithShape="0">
                    <a:prstClr val="black">
                      <a:alpha val="40000"/>
                    </a:prstClr>
                  </a:outerShdw>
                </a:effectLst>
              </a:rPr>
              <a:t>Sir Syed Ahmad Khan (1817-1898), Muhammad Abduh (1844-1905), Rashid Rida (1865-1935), Mahmud Shaltut (1897-1963), M. Hashim Kamali (1945-)</a:t>
            </a:r>
          </a:p>
          <a:p>
            <a:pPr indent="-274320" algn="just">
              <a:lnSpc>
                <a:spcPct val="100000"/>
              </a:lnSpc>
              <a:spcAft>
                <a:spcPts val="300"/>
              </a:spcAft>
              <a:buClr>
                <a:srgbClr val="002060"/>
              </a:buClr>
              <a:buSzPct val="117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Reformist</a:t>
            </a:r>
          </a:p>
          <a:p>
            <a:pPr lvl="1" indent="-274320" algn="just">
              <a:lnSpc>
                <a:spcPct val="100000"/>
              </a:lnSpc>
              <a:spcBef>
                <a:spcPts val="0"/>
              </a:spcBef>
              <a:buClr>
                <a:srgbClr val="86002D"/>
              </a:buClr>
              <a:buSzPct val="120000"/>
            </a:pPr>
            <a:r>
              <a:rPr lang="en-US" sz="2100" b="1" dirty="0">
                <a:solidFill>
                  <a:srgbClr val="000099"/>
                </a:solidFill>
                <a:effectLst>
                  <a:outerShdw blurRad="50800" dist="38100" dir="2700000" algn="tl" rotWithShape="0">
                    <a:prstClr val="black">
                      <a:alpha val="40000"/>
                    </a:prstClr>
                  </a:outerShdw>
                </a:effectLst>
              </a:rPr>
              <a:t>Hadrat Mirza Ghulam Ahmad (1835-1908</a:t>
            </a:r>
            <a:r>
              <a:rPr lang="en-US" sz="2100" b="1" dirty="0" smtClean="0">
                <a:solidFill>
                  <a:srgbClr val="000099"/>
                </a:solidFill>
                <a:effectLst>
                  <a:outerShdw blurRad="50800" dist="38100" dir="2700000" algn="tl" rotWithShape="0">
                    <a:prstClr val="black">
                      <a:alpha val="40000"/>
                    </a:prstClr>
                  </a:outerShdw>
                </a:effectLst>
              </a:rPr>
              <a:t>) and  </a:t>
            </a:r>
            <a:r>
              <a:rPr lang="en-US" sz="2100" b="1" dirty="0">
                <a:solidFill>
                  <a:srgbClr val="000099"/>
                </a:solidFill>
                <a:effectLst>
                  <a:outerShdw blurRad="50800" dist="38100" dir="2700000" algn="tl" rotWithShape="0">
                    <a:prstClr val="black">
                      <a:alpha val="40000"/>
                    </a:prstClr>
                  </a:outerShdw>
                </a:effectLst>
              </a:rPr>
              <a:t>Hadrat </a:t>
            </a:r>
            <a:r>
              <a:rPr lang="en-US" sz="2100" b="1" dirty="0" smtClean="0">
                <a:solidFill>
                  <a:srgbClr val="000099"/>
                </a:solidFill>
                <a:effectLst>
                  <a:outerShdw blurRad="50800" dist="38100" dir="2700000" algn="tl" rotWithShape="0">
                    <a:prstClr val="black">
                      <a:alpha val="40000"/>
                    </a:prstClr>
                  </a:outerShdw>
                </a:effectLst>
              </a:rPr>
              <a:t>Khalifatul-Masih I, II, III, IV, V </a:t>
            </a:r>
            <a:endParaRPr lang="en-US" sz="2100" dirty="0" smtClean="0">
              <a:solidFill>
                <a:srgbClr val="000099"/>
              </a:solidFill>
            </a:endParaRPr>
          </a:p>
        </p:txBody>
      </p:sp>
      <p:sp>
        <p:nvSpPr>
          <p:cNvPr id="6" name="Slide Number Placeholder 5"/>
          <p:cNvSpPr>
            <a:spLocks noGrp="1"/>
          </p:cNvSpPr>
          <p:nvPr>
            <p:ph type="sldNum" sz="quarter" idx="12"/>
          </p:nvPr>
        </p:nvSpPr>
        <p:spPr>
          <a:xfrm>
            <a:off x="11493726" y="6383215"/>
            <a:ext cx="533400" cy="381000"/>
          </a:xfrm>
        </p:spPr>
        <p:txBody>
          <a:bodyPr/>
          <a:lstStyle/>
          <a:p>
            <a:pPr>
              <a:defRPr/>
            </a:pPr>
            <a:fld id="{E0CF7EFA-AA34-474B-A31D-DD2EBEC53348}" type="slidenum">
              <a:rPr lang="en-US" b="1" smtClean="0">
                <a:solidFill>
                  <a:srgbClr val="000099"/>
                </a:solidFill>
              </a:rPr>
              <a:pPr>
                <a:defRPr/>
              </a:pPr>
              <a:t>16</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3251">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14615" y="174171"/>
            <a:ext cx="7369542" cy="11430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Ibn Rushd (Averroes) </a:t>
            </a:r>
            <a:r>
              <a:rPr lang="en-US" sz="2800" b="1" dirty="0" smtClean="0">
                <a:solidFill>
                  <a:srgbClr val="86002D"/>
                </a:solidFill>
                <a:effectLst>
                  <a:outerShdw blurRad="38100" dist="38100" dir="2700000" algn="tl">
                    <a:srgbClr val="000000">
                      <a:alpha val="43137"/>
                    </a:srgbClr>
                  </a:outerShdw>
                </a:effectLst>
                <a:latin typeface="+mn-lt"/>
              </a:rPr>
              <a:t>1126-1198 </a:t>
            </a:r>
            <a:r>
              <a:rPr lang="en-US" sz="2800" b="1" dirty="0">
                <a:solidFill>
                  <a:srgbClr val="86002D"/>
                </a:solidFill>
                <a:effectLst>
                  <a:outerShdw blurRad="38100" dist="38100" dir="2700000" algn="tl">
                    <a:srgbClr val="000000">
                      <a:alpha val="43137"/>
                    </a:srgbClr>
                  </a:outerShdw>
                </a:effectLst>
                <a:latin typeface="+mn-lt"/>
              </a:rPr>
              <a:t>C.E.</a:t>
            </a:r>
            <a:endParaRPr lang="en-US" sz="2800" b="1" dirty="0" smtClean="0">
              <a:solidFill>
                <a:srgbClr val="86002D"/>
              </a:solidFill>
              <a:effectLst>
                <a:outerShdw blurRad="38100" dist="38100" dir="2700000" algn="tl">
                  <a:srgbClr val="000000">
                    <a:alpha val="43137"/>
                  </a:srgbClr>
                </a:outerShdw>
              </a:effectLst>
              <a:latin typeface="+mn-lt"/>
            </a:endParaRPr>
          </a:p>
        </p:txBody>
      </p:sp>
      <p:sp>
        <p:nvSpPr>
          <p:cNvPr id="53251" name="Rectangle 3"/>
          <p:cNvSpPr>
            <a:spLocks noGrp="1" noChangeArrowheads="1"/>
          </p:cNvSpPr>
          <p:nvPr>
            <p:ph type="body" idx="1"/>
          </p:nvPr>
        </p:nvSpPr>
        <p:spPr>
          <a:xfrm>
            <a:off x="1252781" y="1624065"/>
            <a:ext cx="9421080" cy="3350706"/>
          </a:xfrm>
        </p:spPr>
        <p:txBody>
          <a:bodyPr/>
          <a:lstStyle/>
          <a:p>
            <a:pPr algn="just">
              <a:lnSpc>
                <a:spcPct val="100000"/>
              </a:lnSpc>
              <a:spcBef>
                <a:spcPts val="0"/>
              </a:spcBef>
              <a:spcAft>
                <a:spcPts val="3000"/>
              </a:spcAft>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Ibn Rushd was a polymath born in Cordoba, Spain, during Moorish reign. He belonged to the Maliki school.</a:t>
            </a:r>
          </a:p>
          <a:p>
            <a:pPr algn="just">
              <a:lnSpc>
                <a:spcPct val="100000"/>
              </a:lnSpc>
              <a:spcBef>
                <a:spcPts val="0"/>
              </a:spcBef>
              <a:spcAft>
                <a:spcPts val="3000"/>
              </a:spcAft>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He was an eminent logician and physicist and a scholar of philosophy, jurisprudence, and theology.</a:t>
            </a:r>
          </a:p>
          <a:p>
            <a:pPr algn="just">
              <a:lnSpc>
                <a:spcPct val="100000"/>
              </a:lnSpc>
              <a:spcBef>
                <a:spcPts val="0"/>
              </a:spcBef>
              <a:spcAft>
                <a:spcPts val="3000"/>
              </a:spcAft>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His best-known work in this field is </a:t>
            </a:r>
            <a:r>
              <a:rPr lang="en-US" sz="2500" b="1" i="1" dirty="0">
                <a:solidFill>
                  <a:srgbClr val="000099"/>
                </a:solidFill>
                <a:effectLst>
                  <a:outerShdw blurRad="50800" dist="38100" dir="2700000" algn="tl" rotWithShape="0">
                    <a:prstClr val="black">
                      <a:alpha val="40000"/>
                    </a:prstClr>
                  </a:outerShdw>
                </a:effectLst>
              </a:rPr>
              <a:t>‘The Beginning for the Independent and the End for the Follower</a:t>
            </a:r>
            <a:r>
              <a:rPr lang="en-US" sz="2500" b="1" i="1" dirty="0" smtClean="0">
                <a:solidFill>
                  <a:srgbClr val="000099"/>
                </a:solidFill>
                <a:effectLst>
                  <a:outerShdw blurRad="50800" dist="38100" dir="2700000" algn="tl" rotWithShape="0">
                    <a:prstClr val="black">
                      <a:alpha val="40000"/>
                    </a:prstClr>
                  </a:outerShdw>
                </a:effectLst>
              </a:rPr>
              <a:t>’</a:t>
            </a:r>
            <a:r>
              <a:rPr lang="en-US" sz="2500" b="1" dirty="0" smtClean="0">
                <a:solidFill>
                  <a:srgbClr val="000099"/>
                </a:solidFill>
                <a:effectLst>
                  <a:outerShdw blurRad="50800" dist="38100" dir="2700000" algn="tl" rotWithShape="0">
                    <a:prstClr val="black">
                      <a:alpha val="40000"/>
                    </a:prstClr>
                  </a:outerShdw>
                </a:effectLst>
              </a:rPr>
              <a:t>.</a:t>
            </a:r>
            <a:endParaRPr lang="en-US" sz="2500" dirty="0" smtClean="0">
              <a:solidFill>
                <a:srgbClr val="000099"/>
              </a:solidFill>
            </a:endParaRPr>
          </a:p>
        </p:txBody>
      </p:sp>
      <p:sp>
        <p:nvSpPr>
          <p:cNvPr id="6" name="Slide Number Placeholder 5"/>
          <p:cNvSpPr>
            <a:spLocks noGrp="1"/>
          </p:cNvSpPr>
          <p:nvPr>
            <p:ph type="sldNum" sz="quarter" idx="12"/>
          </p:nvPr>
        </p:nvSpPr>
        <p:spPr>
          <a:xfrm>
            <a:off x="11624355" y="6302829"/>
            <a:ext cx="457200" cy="457200"/>
          </a:xfrm>
        </p:spPr>
        <p:txBody>
          <a:bodyPr/>
          <a:lstStyle/>
          <a:p>
            <a:pPr>
              <a:defRPr/>
            </a:pPr>
            <a:fld id="{E0CF7EFA-AA34-474B-A31D-DD2EBEC53348}" type="slidenum">
              <a:rPr lang="en-US" b="1" smtClean="0">
                <a:solidFill>
                  <a:srgbClr val="000099"/>
                </a:solidFill>
              </a:rPr>
              <a:pPr>
                <a:defRPr/>
              </a:pPr>
              <a:t>17</a:t>
            </a:fld>
            <a:endParaRPr lang="en-US" b="1" dirty="0">
              <a:solidFill>
                <a:srgbClr val="000099"/>
              </a:solidFill>
            </a:endParaRPr>
          </a:p>
        </p:txBody>
      </p:sp>
      <p:pic>
        <p:nvPicPr>
          <p:cNvPr id="50178" name="Picture 2" descr="http://upload.wikimedia.org/wikipedia/commons/thumb/9/9a/BAE09705.jpg/200px-BAE09705.jpg">
            <a:hlinkClick r:id="rId3"/>
          </p:cNvPr>
          <p:cNvPicPr>
            <a:picLocks noChangeAspect="1" noChangeArrowheads="1"/>
          </p:cNvPicPr>
          <p:nvPr/>
        </p:nvPicPr>
        <p:blipFill>
          <a:blip r:embed="rId4" cstate="print"/>
          <a:srcRect b="6103"/>
          <a:stretch>
            <a:fillRect/>
          </a:stretch>
        </p:blipFill>
        <p:spPr bwMode="auto">
          <a:xfrm>
            <a:off x="11167109" y="-14654"/>
            <a:ext cx="1021715" cy="1362287"/>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252781" y="181708"/>
            <a:ext cx="6248400" cy="9906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Ibn Rushd on Jihad</a:t>
            </a:r>
          </a:p>
        </p:txBody>
      </p:sp>
      <p:sp>
        <p:nvSpPr>
          <p:cNvPr id="53251" name="Rectangle 3"/>
          <p:cNvSpPr>
            <a:spLocks noGrp="1" noChangeArrowheads="1"/>
          </p:cNvSpPr>
          <p:nvPr>
            <p:ph type="body" idx="1"/>
          </p:nvPr>
        </p:nvSpPr>
        <p:spPr>
          <a:xfrm>
            <a:off x="1434487" y="1233854"/>
            <a:ext cx="9878281" cy="5105400"/>
          </a:xfrm>
        </p:spPr>
        <p:txBody>
          <a:bodyPr>
            <a:noAutofit/>
          </a:bodyPr>
          <a:lstStyle/>
          <a:p>
            <a:pPr marL="274320" indent="-274320" algn="just">
              <a:lnSpc>
                <a:spcPct val="100000"/>
              </a:lnSpc>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In his book, ‘</a:t>
            </a:r>
            <a:r>
              <a:rPr lang="en-US" sz="2400" b="1" i="1" dirty="0">
                <a:solidFill>
                  <a:srgbClr val="000099"/>
                </a:solidFill>
                <a:effectLst>
                  <a:outerShdw blurRad="50800" dist="38100" dir="2700000" algn="tl" rotWithShape="0">
                    <a:prstClr val="black">
                      <a:alpha val="40000"/>
                    </a:prstClr>
                  </a:outerShdw>
                </a:effectLst>
              </a:rPr>
              <a:t>The Beginning …’</a:t>
            </a:r>
            <a:r>
              <a:rPr lang="en-US" sz="2400" b="1" dirty="0">
                <a:solidFill>
                  <a:srgbClr val="000099"/>
                </a:solidFill>
                <a:effectLst>
                  <a:outerShdw blurRad="50800" dist="38100" dir="2700000" algn="tl" rotWithShape="0">
                    <a:prstClr val="black">
                      <a:alpha val="40000"/>
                    </a:prstClr>
                  </a:outerShdw>
                </a:effectLst>
              </a:rPr>
              <a:t>, he discusses the disagreement among scholars about the question of how conflicting Quranic verses about jihad and warfare can be resolved.</a:t>
            </a:r>
          </a:p>
          <a:p>
            <a:pPr marL="274320" indent="-274320" algn="just">
              <a:lnSpc>
                <a:spcPct val="100000"/>
              </a:lnSpc>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“Scholars agree that polytheists should be fought. The aim of warfare is either conversion to Islam or payment of poll-tax (</a:t>
            </a:r>
            <a:r>
              <a:rPr lang="en-US" sz="2400" b="1" i="1" dirty="0">
                <a:solidFill>
                  <a:srgbClr val="000099"/>
                </a:solidFill>
                <a:effectLst>
                  <a:outerShdw blurRad="50800" dist="38100" dir="2700000" algn="tl" rotWithShape="0">
                    <a:prstClr val="black">
                      <a:alpha val="40000"/>
                    </a:prstClr>
                  </a:outerShdw>
                </a:effectLst>
              </a:rPr>
              <a:t>jizya</a:t>
            </a:r>
            <a:r>
              <a:rPr lang="en-US" sz="2400" b="1" dirty="0">
                <a:solidFill>
                  <a:srgbClr val="000099"/>
                </a:solidFill>
                <a:effectLst>
                  <a:outerShdw blurRad="50800" dist="38100" dir="2700000" algn="tl" rotWithShape="0">
                    <a:prstClr val="black">
                      <a:alpha val="40000"/>
                    </a:prstClr>
                  </a:outerShdw>
                </a:effectLst>
              </a:rPr>
              <a:t>).”</a:t>
            </a:r>
          </a:p>
          <a:p>
            <a:pPr marL="274320" indent="-274320" algn="just">
              <a:lnSpc>
                <a:spcPct val="100000"/>
              </a:lnSpc>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conclusion of truce is considered to be permitted from the outset and without an immediate occasion. As a condition of truce, it may be stipulated that the enemy pay a certain amount of money. This is not poll-tax, because for that it would be required that they come under Islamic rule</a:t>
            </a:r>
            <a:r>
              <a:rPr lang="en-US" sz="2400" b="1" dirty="0" smtClean="0">
                <a:solidFill>
                  <a:srgbClr val="000099"/>
                </a:solidFill>
                <a:effectLst>
                  <a:outerShdw blurRad="50800" dist="38100" dir="2700000" algn="tl" rotWithShape="0">
                    <a:prstClr val="black">
                      <a:alpha val="40000"/>
                    </a:prstClr>
                  </a:outerShdw>
                </a:effectLst>
              </a:rPr>
              <a:t>.”</a:t>
            </a:r>
            <a:endParaRPr lang="en-US" sz="2400" dirty="0" smtClean="0">
              <a:solidFill>
                <a:srgbClr val="000099"/>
              </a:solidFill>
            </a:endParaRPr>
          </a:p>
        </p:txBody>
      </p:sp>
      <p:sp>
        <p:nvSpPr>
          <p:cNvPr id="6" name="Slide Number Placeholder 5"/>
          <p:cNvSpPr>
            <a:spLocks noGrp="1"/>
          </p:cNvSpPr>
          <p:nvPr>
            <p:ph type="sldNum" sz="quarter" idx="12"/>
          </p:nvPr>
        </p:nvSpPr>
        <p:spPr>
          <a:xfrm>
            <a:off x="11689669" y="6339254"/>
            <a:ext cx="381000" cy="457200"/>
          </a:xfrm>
        </p:spPr>
        <p:txBody>
          <a:bodyPr/>
          <a:lstStyle/>
          <a:p>
            <a:pPr>
              <a:defRPr/>
            </a:pPr>
            <a:fld id="{E0CF7EFA-AA34-474B-A31D-DD2EBEC53348}" type="slidenum">
              <a:rPr lang="en-US" b="1" smtClean="0">
                <a:solidFill>
                  <a:srgbClr val="000099"/>
                </a:solidFill>
              </a:rPr>
              <a:pPr>
                <a:defRPr/>
              </a:pPr>
              <a:t>18</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229335" y="257908"/>
            <a:ext cx="8153400" cy="820615"/>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Ibn Taymiyyah</a:t>
            </a:r>
            <a:r>
              <a:rPr lang="en-US" sz="4000" b="1" dirty="0">
                <a:solidFill>
                  <a:srgbClr val="86002D"/>
                </a:solidFill>
                <a:effectLst>
                  <a:outerShdw blurRad="38100" dist="38100" dir="2700000" algn="tl">
                    <a:srgbClr val="000000">
                      <a:alpha val="43137"/>
                    </a:srgbClr>
                  </a:outerShdw>
                </a:effectLst>
                <a:latin typeface="+mn-lt"/>
              </a:rPr>
              <a:t> </a:t>
            </a:r>
            <a:r>
              <a:rPr lang="en-US" sz="2800" b="1" dirty="0">
                <a:solidFill>
                  <a:srgbClr val="86002D"/>
                </a:solidFill>
                <a:effectLst>
                  <a:outerShdw blurRad="38100" dist="38100" dir="2700000" algn="tl">
                    <a:srgbClr val="000000">
                      <a:alpha val="43137"/>
                    </a:srgbClr>
                  </a:outerShdw>
                </a:effectLst>
                <a:latin typeface="+mn-lt"/>
              </a:rPr>
              <a:t>[1263-1328 CE]</a:t>
            </a:r>
          </a:p>
        </p:txBody>
      </p:sp>
      <p:sp>
        <p:nvSpPr>
          <p:cNvPr id="53251" name="Rectangle 3"/>
          <p:cNvSpPr>
            <a:spLocks noGrp="1" noChangeArrowheads="1"/>
          </p:cNvSpPr>
          <p:nvPr>
            <p:ph type="body" idx="1"/>
          </p:nvPr>
        </p:nvSpPr>
        <p:spPr>
          <a:xfrm>
            <a:off x="1416904" y="1371600"/>
            <a:ext cx="9813804" cy="4365171"/>
          </a:xfrm>
        </p:spPr>
        <p:txBody>
          <a:bodyPr>
            <a:normAutofit/>
          </a:bodyPr>
          <a:lstStyle/>
          <a:p>
            <a:pPr marL="274320" indent="-274320" algn="just">
              <a:lnSpc>
                <a:spcPct val="100000"/>
              </a:lnSpc>
              <a:spcBef>
                <a:spcPts val="0"/>
              </a:spcBef>
              <a:spcAft>
                <a:spcPts val="24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Ibn Taymiyyah, a member of the </a:t>
            </a:r>
            <a:r>
              <a:rPr lang="en-US" sz="2600" b="1" i="1" dirty="0">
                <a:solidFill>
                  <a:srgbClr val="000099"/>
                </a:solidFill>
                <a:effectLst>
                  <a:outerShdw blurRad="50800" dist="38100" dir="2700000" algn="tl" rotWithShape="0">
                    <a:prstClr val="black">
                      <a:alpha val="40000"/>
                    </a:prstClr>
                  </a:outerShdw>
                </a:effectLst>
              </a:rPr>
              <a:t>Hanbali</a:t>
            </a:r>
            <a:r>
              <a:rPr lang="en-US" sz="2600" b="1" dirty="0">
                <a:solidFill>
                  <a:srgbClr val="000099"/>
                </a:solidFill>
                <a:effectLst>
                  <a:outerShdw blurRad="50800" dist="38100" dir="2700000" algn="tl" rotWithShape="0">
                    <a:prstClr val="black">
                      <a:alpha val="40000"/>
                    </a:prstClr>
                  </a:outerShdw>
                </a:effectLst>
              </a:rPr>
              <a:t> school, was an Islamic scholar, jurist, and theologian.  </a:t>
            </a:r>
          </a:p>
          <a:p>
            <a:pPr marL="274320" indent="-274320" algn="just">
              <a:lnSpc>
                <a:spcPct val="100000"/>
              </a:lnSpc>
              <a:spcBef>
                <a:spcPts val="0"/>
              </a:spcBef>
              <a:spcAft>
                <a:spcPts val="24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was born Turkey and lived during the time of the Mongol invasion.</a:t>
            </a:r>
          </a:p>
          <a:p>
            <a:pPr marL="274320" indent="-274320" algn="just">
              <a:lnSpc>
                <a:spcPct val="100000"/>
              </a:lnSpc>
              <a:spcBef>
                <a:spcPts val="0"/>
              </a:spcBef>
              <a:spcAft>
                <a:spcPts val="24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is considered one of the main founders of fundamentalism. He influenced the Salafi and Wahabi movements.</a:t>
            </a:r>
          </a:p>
          <a:p>
            <a:pPr marL="274320" indent="-274320" algn="just" eaLnBrk="1" hangingPunct="1">
              <a:lnSpc>
                <a:spcPct val="100000"/>
              </a:lnSpc>
              <a:spcBef>
                <a:spcPts val="0"/>
              </a:spcBef>
              <a:spcAft>
                <a:spcPts val="24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discussed jihad and warfare in his book, ‘</a:t>
            </a:r>
            <a:r>
              <a:rPr lang="en-US" sz="2600" b="1" i="1" dirty="0">
                <a:solidFill>
                  <a:srgbClr val="000099"/>
                </a:solidFill>
                <a:effectLst>
                  <a:outerShdw blurRad="50800" dist="38100" dir="2700000" algn="tl" rotWithShape="0">
                    <a:prstClr val="black">
                      <a:alpha val="40000"/>
                    </a:prstClr>
                  </a:outerShdw>
                </a:effectLst>
              </a:rPr>
              <a:t>Governance According to God’s law in Reforming the Ruler and the Ruled</a:t>
            </a:r>
            <a:r>
              <a:rPr lang="en-US" sz="2600" b="1" i="1" dirty="0" smtClean="0">
                <a:solidFill>
                  <a:srgbClr val="000099"/>
                </a:solidFill>
                <a:effectLst>
                  <a:outerShdw blurRad="50800" dist="38100" dir="2700000" algn="tl" rotWithShape="0">
                    <a:prstClr val="black">
                      <a:alpha val="40000"/>
                    </a:prstClr>
                  </a:outerShdw>
                </a:effectLst>
              </a:rPr>
              <a:t>’</a:t>
            </a:r>
            <a:r>
              <a:rPr lang="en-US" sz="2600" b="1" dirty="0" smtClean="0">
                <a:solidFill>
                  <a:srgbClr val="000099"/>
                </a:solidFill>
                <a:effectLst>
                  <a:outerShdw blurRad="50800" dist="38100" dir="2700000" algn="tl" rotWithShape="0">
                    <a:prstClr val="black">
                      <a:alpha val="40000"/>
                    </a:prstClr>
                  </a:outerShdw>
                </a:effectLst>
              </a:rPr>
              <a:t>.</a:t>
            </a:r>
            <a:endParaRPr lang="en-US" sz="2600" dirty="0" smtClean="0">
              <a:solidFill>
                <a:srgbClr val="000099"/>
              </a:solidFill>
            </a:endParaRPr>
          </a:p>
        </p:txBody>
      </p:sp>
      <p:sp>
        <p:nvSpPr>
          <p:cNvPr id="6" name="Slide Number Placeholder 5"/>
          <p:cNvSpPr>
            <a:spLocks noGrp="1"/>
          </p:cNvSpPr>
          <p:nvPr>
            <p:ph type="sldNum" sz="quarter" idx="12"/>
          </p:nvPr>
        </p:nvSpPr>
        <p:spPr>
          <a:xfrm>
            <a:off x="11678784" y="6313715"/>
            <a:ext cx="381000" cy="457200"/>
          </a:xfrm>
        </p:spPr>
        <p:txBody>
          <a:bodyPr/>
          <a:lstStyle/>
          <a:p>
            <a:pPr>
              <a:defRPr/>
            </a:pPr>
            <a:fld id="{E0CF7EFA-AA34-474B-A31D-DD2EBEC53348}" type="slidenum">
              <a:rPr lang="en-US" b="1" smtClean="0">
                <a:solidFill>
                  <a:srgbClr val="000099"/>
                </a:solidFill>
              </a:rPr>
              <a:pPr>
                <a:defRPr/>
              </a:pPr>
              <a:t>19</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050"/>
          <p:cNvSpPr>
            <a:spLocks noGrp="1" noChangeArrowheads="1"/>
          </p:cNvSpPr>
          <p:nvPr>
            <p:ph type="title"/>
          </p:nvPr>
        </p:nvSpPr>
        <p:spPr>
          <a:xfrm>
            <a:off x="1224002" y="263235"/>
            <a:ext cx="3637365" cy="762015"/>
          </a:xfrm>
        </p:spPr>
        <p:txBody>
          <a:bodyPr>
            <a:normAutofit/>
          </a:bodyPr>
          <a:lstStyle/>
          <a:p>
            <a:pPr eaLnBrk="1" hangingPunct="1">
              <a:spcAft>
                <a:spcPts val="900"/>
              </a:spcAft>
            </a:pPr>
            <a:r>
              <a:rPr lang="en-US" sz="3600" b="1" dirty="0">
                <a:solidFill>
                  <a:srgbClr val="7E0000"/>
                </a:solidFill>
                <a:effectLst>
                  <a:outerShdw blurRad="38100" dist="38100" dir="2700000" algn="tl">
                    <a:srgbClr val="000000">
                      <a:alpha val="43137"/>
                    </a:srgbClr>
                  </a:outerShdw>
                </a:effectLst>
                <a:latin typeface="+mn-lt"/>
              </a:rPr>
              <a:t>Outline</a:t>
            </a:r>
          </a:p>
        </p:txBody>
      </p:sp>
      <p:sp>
        <p:nvSpPr>
          <p:cNvPr id="1633283" name="Rectangle 2051"/>
          <p:cNvSpPr>
            <a:spLocks noGrp="1" noChangeArrowheads="1"/>
          </p:cNvSpPr>
          <p:nvPr>
            <p:ph idx="1"/>
          </p:nvPr>
        </p:nvSpPr>
        <p:spPr>
          <a:xfrm>
            <a:off x="1382046" y="1113693"/>
            <a:ext cx="6730323" cy="4759570"/>
          </a:xfrm>
          <a:ln w="28575">
            <a:no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a:spcBef>
                <a:spcPts val="0"/>
              </a:spcBef>
              <a:spcAft>
                <a:spcPts val="2400"/>
              </a:spcAft>
              <a:buSzPct val="135000"/>
            </a:pPr>
            <a:r>
              <a:rPr lang="en-US" sz="2400" b="1" dirty="0" smtClean="0">
                <a:solidFill>
                  <a:srgbClr val="000099"/>
                </a:solidFill>
                <a:effectLst>
                  <a:outerShdw blurRad="38100" dist="38100" dir="2700000" algn="tl">
                    <a:srgbClr val="000000">
                      <a:alpha val="43137"/>
                    </a:srgbClr>
                  </a:outerShdw>
                </a:effectLst>
              </a:rPr>
              <a:t>Background</a:t>
            </a:r>
            <a:endParaRPr lang="en-US" sz="2400" b="1" dirty="0">
              <a:solidFill>
                <a:srgbClr val="000099"/>
              </a:solidFill>
              <a:effectLst>
                <a:outerShdw blurRad="38100" dist="38100" dir="2700000" algn="tl">
                  <a:srgbClr val="000000">
                    <a:alpha val="43137"/>
                  </a:srgbClr>
                </a:outerShdw>
              </a:effectLst>
            </a:endParaRPr>
          </a:p>
          <a:p>
            <a:pPr>
              <a:spcBef>
                <a:spcPts val="0"/>
              </a:spcBef>
              <a:spcAft>
                <a:spcPts val="2400"/>
              </a:spcAft>
              <a:buSzPct val="135000"/>
            </a:pPr>
            <a:r>
              <a:rPr lang="en-US" sz="2400" b="1" dirty="0">
                <a:solidFill>
                  <a:srgbClr val="000099"/>
                </a:solidFill>
                <a:effectLst>
                  <a:outerShdw blurRad="38100" dist="38100" dir="2700000" algn="tl">
                    <a:srgbClr val="000000">
                      <a:alpha val="43137"/>
                    </a:srgbClr>
                  </a:outerShdw>
                </a:effectLst>
              </a:rPr>
              <a:t>Scriptural basis</a:t>
            </a:r>
          </a:p>
          <a:p>
            <a:pPr>
              <a:spcBef>
                <a:spcPts val="0"/>
              </a:spcBef>
              <a:spcAft>
                <a:spcPts val="2400"/>
              </a:spcAft>
              <a:buSzPct val="135000"/>
            </a:pPr>
            <a:r>
              <a:rPr lang="en-US" sz="2400" b="1" dirty="0">
                <a:solidFill>
                  <a:srgbClr val="000099"/>
                </a:solidFill>
                <a:effectLst>
                  <a:outerShdw blurRad="38100" dist="38100" dir="2700000" algn="tl">
                    <a:srgbClr val="000000">
                      <a:alpha val="43137"/>
                    </a:srgbClr>
                  </a:outerShdw>
                </a:effectLst>
              </a:rPr>
              <a:t>Abrogation</a:t>
            </a:r>
          </a:p>
          <a:p>
            <a:pPr>
              <a:spcBef>
                <a:spcPts val="0"/>
              </a:spcBef>
              <a:spcAft>
                <a:spcPts val="2400"/>
              </a:spcAft>
              <a:buSzPct val="135000"/>
            </a:pPr>
            <a:r>
              <a:rPr lang="en-US" sz="2400" b="1" dirty="0">
                <a:solidFill>
                  <a:srgbClr val="000099"/>
                </a:solidFill>
                <a:effectLst>
                  <a:outerShdw blurRad="38100" dist="38100" dir="2700000" algn="tl">
                    <a:srgbClr val="000000">
                      <a:alpha val="43137"/>
                    </a:srgbClr>
                  </a:outerShdw>
                </a:effectLst>
              </a:rPr>
              <a:t>Muslim </a:t>
            </a:r>
            <a:r>
              <a:rPr lang="en-US" sz="2400" b="1" dirty="0" smtClean="0">
                <a:solidFill>
                  <a:srgbClr val="000099"/>
                </a:solidFill>
                <a:effectLst>
                  <a:outerShdw blurRad="38100" dist="38100" dir="2700000" algn="tl">
                    <a:srgbClr val="000000">
                      <a:alpha val="43137"/>
                    </a:srgbClr>
                  </a:outerShdw>
                </a:effectLst>
              </a:rPr>
              <a:t>theologians</a:t>
            </a:r>
            <a:endParaRPr lang="en-US" sz="2400" b="1" dirty="0">
              <a:solidFill>
                <a:srgbClr val="000099"/>
              </a:solidFill>
              <a:effectLst>
                <a:outerShdw blurRad="38100" dist="38100" dir="2700000" algn="tl">
                  <a:srgbClr val="000000">
                    <a:alpha val="43137"/>
                  </a:srgbClr>
                </a:outerShdw>
              </a:effectLst>
            </a:endParaRPr>
          </a:p>
          <a:p>
            <a:pPr>
              <a:spcBef>
                <a:spcPts val="0"/>
              </a:spcBef>
              <a:spcAft>
                <a:spcPts val="2400"/>
              </a:spcAft>
              <a:buSzPct val="135000"/>
            </a:pPr>
            <a:r>
              <a:rPr lang="en-US" sz="2400" b="1" dirty="0">
                <a:solidFill>
                  <a:srgbClr val="000099"/>
                </a:solidFill>
                <a:effectLst>
                  <a:outerShdw blurRad="38100" dist="38100" dir="2700000" algn="tl">
                    <a:srgbClr val="000000">
                      <a:alpha val="43137"/>
                    </a:srgbClr>
                  </a:outerShdw>
                </a:effectLst>
              </a:rPr>
              <a:t>Ahmadiyya view</a:t>
            </a:r>
          </a:p>
          <a:p>
            <a:pPr>
              <a:spcBef>
                <a:spcPts val="0"/>
              </a:spcBef>
              <a:spcAft>
                <a:spcPts val="2400"/>
              </a:spcAft>
              <a:buSzPct val="135000"/>
            </a:pPr>
            <a:r>
              <a:rPr lang="en-US" sz="2400" b="1" dirty="0">
                <a:solidFill>
                  <a:srgbClr val="000099"/>
                </a:solidFill>
                <a:effectLst>
                  <a:outerShdw blurRad="38100" dist="38100" dir="2700000" algn="tl">
                    <a:srgbClr val="000000">
                      <a:alpha val="43137"/>
                    </a:srgbClr>
                  </a:outerShdw>
                </a:effectLst>
              </a:rPr>
              <a:t>The West and jihad</a:t>
            </a:r>
          </a:p>
          <a:p>
            <a:pPr>
              <a:spcBef>
                <a:spcPts val="0"/>
              </a:spcBef>
              <a:spcAft>
                <a:spcPts val="2400"/>
              </a:spcAft>
              <a:buSzPct val="135000"/>
            </a:pPr>
            <a:r>
              <a:rPr lang="en-US" sz="2400" b="1" dirty="0" smtClean="0">
                <a:solidFill>
                  <a:srgbClr val="000099"/>
                </a:solidFill>
                <a:effectLst>
                  <a:outerShdw blurRad="38100" dist="38100" dir="2700000" algn="tl">
                    <a:srgbClr val="000000">
                      <a:alpha val="43137"/>
                    </a:srgbClr>
                  </a:outerShdw>
                </a:effectLst>
              </a:rPr>
              <a:t>Synopsis</a:t>
            </a:r>
            <a:endParaRPr lang="en-US" sz="2400" b="1" dirty="0">
              <a:solidFill>
                <a:srgbClr val="000099"/>
              </a:solidFill>
              <a:effectLst>
                <a:outerShdw blurRad="38100" dist="38100" dir="2700000" algn="tl">
                  <a:srgbClr val="000000">
                    <a:alpha val="43137"/>
                  </a:srgbClr>
                </a:outerShdw>
              </a:effectLst>
              <a:cs typeface="Times New Roman" pitchFamily="18" charset="0"/>
            </a:endParaRP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a:t>
            </a:fld>
            <a:endParaRPr lang="en-US" sz="1100" b="1" dirty="0">
              <a:solidFill>
                <a:srgbClr val="003054"/>
              </a:solidFill>
            </a:endParaRPr>
          </a:p>
        </p:txBody>
      </p:sp>
    </p:spTree>
    <p:extLst>
      <p:ext uri="{BB962C8B-B14F-4D97-AF65-F5344CB8AC3E}">
        <p14:creationId xmlns:p14="http://schemas.microsoft.com/office/powerpoint/2010/main" val="2112785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87596" y="228600"/>
            <a:ext cx="8153400" cy="10668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Ibn Taymiyyah on Jihad</a:t>
            </a:r>
          </a:p>
        </p:txBody>
      </p:sp>
      <p:sp>
        <p:nvSpPr>
          <p:cNvPr id="53251" name="Rectangle 3"/>
          <p:cNvSpPr>
            <a:spLocks noGrp="1" noChangeArrowheads="1"/>
          </p:cNvSpPr>
          <p:nvPr>
            <p:ph type="body" idx="1"/>
          </p:nvPr>
        </p:nvSpPr>
        <p:spPr>
          <a:xfrm>
            <a:off x="1522412" y="1295400"/>
            <a:ext cx="9661403" cy="4953000"/>
          </a:xfrm>
        </p:spPr>
        <p:txBody>
          <a:bodyPr>
            <a:normAutofit/>
          </a:bodyPr>
          <a:lstStyle/>
          <a:p>
            <a:pPr marL="274320" indent="-274320" algn="just">
              <a:lnSpc>
                <a:spcPct val="100000"/>
              </a:lnSpc>
              <a:spcBef>
                <a:spcPts val="0"/>
              </a:spcBef>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Ibn Taymiyyah emphasized the many commandments to engage in jihad and warfare in his book ‘</a:t>
            </a:r>
            <a:r>
              <a:rPr lang="en-US" sz="2400" b="1" i="1" dirty="0">
                <a:solidFill>
                  <a:srgbClr val="000099"/>
                </a:solidFill>
                <a:effectLst>
                  <a:outerShdw blurRad="50800" dist="38100" dir="2700000" algn="tl" rotWithShape="0">
                    <a:prstClr val="black">
                      <a:alpha val="40000"/>
                    </a:prstClr>
                  </a:outerShdw>
                </a:effectLst>
              </a:rPr>
              <a:t>Governance According to God’s law in Reforming the Ruler and the Ruled</a:t>
            </a:r>
            <a:r>
              <a:rPr lang="en-US" sz="2400" b="1" i="1" dirty="0" smtClean="0">
                <a:solidFill>
                  <a:srgbClr val="000099"/>
                </a:solidFill>
                <a:effectLst>
                  <a:outerShdw blurRad="50800" dist="38100" dir="2700000" algn="tl" rotWithShape="0">
                    <a:prstClr val="black">
                      <a:alpha val="40000"/>
                    </a:prstClr>
                  </a:outerShdw>
                </a:effectLst>
              </a:rPr>
              <a:t>’</a:t>
            </a:r>
            <a:r>
              <a:rPr lang="en-US" sz="2400" b="1" dirty="0" smtClean="0">
                <a:solidFill>
                  <a:srgbClr val="000099"/>
                </a:solidFill>
                <a:effectLst>
                  <a:outerShdw blurRad="50800" dist="38100" dir="2700000" algn="tl" rotWithShape="0">
                    <a:prstClr val="black">
                      <a:alpha val="40000"/>
                    </a:prstClr>
                  </a:outerShdw>
                </a:effectLst>
              </a:rPr>
              <a:t>.</a:t>
            </a:r>
            <a:endParaRPr lang="en-US" sz="2400" b="1" dirty="0">
              <a:solidFill>
                <a:srgbClr val="000099"/>
              </a:solidFill>
              <a:effectLst>
                <a:outerShdw blurRad="50800" dist="38100" dir="2700000" algn="tl" rotWithShape="0">
                  <a:prstClr val="black">
                    <a:alpha val="40000"/>
                  </a:prstClr>
                </a:outerShdw>
              </a:effectLst>
            </a:endParaRPr>
          </a:p>
          <a:p>
            <a:pPr marL="274320" indent="-274320" algn="just">
              <a:lnSpc>
                <a:spcPct val="100000"/>
              </a:lnSpc>
              <a:spcBef>
                <a:spcPts val="0"/>
              </a:spcBef>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sharia enjoins fighting the unbelievers.”</a:t>
            </a:r>
          </a:p>
          <a:p>
            <a:pPr marL="274320" indent="-274320" algn="just">
              <a:lnSpc>
                <a:spcPct val="100000"/>
              </a:lnSpc>
              <a:spcBef>
                <a:spcPts val="0"/>
              </a:spcBef>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most serious type of obligatory jihad is one against the unbelievers and against those Muslims who refuse to abide by certain rules of the </a:t>
            </a:r>
            <a:r>
              <a:rPr lang="en-US" sz="2400" b="1" i="1" dirty="0">
                <a:solidFill>
                  <a:srgbClr val="000099"/>
                </a:solidFill>
                <a:effectLst>
                  <a:outerShdw blurRad="50800" dist="38100" dir="2700000" algn="tl" rotWithShape="0">
                    <a:prstClr val="black">
                      <a:alpha val="40000"/>
                    </a:prstClr>
                  </a:outerShdw>
                </a:effectLst>
              </a:rPr>
              <a:t>sharia. … </a:t>
            </a:r>
            <a:r>
              <a:rPr lang="en-US" sz="2400" b="1" dirty="0">
                <a:solidFill>
                  <a:srgbClr val="000099"/>
                </a:solidFill>
                <a:effectLst>
                  <a:outerShdw blurRad="50800" dist="38100" dir="2700000" algn="tl" rotWithShape="0">
                    <a:prstClr val="black">
                      <a:alpha val="40000"/>
                    </a:prstClr>
                  </a:outerShdw>
                </a:effectLst>
              </a:rPr>
              <a:t>This form of jihad involves defense of the religion, of things that are inviolable, and of human lives.”</a:t>
            </a:r>
          </a:p>
          <a:p>
            <a:pPr marL="274320" indent="-274320" algn="just">
              <a:lnSpc>
                <a:spcPct val="100000"/>
              </a:lnSpc>
              <a:spcBef>
                <a:spcPts val="0"/>
              </a:spcBef>
              <a:spcAft>
                <a:spcPts val="2400"/>
              </a:spcAft>
              <a:buSzPct val="11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other type of jihad that involves fighting in order to propagate Islam, to make it triumph, and to intimidate the enemy is voluntary</a:t>
            </a:r>
            <a:r>
              <a:rPr lang="en-US" sz="2400" b="1" dirty="0" smtClean="0">
                <a:solidFill>
                  <a:srgbClr val="000099"/>
                </a:solidFill>
                <a:effectLst>
                  <a:outerShdw blurRad="50800" dist="38100" dir="2700000" algn="tl" rotWithShape="0">
                    <a:prstClr val="black">
                      <a:alpha val="40000"/>
                    </a:prstClr>
                  </a:outerShdw>
                </a:effectLst>
              </a:rPr>
              <a:t>.”</a:t>
            </a:r>
            <a:endParaRPr lang="en-US" sz="2400" dirty="0" smtClean="0">
              <a:solidFill>
                <a:srgbClr val="000099"/>
              </a:solidFill>
            </a:endParaRPr>
          </a:p>
        </p:txBody>
      </p:sp>
      <p:sp>
        <p:nvSpPr>
          <p:cNvPr id="6" name="Slide Number Placeholder 5"/>
          <p:cNvSpPr>
            <a:spLocks noGrp="1"/>
          </p:cNvSpPr>
          <p:nvPr>
            <p:ph type="sldNum" sz="quarter" idx="12"/>
          </p:nvPr>
        </p:nvSpPr>
        <p:spPr>
          <a:xfrm>
            <a:off x="11689669" y="6324600"/>
            <a:ext cx="381000" cy="457200"/>
          </a:xfrm>
        </p:spPr>
        <p:txBody>
          <a:bodyPr/>
          <a:lstStyle/>
          <a:p>
            <a:pPr>
              <a:defRPr/>
            </a:pPr>
            <a:fld id="{E0CF7EFA-AA34-474B-A31D-DD2EBEC53348}" type="slidenum">
              <a:rPr lang="en-US" b="1" smtClean="0">
                <a:solidFill>
                  <a:srgbClr val="000099"/>
                </a:solidFill>
              </a:rPr>
              <a:pPr>
                <a:defRPr/>
              </a:pPr>
              <a:t>20</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64150" y="375138"/>
            <a:ext cx="7580558" cy="11430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Abul Aala Maududi </a:t>
            </a:r>
            <a:r>
              <a:rPr lang="en-US" sz="2800" b="1" dirty="0" smtClean="0">
                <a:solidFill>
                  <a:srgbClr val="86002D"/>
                </a:solidFill>
                <a:effectLst>
                  <a:outerShdw blurRad="38100" dist="38100" dir="2700000" algn="tl">
                    <a:srgbClr val="000000">
                      <a:alpha val="43137"/>
                    </a:srgbClr>
                  </a:outerShdw>
                </a:effectLst>
                <a:latin typeface="+mn-lt"/>
              </a:rPr>
              <a:t>(1903-1979</a:t>
            </a:r>
            <a:r>
              <a:rPr lang="en-US" sz="2800" b="1" dirty="0">
                <a:solidFill>
                  <a:srgbClr val="86002D"/>
                </a:solidFill>
                <a:effectLst>
                  <a:outerShdw blurRad="38100" dist="38100" dir="2700000" algn="tl">
                    <a:srgbClr val="000000">
                      <a:alpha val="43137"/>
                    </a:srgbClr>
                  </a:outerShdw>
                </a:effectLst>
                <a:latin typeface="+mn-lt"/>
              </a:rPr>
              <a:t>)</a:t>
            </a:r>
            <a:endParaRPr lang="en-US" sz="2800" b="1" dirty="0" smtClean="0">
              <a:solidFill>
                <a:srgbClr val="86002D"/>
              </a:solidFill>
              <a:effectLst>
                <a:outerShdw blurRad="38100" dist="38100" dir="2700000" algn="tl">
                  <a:srgbClr val="000000">
                    <a:alpha val="43137"/>
                  </a:srgbClr>
                </a:outerShdw>
              </a:effectLst>
              <a:latin typeface="+mn-lt"/>
            </a:endParaRPr>
          </a:p>
        </p:txBody>
      </p:sp>
      <p:sp>
        <p:nvSpPr>
          <p:cNvPr id="53251" name="Rectangle 3"/>
          <p:cNvSpPr>
            <a:spLocks noGrp="1" noChangeArrowheads="1"/>
          </p:cNvSpPr>
          <p:nvPr>
            <p:ph type="body" idx="1"/>
          </p:nvPr>
        </p:nvSpPr>
        <p:spPr>
          <a:xfrm>
            <a:off x="1522412" y="1699554"/>
            <a:ext cx="9286265" cy="3283926"/>
          </a:xfrm>
        </p:spPr>
        <p:txBody>
          <a:bodyPr>
            <a:normAutofit/>
          </a:bodyPr>
          <a:lstStyle/>
          <a:p>
            <a:pPr marL="274320" indent="-274320" algn="just">
              <a:lnSpc>
                <a:spcPct val="100000"/>
              </a:lnSpc>
              <a:spcBef>
                <a:spcPts val="0"/>
              </a:spcBef>
              <a:spcAft>
                <a:spcPts val="30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Abul Aala Maududi was a prominent Pakistani journalist, theologian, and a major 20th century fundamentalist thinker.</a:t>
            </a:r>
            <a:endParaRPr lang="en-US" sz="2600" b="1" baseline="30000" dirty="0">
              <a:solidFill>
                <a:srgbClr val="000099"/>
              </a:solidFill>
              <a:effectLst>
                <a:outerShdw blurRad="50800" dist="38100" dir="2700000" algn="tl" rotWithShape="0">
                  <a:prstClr val="black">
                    <a:alpha val="40000"/>
                  </a:prstClr>
                </a:outerShdw>
              </a:effectLst>
            </a:endParaRPr>
          </a:p>
          <a:p>
            <a:pPr marL="274320" indent="-274320" algn="just">
              <a:lnSpc>
                <a:spcPct val="100000"/>
              </a:lnSpc>
              <a:spcBef>
                <a:spcPts val="0"/>
              </a:spcBef>
              <a:spcAft>
                <a:spcPts val="30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was the founder of Jamaat-e-Islami of Pakistan, an Islamic revivalist and political party with a global reach.</a:t>
            </a:r>
          </a:p>
          <a:p>
            <a:pPr marL="274320" indent="-274320" algn="just">
              <a:lnSpc>
                <a:spcPct val="100000"/>
              </a:lnSpc>
              <a:spcBef>
                <a:spcPts val="0"/>
              </a:spcBef>
              <a:spcAft>
                <a:spcPts val="30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expounded his views in his book, ‘</a:t>
            </a:r>
            <a:r>
              <a:rPr lang="en-US" sz="2600" b="1" i="1" dirty="0">
                <a:solidFill>
                  <a:srgbClr val="000099"/>
                </a:solidFill>
                <a:effectLst>
                  <a:outerShdw blurRad="50800" dist="38100" dir="2700000" algn="tl" rotWithShape="0">
                    <a:prstClr val="black">
                      <a:alpha val="40000"/>
                    </a:prstClr>
                  </a:outerShdw>
                </a:effectLst>
              </a:rPr>
              <a:t>Jihad in Islam</a:t>
            </a:r>
            <a:r>
              <a:rPr lang="en-US" sz="2600" b="1" i="1" dirty="0" smtClean="0">
                <a:solidFill>
                  <a:srgbClr val="000099"/>
                </a:solidFill>
                <a:effectLst>
                  <a:outerShdw blurRad="50800" dist="38100" dir="2700000" algn="tl" rotWithShape="0">
                    <a:prstClr val="black">
                      <a:alpha val="40000"/>
                    </a:prstClr>
                  </a:outerShdw>
                </a:effectLst>
              </a:rPr>
              <a:t>’</a:t>
            </a:r>
            <a:r>
              <a:rPr lang="en-US" sz="2600" b="1" dirty="0" smtClean="0">
                <a:solidFill>
                  <a:srgbClr val="000099"/>
                </a:solidFill>
                <a:effectLst>
                  <a:outerShdw blurRad="50800" dist="38100" dir="2700000" algn="tl" rotWithShape="0">
                    <a:prstClr val="black">
                      <a:alpha val="40000"/>
                    </a:prstClr>
                  </a:outerShdw>
                </a:effectLst>
              </a:rPr>
              <a:t>.</a:t>
            </a:r>
            <a:endParaRPr lang="en-US" sz="2600" dirty="0" smtClean="0">
              <a:solidFill>
                <a:srgbClr val="000099"/>
              </a:solidFill>
            </a:endParaRPr>
          </a:p>
        </p:txBody>
      </p:sp>
      <p:sp>
        <p:nvSpPr>
          <p:cNvPr id="6" name="Slide Number Placeholder 5"/>
          <p:cNvSpPr>
            <a:spLocks noGrp="1"/>
          </p:cNvSpPr>
          <p:nvPr>
            <p:ph type="sldNum" sz="quarter" idx="12"/>
          </p:nvPr>
        </p:nvSpPr>
        <p:spPr>
          <a:xfrm>
            <a:off x="11711441" y="6324600"/>
            <a:ext cx="381000" cy="457200"/>
          </a:xfrm>
        </p:spPr>
        <p:txBody>
          <a:bodyPr/>
          <a:lstStyle/>
          <a:p>
            <a:pPr>
              <a:defRPr/>
            </a:pPr>
            <a:fld id="{E0CF7EFA-AA34-474B-A31D-DD2EBEC53348}" type="slidenum">
              <a:rPr lang="en-US" b="1" smtClean="0">
                <a:solidFill>
                  <a:srgbClr val="000099"/>
                </a:solidFill>
              </a:rPr>
              <a:pPr>
                <a:defRPr/>
              </a:pPr>
              <a:t>21</a:t>
            </a:fld>
            <a:endParaRPr lang="en-US" b="1" dirty="0">
              <a:solidFill>
                <a:srgbClr val="000099"/>
              </a:solidFill>
            </a:endParaRPr>
          </a:p>
        </p:txBody>
      </p:sp>
      <p:pic>
        <p:nvPicPr>
          <p:cNvPr id="2050" name="Picture 2" descr="http://t0.gstatic.com/images?q=tbn:ANd9GcTz_0lnySqZ3ieawo6b-eLj8Z4n5MxTwh_gQ_gGGQImNCu0LqTxgQ"/>
          <p:cNvPicPr>
            <a:picLocks noChangeAspect="1" noChangeArrowheads="1"/>
          </p:cNvPicPr>
          <p:nvPr/>
        </p:nvPicPr>
        <p:blipFill rotWithShape="1">
          <a:blip r:embed="rId3" cstate="print"/>
          <a:srcRect l="5135" r="8614"/>
          <a:stretch/>
        </p:blipFill>
        <p:spPr bwMode="auto">
          <a:xfrm>
            <a:off x="11231381" y="0"/>
            <a:ext cx="960120" cy="1251548"/>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93458" y="252046"/>
            <a:ext cx="6705600" cy="7620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Maududi on Militant Jihad</a:t>
            </a:r>
            <a:endParaRPr lang="en-US" sz="3600" b="1" i="1" dirty="0" smtClean="0">
              <a:solidFill>
                <a:srgbClr val="86002D"/>
              </a:solidFill>
              <a:effectLst>
                <a:outerShdw blurRad="38100" dist="38100" dir="2700000" algn="tl">
                  <a:srgbClr val="000000">
                    <a:alpha val="43137"/>
                  </a:srgbClr>
                </a:outerShdw>
              </a:effectLst>
              <a:latin typeface="+mn-lt"/>
            </a:endParaRPr>
          </a:p>
        </p:txBody>
      </p:sp>
      <p:sp>
        <p:nvSpPr>
          <p:cNvPr id="53251" name="Rectangle 3"/>
          <p:cNvSpPr>
            <a:spLocks noGrp="1" noChangeArrowheads="1"/>
          </p:cNvSpPr>
          <p:nvPr>
            <p:ph type="body" idx="1"/>
          </p:nvPr>
        </p:nvSpPr>
        <p:spPr>
          <a:xfrm>
            <a:off x="1522411" y="1219200"/>
            <a:ext cx="9720019" cy="5181600"/>
          </a:xfrm>
        </p:spPr>
        <p:txBody>
          <a:bodyPr>
            <a:noAutofit/>
          </a:bodyPr>
          <a:lstStyle/>
          <a:p>
            <a:pPr marL="365760" indent="-365760" algn="just">
              <a:lnSpc>
                <a:spcPct val="100000"/>
              </a:lnSpc>
              <a:spcBef>
                <a:spcPts val="0"/>
              </a:spcBef>
              <a:spcAft>
                <a:spcPts val="3000"/>
              </a:spcAft>
              <a:buSzPct val="150000"/>
            </a:pPr>
            <a:r>
              <a:rPr lang="en-US" sz="2300" b="1" dirty="0" smtClean="0">
                <a:solidFill>
                  <a:srgbClr val="000099"/>
                </a:solidFill>
                <a:effectLst>
                  <a:outerShdw blurRad="50800" dist="38100" dir="2700000" algn="tl" rotWithShape="0">
                    <a:prstClr val="black">
                      <a:alpha val="40000"/>
                    </a:prstClr>
                  </a:outerShdw>
                </a:effectLst>
              </a:rPr>
              <a:t>“Islam wishes to destroy all states and governments on the face of the earth, which are opposed to the ideology and program of Islam. The purpose of Islam is to set up a state on the basis of its own ideology and program ... Towards this end, Islam wishes to press into service all forces which can bring about a revolution.  And a composite term for the use of all these forces is </a:t>
            </a:r>
            <a:r>
              <a:rPr lang="en-US" sz="2300" b="1" i="1" dirty="0" smtClean="0">
                <a:solidFill>
                  <a:srgbClr val="000099"/>
                </a:solidFill>
                <a:effectLst>
                  <a:outerShdw blurRad="50800" dist="38100" dir="2700000" algn="tl" rotWithShape="0">
                    <a:prstClr val="black">
                      <a:alpha val="40000"/>
                    </a:prstClr>
                  </a:outerShdw>
                </a:effectLst>
              </a:rPr>
              <a:t>jihad</a:t>
            </a:r>
            <a:r>
              <a:rPr lang="en-US" sz="2300" b="1" dirty="0" smtClean="0">
                <a:solidFill>
                  <a:srgbClr val="000099"/>
                </a:solidFill>
                <a:effectLst>
                  <a:outerShdw blurRad="50800" dist="38100" dir="2700000" algn="tl" rotWithShape="0">
                    <a:prstClr val="black">
                      <a:alpha val="40000"/>
                    </a:prstClr>
                  </a:outerShdw>
                </a:effectLst>
              </a:rPr>
              <a:t>.” </a:t>
            </a:r>
          </a:p>
          <a:p>
            <a:pPr marL="365760" indent="-365760" algn="just">
              <a:lnSpc>
                <a:spcPct val="100000"/>
              </a:lnSpc>
              <a:spcBef>
                <a:spcPts val="0"/>
              </a:spcBef>
              <a:spcAft>
                <a:spcPts val="3000"/>
              </a:spcAft>
              <a:buSzPct val="150000"/>
            </a:pPr>
            <a:r>
              <a:rPr lang="en-US" sz="2300" b="1" dirty="0" smtClean="0">
                <a:solidFill>
                  <a:srgbClr val="000099"/>
                </a:solidFill>
                <a:effectLst>
                  <a:outerShdw blurRad="50800" dist="38100" dir="2700000" algn="tl" rotWithShape="0">
                    <a:prstClr val="black">
                      <a:alpha val="40000"/>
                    </a:prstClr>
                  </a:outerShdw>
                </a:effectLst>
              </a:rPr>
              <a:t>“The objective of the Islamic  jihad is to eliminate the rule of an un-Islamic system and establish in its stead an Islamic system of state rule. … Therefore, the Muslim group will not be content with the establishment of an Islamic state in one area alone. If the Islamic state has the power and resources, it will fight and destroy non-Islamic governments and establish Islamic states in their place.”                                                          [</a:t>
            </a:r>
            <a:r>
              <a:rPr lang="en-US" sz="2300" b="1" i="1" dirty="0" smtClean="0">
                <a:solidFill>
                  <a:srgbClr val="000099"/>
                </a:solidFill>
                <a:effectLst>
                  <a:outerShdw blurRad="50800" dist="38100" dir="2700000" algn="tl" rotWithShape="0">
                    <a:prstClr val="black">
                      <a:alpha val="40000"/>
                    </a:prstClr>
                  </a:outerShdw>
                </a:effectLst>
              </a:rPr>
              <a:t>Jihad in Islam</a:t>
            </a:r>
            <a:r>
              <a:rPr lang="en-US" sz="2300" b="1" dirty="0" smtClean="0">
                <a:solidFill>
                  <a:srgbClr val="000099"/>
                </a:solidFill>
                <a:effectLst>
                  <a:outerShdw blurRad="50800" dist="38100" dir="2700000" algn="tl" rotWithShape="0">
                    <a:prstClr val="black">
                      <a:alpha val="40000"/>
                    </a:prstClr>
                  </a:outerShdw>
                </a:effectLst>
              </a:rPr>
              <a:t>]</a:t>
            </a:r>
            <a:endParaRPr lang="en-US" sz="2300" dirty="0" smtClean="0">
              <a:solidFill>
                <a:srgbClr val="000099"/>
              </a:solidFill>
            </a:endParaRPr>
          </a:p>
        </p:txBody>
      </p:sp>
      <p:sp>
        <p:nvSpPr>
          <p:cNvPr id="6" name="Slide Number Placeholder 5"/>
          <p:cNvSpPr>
            <a:spLocks noGrp="1"/>
          </p:cNvSpPr>
          <p:nvPr>
            <p:ph type="sldNum" sz="quarter" idx="12"/>
          </p:nvPr>
        </p:nvSpPr>
        <p:spPr>
          <a:xfrm>
            <a:off x="11669485" y="6313714"/>
            <a:ext cx="401183" cy="457200"/>
          </a:xfrm>
        </p:spPr>
        <p:txBody>
          <a:bodyPr/>
          <a:lstStyle/>
          <a:p>
            <a:pPr>
              <a:defRPr/>
            </a:pPr>
            <a:fld id="{E0CF7EFA-AA34-474B-A31D-DD2EBEC53348}" type="slidenum">
              <a:rPr lang="en-US" smtClean="0">
                <a:solidFill>
                  <a:srgbClr val="000099"/>
                </a:solidFill>
              </a:rPr>
              <a:pPr>
                <a:defRPr/>
              </a:pPr>
              <a:t>22</a:t>
            </a:fld>
            <a:endParaRPr lang="en-US"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46566" y="386862"/>
            <a:ext cx="8153400" cy="1143000"/>
          </a:xfrm>
        </p:spPr>
        <p:txBody>
          <a:bodyPr>
            <a:no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Hasan Al-Banna</a:t>
            </a:r>
            <a:r>
              <a:rPr lang="en-US" sz="3600" b="1" dirty="0">
                <a:solidFill>
                  <a:srgbClr val="86002D"/>
                </a:solidFill>
                <a:effectLst>
                  <a:outerShdw blurRad="38100" dist="38100" dir="2700000" algn="tl">
                    <a:srgbClr val="000000">
                      <a:alpha val="43137"/>
                    </a:srgbClr>
                  </a:outerShdw>
                </a:effectLst>
                <a:latin typeface="+mn-lt"/>
              </a:rPr>
              <a:t> </a:t>
            </a:r>
            <a:r>
              <a:rPr lang="en-US" sz="3200" b="1" dirty="0" smtClean="0">
                <a:solidFill>
                  <a:srgbClr val="86002D"/>
                </a:solidFill>
                <a:effectLst>
                  <a:outerShdw blurRad="38100" dist="38100" dir="2700000" algn="tl">
                    <a:srgbClr val="000000">
                      <a:alpha val="43137"/>
                    </a:srgbClr>
                  </a:outerShdw>
                </a:effectLst>
                <a:latin typeface="+mn-lt"/>
              </a:rPr>
              <a:t>(1906-1949</a:t>
            </a:r>
            <a:r>
              <a:rPr lang="en-US" sz="3200" b="1" dirty="0">
                <a:solidFill>
                  <a:srgbClr val="86002D"/>
                </a:solidFill>
                <a:effectLst>
                  <a:outerShdw blurRad="38100" dist="38100" dir="2700000" algn="tl">
                    <a:srgbClr val="000000">
                      <a:alpha val="43137"/>
                    </a:srgbClr>
                  </a:outerShdw>
                </a:effectLst>
                <a:latin typeface="+mn-lt"/>
              </a:rPr>
              <a:t>)</a:t>
            </a:r>
            <a:endParaRPr lang="en-US" sz="3200" b="1" dirty="0" smtClean="0">
              <a:solidFill>
                <a:srgbClr val="86002D"/>
              </a:solidFill>
              <a:effectLst>
                <a:outerShdw blurRad="38100" dist="38100" dir="2700000" algn="tl">
                  <a:srgbClr val="000000">
                    <a:alpha val="43137"/>
                  </a:srgbClr>
                </a:outerShdw>
              </a:effectLst>
              <a:latin typeface="+mn-lt"/>
            </a:endParaRPr>
          </a:p>
        </p:txBody>
      </p:sp>
      <p:sp>
        <p:nvSpPr>
          <p:cNvPr id="53251" name="Rectangle 3"/>
          <p:cNvSpPr>
            <a:spLocks noGrp="1" noChangeArrowheads="1"/>
          </p:cNvSpPr>
          <p:nvPr>
            <p:ph type="body" idx="1"/>
          </p:nvPr>
        </p:nvSpPr>
        <p:spPr>
          <a:xfrm>
            <a:off x="1522412" y="1717431"/>
            <a:ext cx="9625467" cy="4495800"/>
          </a:xfrm>
        </p:spPr>
        <p:txBody>
          <a:bodyPr>
            <a:normAutofit/>
          </a:bodyPr>
          <a:lstStyle/>
          <a:p>
            <a:pPr marL="274320" indent="-274320" algn="just">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Hasan al-Banna was an Egyptian, political activist, social organizer, and theologian.</a:t>
            </a:r>
          </a:p>
          <a:p>
            <a:pPr marL="274320" indent="-274320" algn="just">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is best known as the founder of the Muslim Brotherhood, one of the most prominent 20th century Muslim revivalist party.</a:t>
            </a:r>
          </a:p>
          <a:p>
            <a:pPr marL="274320" indent="-274320" algn="just">
              <a:lnSpc>
                <a:spcPct val="100000"/>
              </a:lnSpc>
              <a:spcBef>
                <a:spcPts val="0"/>
              </a:spcBef>
              <a:spcAft>
                <a:spcPts val="30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influenced fundamentalist Islamic thought of the 20th century</a:t>
            </a:r>
            <a:r>
              <a:rPr lang="en-US" sz="2600" b="1" dirty="0" smtClean="0">
                <a:solidFill>
                  <a:srgbClr val="000099"/>
                </a:solidFill>
                <a:effectLst>
                  <a:outerShdw blurRad="50800" dist="38100" dir="2700000" algn="tl" rotWithShape="0">
                    <a:prstClr val="black">
                      <a:alpha val="40000"/>
                    </a:prstClr>
                  </a:outerShdw>
                </a:effectLst>
              </a:rPr>
              <a:t>.</a:t>
            </a:r>
            <a:endParaRPr lang="en-US" sz="2600" dirty="0" smtClean="0"/>
          </a:p>
        </p:txBody>
      </p:sp>
      <p:sp>
        <p:nvSpPr>
          <p:cNvPr id="6" name="Slide Number Placeholder 5"/>
          <p:cNvSpPr>
            <a:spLocks noGrp="1"/>
          </p:cNvSpPr>
          <p:nvPr>
            <p:ph type="sldNum" sz="quarter" idx="12"/>
          </p:nvPr>
        </p:nvSpPr>
        <p:spPr>
          <a:xfrm>
            <a:off x="11591697" y="6302829"/>
            <a:ext cx="381000" cy="457200"/>
          </a:xfrm>
        </p:spPr>
        <p:txBody>
          <a:bodyPr/>
          <a:lstStyle/>
          <a:p>
            <a:pPr>
              <a:defRPr/>
            </a:pPr>
            <a:fld id="{E0CF7EFA-AA34-474B-A31D-DD2EBEC53348}" type="slidenum">
              <a:rPr lang="en-US" b="1" smtClean="0">
                <a:solidFill>
                  <a:srgbClr val="000099"/>
                </a:solidFill>
              </a:rPr>
              <a:pPr>
                <a:defRPr/>
              </a:pPr>
              <a:t>23</a:t>
            </a:fld>
            <a:endParaRPr lang="en-US" b="1" dirty="0">
              <a:solidFill>
                <a:srgbClr val="000099"/>
              </a:solidFill>
            </a:endParaRPr>
          </a:p>
        </p:txBody>
      </p:sp>
      <p:pic>
        <p:nvPicPr>
          <p:cNvPr id="7" name="Picture 6" descr="Al_Banna.png"/>
          <p:cNvPicPr>
            <a:picLocks noChangeAspect="1"/>
          </p:cNvPicPr>
          <p:nvPr/>
        </p:nvPicPr>
        <p:blipFill>
          <a:blip r:embed="rId3" cstate="print"/>
          <a:stretch>
            <a:fillRect/>
          </a:stretch>
        </p:blipFill>
        <p:spPr>
          <a:xfrm>
            <a:off x="11147879" y="0"/>
            <a:ext cx="1040946" cy="1371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402669" y="348343"/>
            <a:ext cx="7620000" cy="1143000"/>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Al-Banna on Militant Jihad</a:t>
            </a:r>
          </a:p>
        </p:txBody>
      </p:sp>
      <p:sp>
        <p:nvSpPr>
          <p:cNvPr id="39939" name="Rectangle 3"/>
          <p:cNvSpPr>
            <a:spLocks noGrp="1" noChangeArrowheads="1"/>
          </p:cNvSpPr>
          <p:nvPr>
            <p:ph idx="1"/>
          </p:nvPr>
        </p:nvSpPr>
        <p:spPr>
          <a:xfrm>
            <a:off x="1544182" y="1632858"/>
            <a:ext cx="9417732" cy="3886200"/>
          </a:xfrm>
        </p:spPr>
        <p:txBody>
          <a:bodyPr>
            <a:normAutofit/>
          </a:bodyPr>
          <a:lstStyle/>
          <a:p>
            <a:pPr marL="0" indent="0" algn="just">
              <a:lnSpc>
                <a:spcPct val="100000"/>
              </a:lnSpc>
              <a:spcBef>
                <a:spcPts val="0"/>
              </a:spcBef>
              <a:buNone/>
            </a:pPr>
            <a:r>
              <a:rPr lang="en-US" sz="2600" b="1" i="1" dirty="0" smtClean="0">
                <a:solidFill>
                  <a:srgbClr val="002060"/>
                </a:solidFill>
                <a:effectLst>
                  <a:outerShdw blurRad="50800" dist="38100" dir="2700000" algn="tl" rotWithShape="0">
                    <a:prstClr val="black">
                      <a:alpha val="40000"/>
                    </a:prstClr>
                  </a:outerShdw>
                </a:effectLst>
              </a:rPr>
              <a:t>“</a:t>
            </a:r>
            <a:r>
              <a:rPr lang="en-US" sz="2600" b="1" dirty="0">
                <a:solidFill>
                  <a:srgbClr val="000099"/>
                </a:solidFill>
                <a:effectLst>
                  <a:outerShdw blurRad="50800" dist="38100" dir="2700000" algn="tl" rotWithShape="0">
                    <a:prstClr val="black">
                      <a:alpha val="40000"/>
                    </a:prstClr>
                  </a:outerShdw>
                </a:effectLst>
              </a:rPr>
              <a:t>In the Tradition, there is a clear indication of the obligation to fight the People of the Book … Jihad is not against polytheists alone, but against all who do not embrace Islam. ... It has become an individual obligation, which there is no evading, on every Muslim to engage in jihad.”               </a:t>
            </a:r>
          </a:p>
          <a:p>
            <a:pPr algn="r">
              <a:spcBef>
                <a:spcPts val="0"/>
              </a:spcBef>
              <a:buNone/>
            </a:pPr>
            <a:r>
              <a:rPr lang="en-US" sz="3100" b="1" i="1" dirty="0">
                <a:solidFill>
                  <a:schemeClr val="bg1">
                    <a:lumMod val="25000"/>
                  </a:schemeClr>
                </a:solidFill>
                <a:effectLst>
                  <a:outerShdw blurRad="50800" dist="38100" dir="2700000" algn="tl" rotWithShape="0">
                    <a:prstClr val="black">
                      <a:alpha val="40000"/>
                    </a:prstClr>
                  </a:outerShdw>
                </a:effectLst>
                <a:latin typeface="Arial Rounded MT Bold"/>
              </a:rPr>
              <a:t> </a:t>
            </a:r>
            <a:r>
              <a:rPr lang="en-US" sz="2600" b="1" dirty="0">
                <a:solidFill>
                  <a:srgbClr val="860473"/>
                </a:solidFill>
                <a:effectLst>
                  <a:outerShdw blurRad="50800" dist="38100" dir="2700000" algn="tl" rotWithShape="0">
                    <a:prstClr val="black">
                      <a:alpha val="40000"/>
                    </a:prstClr>
                  </a:outerShdw>
                </a:effectLst>
              </a:rPr>
              <a:t>[‘On Jihad’ in </a:t>
            </a:r>
            <a:r>
              <a:rPr lang="en-US" sz="2600" b="1" i="1" dirty="0">
                <a:solidFill>
                  <a:srgbClr val="860473"/>
                </a:solidFill>
                <a:effectLst>
                  <a:outerShdw blurRad="50800" dist="38100" dir="2700000" algn="tl" rotWithShape="0">
                    <a:prstClr val="black">
                      <a:alpha val="40000"/>
                    </a:prstClr>
                  </a:outerShdw>
                </a:effectLst>
              </a:rPr>
              <a:t>Five Tracts</a:t>
            </a:r>
            <a:r>
              <a:rPr lang="en-US" sz="2600" b="1" dirty="0">
                <a:solidFill>
                  <a:srgbClr val="860473"/>
                </a:solidFill>
                <a:effectLst>
                  <a:outerShdw blurRad="50800" dist="38100" dir="2700000" algn="tl" rotWithShape="0">
                    <a:prstClr val="black">
                      <a:alpha val="40000"/>
                    </a:prstClr>
                  </a:outerShdw>
                </a:effectLst>
              </a:rPr>
              <a:t>]</a:t>
            </a:r>
            <a:r>
              <a:rPr lang="en-US" sz="2600" b="1" dirty="0">
                <a:solidFill>
                  <a:srgbClr val="860473"/>
                </a:solidFill>
                <a:effectLst>
                  <a:outerShdw blurRad="50800" dist="38100" dir="2700000" algn="tl" rotWithShape="0">
                    <a:prstClr val="black">
                      <a:alpha val="40000"/>
                    </a:prstClr>
                  </a:outerShdw>
                </a:effectLst>
                <a:latin typeface="Times"/>
              </a:rPr>
              <a:t> </a:t>
            </a:r>
            <a:r>
              <a:rPr lang="en-US" sz="2800" b="1" dirty="0">
                <a:solidFill>
                  <a:srgbClr val="86002D"/>
                </a:solidFill>
                <a:latin typeface="Times"/>
              </a:rPr>
              <a:t/>
            </a:r>
            <a:br>
              <a:rPr lang="en-US" sz="2800" b="1" dirty="0">
                <a:solidFill>
                  <a:srgbClr val="86002D"/>
                </a:solidFill>
                <a:latin typeface="Times"/>
              </a:rPr>
            </a:br>
            <a:endParaRPr lang="en-US" sz="3100" b="1" dirty="0">
              <a:solidFill>
                <a:schemeClr val="bg1">
                  <a:lumMod val="25000"/>
                </a:schemeClr>
              </a:solidFill>
              <a:effectLst>
                <a:outerShdw blurRad="50800" dist="38100" dir="2700000" algn="tl" rotWithShape="0">
                  <a:prstClr val="black">
                    <a:alpha val="40000"/>
                  </a:prstClr>
                </a:outerShdw>
              </a:effectLst>
              <a:latin typeface="Arial Rounded MT Bold"/>
            </a:endParaRPr>
          </a:p>
          <a:p>
            <a:pPr eaLnBrk="1" hangingPunct="1">
              <a:lnSpc>
                <a:spcPct val="90000"/>
              </a:lnSpc>
              <a:buFont typeface="Wingdings" pitchFamily="2" charset="2"/>
              <a:buNone/>
            </a:pPr>
            <a:endParaRPr lang="en-US" dirty="0" smtClean="0"/>
          </a:p>
        </p:txBody>
      </p:sp>
      <p:sp>
        <p:nvSpPr>
          <p:cNvPr id="5" name="Slide Number Placeholder 4"/>
          <p:cNvSpPr>
            <a:spLocks noGrp="1"/>
          </p:cNvSpPr>
          <p:nvPr>
            <p:ph type="sldNum" sz="quarter" idx="12"/>
          </p:nvPr>
        </p:nvSpPr>
        <p:spPr>
          <a:xfrm>
            <a:off x="11560629" y="6411686"/>
            <a:ext cx="471940" cy="261258"/>
          </a:xfrm>
        </p:spPr>
        <p:txBody>
          <a:bodyPr/>
          <a:lstStyle/>
          <a:p>
            <a:pPr>
              <a:defRPr/>
            </a:pPr>
            <a:fld id="{E0CF7EFA-AA34-474B-A31D-DD2EBEC53348}" type="slidenum">
              <a:rPr lang="en-US" b="1" smtClean="0">
                <a:solidFill>
                  <a:srgbClr val="000099"/>
                </a:solidFill>
              </a:rPr>
              <a:pPr>
                <a:defRPr/>
              </a:pPr>
              <a:t>24</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08968" y="403906"/>
            <a:ext cx="6477000" cy="1066800"/>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Sayyid Qutb </a:t>
            </a:r>
            <a:r>
              <a:rPr lang="en-US" sz="3200" b="1" dirty="0">
                <a:solidFill>
                  <a:srgbClr val="86002D"/>
                </a:solidFill>
                <a:effectLst>
                  <a:outerShdw blurRad="38100" dist="38100" dir="2700000" algn="tl">
                    <a:srgbClr val="000000">
                      <a:alpha val="43137"/>
                    </a:srgbClr>
                  </a:outerShdw>
                </a:effectLst>
                <a:latin typeface="+mn-lt"/>
              </a:rPr>
              <a:t>(1906-1966)</a:t>
            </a:r>
          </a:p>
        </p:txBody>
      </p:sp>
      <p:sp>
        <p:nvSpPr>
          <p:cNvPr id="53251" name="Rectangle 3"/>
          <p:cNvSpPr>
            <a:spLocks noGrp="1" noChangeArrowheads="1"/>
          </p:cNvSpPr>
          <p:nvPr>
            <p:ph type="body" idx="1"/>
          </p:nvPr>
        </p:nvSpPr>
        <p:spPr>
          <a:xfrm>
            <a:off x="1237569" y="1676401"/>
            <a:ext cx="10116232" cy="4169228"/>
          </a:xfrm>
        </p:spPr>
        <p:txBody>
          <a:bodyPr>
            <a:noAutofit/>
          </a:bodyPr>
          <a:lstStyle/>
          <a:p>
            <a:pPr marL="274320" indent="-274320" algn="just">
              <a:lnSpc>
                <a:spcPct val="100000"/>
              </a:lnSpc>
              <a:spcBef>
                <a:spcPts val="0"/>
              </a:spcBef>
              <a:spcAft>
                <a:spcPts val="24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Sayyid Qutb was an author, Islamist theorist, and a leading ideologue of the Egyptian organization Muslim Brotherhood.</a:t>
            </a:r>
          </a:p>
          <a:p>
            <a:pPr marL="274320" indent="-274320" algn="just">
              <a:lnSpc>
                <a:spcPct val="100000"/>
              </a:lnSpc>
              <a:spcBef>
                <a:spcPts val="0"/>
              </a:spcBef>
              <a:spcAft>
                <a:spcPts val="24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He was influenced by Maududi and had great impact on modern fundamentalist thought.</a:t>
            </a:r>
          </a:p>
          <a:p>
            <a:pPr marL="274320" indent="-274320" algn="just">
              <a:lnSpc>
                <a:spcPct val="100000"/>
              </a:lnSpc>
              <a:spcBef>
                <a:spcPts val="0"/>
              </a:spcBef>
              <a:spcAft>
                <a:spcPts val="24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He is best known for his work on the social and political role of Islam. </a:t>
            </a:r>
          </a:p>
          <a:p>
            <a:pPr marL="274320" indent="-274320" algn="just">
              <a:lnSpc>
                <a:spcPct val="100000"/>
              </a:lnSpc>
              <a:spcBef>
                <a:spcPts val="0"/>
              </a:spcBef>
              <a:spcAft>
                <a:spcPts val="24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He authored ‘</a:t>
            </a:r>
            <a:r>
              <a:rPr lang="en-US" sz="2500" b="1" i="1" dirty="0">
                <a:solidFill>
                  <a:srgbClr val="000099"/>
                </a:solidFill>
                <a:effectLst>
                  <a:outerShdw blurRad="50800" dist="38100" dir="2700000" algn="tl" rotWithShape="0">
                    <a:prstClr val="black">
                      <a:alpha val="40000"/>
                    </a:prstClr>
                  </a:outerShdw>
                </a:effectLst>
              </a:rPr>
              <a:t>Social Justice’</a:t>
            </a:r>
            <a:r>
              <a:rPr lang="en-US" sz="2500" b="1" dirty="0">
                <a:solidFill>
                  <a:srgbClr val="000099"/>
                </a:solidFill>
                <a:effectLst>
                  <a:outerShdw blurRad="50800" dist="38100" dir="2700000" algn="tl" rotWithShape="0">
                    <a:prstClr val="black">
                      <a:alpha val="40000"/>
                    </a:prstClr>
                  </a:outerShdw>
                </a:effectLst>
              </a:rPr>
              <a:t> and his magnum opus, ‘</a:t>
            </a:r>
            <a:r>
              <a:rPr lang="en-US" sz="2500" b="1" i="1" dirty="0">
                <a:solidFill>
                  <a:srgbClr val="000099"/>
                </a:solidFill>
                <a:effectLst>
                  <a:outerShdw blurRad="50800" dist="38100" dir="2700000" algn="tl" rotWithShape="0">
                    <a:prstClr val="black">
                      <a:alpha val="40000"/>
                    </a:prstClr>
                  </a:outerShdw>
                </a:effectLst>
              </a:rPr>
              <a:t>Blessings of the Quran</a:t>
            </a:r>
            <a:r>
              <a:rPr lang="en-US" sz="2500" b="1" i="1" dirty="0" smtClean="0">
                <a:solidFill>
                  <a:srgbClr val="000099"/>
                </a:solidFill>
                <a:effectLst>
                  <a:outerShdw blurRad="50800" dist="38100" dir="2700000" algn="tl" rotWithShape="0">
                    <a:prstClr val="black">
                      <a:alpha val="40000"/>
                    </a:prstClr>
                  </a:outerShdw>
                </a:effectLst>
              </a:rPr>
              <a:t>’.</a:t>
            </a:r>
            <a:endParaRPr lang="en-US" sz="2500" dirty="0" smtClean="0">
              <a:solidFill>
                <a:srgbClr val="000099"/>
              </a:solidFill>
            </a:endParaRPr>
          </a:p>
        </p:txBody>
      </p:sp>
      <p:sp>
        <p:nvSpPr>
          <p:cNvPr id="6" name="Slide Number Placeholder 5"/>
          <p:cNvSpPr>
            <a:spLocks noGrp="1"/>
          </p:cNvSpPr>
          <p:nvPr>
            <p:ph type="sldNum" sz="quarter" idx="12"/>
          </p:nvPr>
        </p:nvSpPr>
        <p:spPr>
          <a:xfrm>
            <a:off x="11579225" y="6291943"/>
            <a:ext cx="381000" cy="457200"/>
          </a:xfrm>
        </p:spPr>
        <p:txBody>
          <a:bodyPr/>
          <a:lstStyle/>
          <a:p>
            <a:pPr>
              <a:defRPr/>
            </a:pPr>
            <a:fld id="{E0CF7EFA-AA34-474B-A31D-DD2EBEC53348}" type="slidenum">
              <a:rPr lang="en-US" b="1" smtClean="0">
                <a:solidFill>
                  <a:srgbClr val="000099"/>
                </a:solidFill>
              </a:rPr>
              <a:pPr>
                <a:defRPr/>
              </a:pPr>
              <a:t>25</a:t>
            </a:fld>
            <a:endParaRPr lang="en-US" b="1" dirty="0">
              <a:solidFill>
                <a:srgbClr val="000099"/>
              </a:solidFill>
            </a:endParaRPr>
          </a:p>
        </p:txBody>
      </p:sp>
      <p:sp>
        <p:nvSpPr>
          <p:cNvPr id="87042" name="AutoShape 2"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4" name="AutoShape 4"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6" name="AutoShape 6"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8" name="AutoShape 8"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50" name="AutoShape 10"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52" name="AutoShape 12" descr="data:image/jpg;base64,/9j/4AAQSkZJRgABAQAAAQABAAD/2wBDAAkGBwgHBgkIBwgKCgkLDRYPDQwMDRsUFRAWIB0iIiAdHx8kKDQsJCYxJx8fLT0tMTU3Ojo6Iys/RD84QzQ5Ojf/2wBDAQoKCg0MDRoPDxo3JR8lNzc3Nzc3Nzc3Nzc3Nzc3Nzc3Nzc3Nzc3Nzc3Nzc3Nzc3Nzc3Nzc3Nzc3Nzc3Nzc3Nzf/wAARCAD9AMcDASIAAhEBAxEB/8QAHAAAAQUBAQEAAAAAAAAAAAAABgIDBAUHAAEI/8QASBAAAQMDAwIEAgcEBAwHAQAAAQIDEQAEIQUSMQZBEyJRYRRxBzKBkaGx0RUjQsEWJDOzJjRSY2RzgoOTovDxJWJydKOy0uH/xAAXAQEBAQEAAAAAAAAAAAAAAAABAAID/8QAHhEBAQADAQEAAwEAAAAAAAAAAAECESExQRJRYXH/2gAMAwEAAhEDEQA/AAw69qpVJ1XUZ9rtwfzrka1qpyNW1GTwPjHPx81V6gfryea8QUlStxMnisQ2LZOrauDB1fUI5/xxwx/zU6dY1MITOrahn/THP/1VOlwpGQTFLLu5P2Yq6ZFsNY1NKZ/auoR73bn4Zrl6vqxgp1O/g/6W5+tVrSwpO0gGOFHtThgJ5nuKz0pf7b1UqkapqAnt8W5A/wCauVrOq4A1TUCTzF25+tQlqAggbR6CmypJMwPUVLSyOtap9YanfkRx8Y5+teDW9WjOqah7f1tz9arSSnMgivErVuJQCQoRUU46zqqjjV9QCpj/ABtyP/tXn7e1YyP2rqG7/wB05+tRHFpDadiRu745qOUlagc7u8VHUq0Vr2rLUf8AxTUB8rtz9aWNf1RMA6pfyM5u3P1qpUAhQV/EBB7UgqK/rHzzz61DS0Ovaq7j9q6gkj/S3I/Ols61qisK1jUArnN45x99U4IUAMSc04gTPb5DFS59XA1vVFEp/amoRHPxbn60+nWdUCYOqXxxz8U5+tVQcTtMq8NQxxzXNLUqNwnsIxQbFynWdTI8uqX2Dz8U5+tOI1bUgoJ/al8ZjPxTkD/mqtZTAKQRgTM08CUeTcYnBNTOlojWNSzOpXpSMT8Sv9afa1XUUuKH7RvFJ7E3C4/OqhpG1OPqnnPepjCZgzyO/rVs6XNpqWoGIv7sjhRVcL/DNT2729kq+Ouo4Evq5++qRhIbBUqRmY7Cp9utKsyNs4xxULF1pl7eK1PT2Xbt9SS6oKl5R3Dw1n19Y+6upjSylesac4DKvEVPt+7XXVuMsmLawqVCIpkc5Vk96L9f0jwEmSE8wYiaEHU7HSlWFDiqNWFyMQqlpA2nzHBjiowJ4kQO/evS4SBnFKlSQsAgCB9lO+JMpJHPbFQSsg4NSGlbyDAJ9qKdpK5WkAzHv2phQ2qkAkJxPrV9o2iXOpNrdQPK39YD09alO6az4Sgw04pSOcYoh0GlBYSDEgdqbXvg7QBHp3oy0jo+7u1tuOtqQ2cjdIMVff0FSXQlCd2cknFOkzZLRWgeVQVGRFOIs3nyEtoUFADBrUmejQh6RwBnHNWjHSzTRC1xv2wAOwq0Nxijtm42o+MgpUOY71FWsRtV5VR2FbNq3RqX1gM4kQSAaGNU+j19ptS0kGBOKtHl6z1lPiDIhQ4xVg1aXKjATMD15pxNobe58JYIUD3Hej3pXR03LW5xE+4+dH1c+s7NstKiXkq45jANeJ7J+4zmtnuelLd+3WjZAj+KgLWemlaa4VOAqbjBAosUsoeZUoSCYBOKdU4qecAYPeuCAXFbdoHbeYqy0+zMKccCYJjGaIkNkmZUYCvX1qU26W07RkcCO1TV2CXUqWAUpRnKvNVe4gNATJHOBUk5lQWgzJkzH4VNG5sAoyD9YemKqmHgSAhIzzU/xfDJcRkAZSRn3qHi60Jc6zp0nJdWP/jWa6ofTd0H+otPASf7RcH/AHS66tzxirPq+zWWVHaSQmayS8SQ6obSPatn6l3Ks1EAfVMT2rG9RSfiFgnv61HfERUg7oGMV4lRmeP514pMTMxXJyQM496QUk75JP2RUlpe2IFNNpyJB++pVqB4yJ5mKKWu9FNC16eCXG0hx0kkGBIqXpOmNXl2oOsAtMr+sFGFGqC5uGLDT7SzabfW8+hKQFHie9aBodqLXT2GwIISJ+fvRFbrqWlltpIKQATT6EjYYpuY5FKb+qrj51ti7KCRE5+ym8rVkTTgmIimzIX+VQnpTe4Eg4mmrlAWhUxFOt+ZRkfbXigYUkx9tR+sb67tm7XVUuNpiQePnRF0LqClspQQJmJqr+ke3BuUOGSn58UvoVe1S0hIhPAnPNc766exqCDKCeaGurWEO2h+qtUYSe9ELKvIMQCO9VusWwet/IQDHMT+Fb+OePrIRpyWvGe1B4WwGEpgEqNOW2opbs1ICgdxhKlZNO9RaYGrowpXhkZKjGfaqYMN25SsuylJGCK5uvaM+mmbV1t5KHFFzYZXPJjiqW7UQpxt1CdyTgimdEvyw+hDASsKV5lKHapmoFh68fLROM7gcGm1dRGAhCipKwI7ClO3QH9mT7x+NRCtIStwCSOx9aYW5vXAEHg/fWdnWxN0j4f9ItP2D+Nc5/zS66ldFsTrmnrUCPOsif8AVrrq3PGKJ+oEJVYkZWfnzisi1e3AuFESMnkcVsF8wq6ZIBgbfrHvWadRNNsLWlRBXk5NRl4F1x3NeiZ8teKG9WOPelgHsoj2FaUKb3THPfmnkBXiNlOTOSKbSpJQokqBBAwMRT1olRfb2p3ZwPWgUZdLv3Wqa218YoKLAG0kZrYW1bEpnJrJvo8ZfVqTrituTKvUZ4rV1eXbA5xzVFkkHaYkzXJCUkgDBppRKQKVuhMwfsrTn0szJg0ooCh5optDoUkgifb1pUlXAAqXXvlHAEc0lw7xEGK9AgySPelgwOxqTNvpLZPgoABBn76qeiAQ/wAHyxNFH0h2yFWZdImBHP40IdHPFu8SkEkqxmsX10njVmSQiDiodwtJ/jG7j2mprZPgTkEiqfVVXCWtrTYEZ3VpiToY6m09tze/cpVKU+UCgK/tls7N6FNtq/jORRhrD9wllSH7pRK/4Rn8TxQdfXgBUle5SQIG5UxXPbrN+OZT8MfHKCtBHKDE08ClbpuLML2kZSo1CYcSEubEb0HjfkCkIu3A34bazsByk8UH+RLuXSsHwxKjyKlWNit2FBJ4yCJiojCJV4pIPc1bMv8AhwtEgz5kzzSP4MOm20I1XTwBncv+7VXVG6VuC/rdkAmAFr78HYqurU8ZovuLeGcD9Kzbq/TEi4K1SecCtYLaXGY78igDrqWSVJgbpx68U1Ysvet/CUSI5pKlpmAMkYqdeBLqfrRt7etVqkpCiCPlVC8KvNANLacUlUoPmHemVAhWE8ZmltSSBPJ4FSrUvo8QlljctKvEdPMVooVO07TA4NZxod8xpNk2pe5awnCUmST/ACqY39IEJPi2iwoGNoV29aJRl7xoJV5Riu8TaI2ihXTesrC/UEAqbXBkKxV61dIeP7shQ7lJmtS7HEwLG2QYVTgWYTPNR4kGBn0pq5u2mUw4uDER60s27TtwxmB86Sq6ZSI3pmOJoQ1XqC3ZRK75tonyoQrkn1qvs+rdN8QsPlbrnCVpQAlX3Vn8lJs517q9m7b/AAyHjv5AHH20LdJpSHwVKjasSQY70z1FcocQpfwaWytRIhU+v3VC6cfDV0NzkCs3tdMZqNst1BVuDMiO1Qr1SSgqGSAea6xugq1SpGQU4NQ9TcHggyEnv7VrfHOToO6htF3SXbhtShiFJCYMUB3LJaWrfu2jvHNaPq7vhhO9Up2wFD5f9c0B3ocW84oq/dgmU+lZrqrlp8h2qSUwDERNKtkEbYSCCeDTiEvOu+FbIW5uMBKRM0b6D0E98P8AEancBjEhuPq/OqTa2Ey+rxIbEJnj0qZZtrU9lQJjInJqVr+guaY+2804Li3dJ2OJGDSdPKfESdm1WZFVh9FPSSI12xIBBlUz/q1V1N9NXc9QWLaZ2hS/7tVdTGK0NDgKSSRAHes+6/XunJUlPAIoraeUlMQBjsaC+tFrckgEj3OKaMZ+2ePOELMd6bJ3DJmlOkFZ3CFTjtSFFIEiZ9jVEaUJOCY4pSVAOJJQYB5nmvDJycxSUzM9vyqIqbuXj/ZOx4gyIEAfbUhnpe/ukF9i6Q0rkSuJpvTWmXCwy+tLTcb3XFYhPpRpa9Q9IMNhidxTgq8PB+2iG5TFntzb6tpTu95qVJP1wZ/GiHpTqx1p4t3BWVLmPaiy6bs7q3+IsFocaVnwlZBHyoO13TmUJ+Lsmy3BO5PpHeobl8aHY62i5JBSQCcEmBQ/1Q7fNK3MOLO7ygg8TUzoFj42w8Z6TsISJq81XTkrbWQlJgE57U/BqSs6Z6aQ84hV/crdcWBA5iiax0zSbFvwG20qciZ2yoe9B2o3z1teFK3YCuVj09Ks9M6y06wSGWrZ91ZgJAHP8zRGrdO6msENq3hvyKEgkGhO2IRehKDuEiCBAoq6j6nbumlsvWT7HYbk0IWDyE3qO6SRk0X+KVsOkNlenNEKVwBIpF6mEKS4fLMZPJ/6FP8ATakvae2UkEEdjStWtj4Kie3Ga18Z+g/UrR99RSyswDuj0oI1Rpy3uFpI2kEgmefeK0FDaGnyQpRIHmzgVR6403dOJS0nzFUExzWWuLP6O9MaZZXqT6QXFeVEjiRRyoJdZC3AS2QftoSTqDem2KUAKKUlKAlInsJNGbDrVzp6SjIAwCK1Kzl+6GOodObVoF0lKTLH7xsEcCs+YuQpaU5n861TXLptnSNQK/qpt4msgtzvdCk9jRkcaM+jz4nUVktaCFSuf+GuupHRwWeoLIKBEKX/AHa66qK+i0KSiSMkjmhfrFBWzMgSDyKJbQhxEOKBA47VT9UICrVW0n6uI4pW2VXISlSgRJPfvNMxMxz6in70/vVGc+1RgqBncfTFSjxSYVlUe1clMx5pzXZUcmlNAKWEjkkVGtGX0+zd6IzfrJUS3G08CBz71R3XSzrhQ9p77TrCwNypjafQ1pui2arjp5lhY2rCYPehDWNKSzdqafDrSjx4asK9zUd7ELStJtdGZsV3KHLkIAUtpWfv9KqHHVWumXNrdILqn5SwSZUSarkWttbNb1FwqiQCd0/oKI+j7Vep3R1C7QChHlZQU4EHmj6PBL0npp0vRWGF/wBoRuXjvU17O9uPrA4qYJAiKiOwbgTj7a25+1mfUumt+PuftxCDxB++h++smL+8ZVbOJtlIABMQMcEVr2q6SzfpIJ2mOwqka0Flhwhds2oD/KHNZ06SzQdvF6YNATp1s2u7fKQouQcq7mghy3ctrgJUnaBmO9bUqxR8KoItWmlbYBQP51k/UTD7N5KxJODRTOtC6GeKtOQEqmOavNVSDauFZ5TjFBPQt0oILWOJgijG/cPwS9w5B96vjF9Bi1FvepsbkKHBHGOaiJt3XXkvtEAJVJk0t9lbjm4qKUdgD296k6Q0HW4bEkK8/r9n6UNCHR9OaN24m4UFh1GAeB8qs7Jk2l05ZhRVCNw9KrEXrVpf26FqUVrSVBIEyKnsOKVcP3bkJcc8iGxkpArU4xbsP9dPC10NTcndcrgEHsIrObSFLkYIyfvq/wCv78XOqC0SvyWqdg7AqPJocs3kndIG7njmi3dax8HHR7s9R2BURuVvwP8A0KrqhdFyrqbTyTypz+7VXUyq6GVvt2EJKTOAIjFQ9dYC7VRJIO3ECaVbKSNgSnIjM81J1BKjaFIAykyR8ql5WO6sgC5WkcjvUE+ZI5+Zq215Hh3SwQCc5qmU4qACJx99MOnhUAeO3NOW6wlxJPqCR9tMySRgDtSkgAiSKk3fpfV2nbMNkDKQR71N1K2RejYUAR3igDpEreYZ8NYkDBn3rR2EL8EBxRKvWiLXQ1ddOORv8ZIAxPoKKOnrVq1s0NsxtA5HeqPqm/U3bt2Nsdz9yrbg5A7mr/SWvAtW2pMJETM0z0XsWIUciodyoId3EA4zNSkCEmCaqdUUtb3hpSYPJFNYSBcJWsIQoSO1SFpQtvME9zQN1C/c6VdN3basKISqKKdJvWtRs232yDuEn2NZl63rSc/CWYChEd6yXrNgovFrjcmZJFawsApAMGs9+kG32oSptIknJGKqZFb0Y4n4kncT3gnNaCpPj25G05Hp7VmfRpQNTTuAgjzT2rVG48A7VfL2oxGQB1Jot3xaSRAHbvXtq4m0acdCkymTIxmvdbKmr9e6TMSaH9QcWttTbQPiLjA7Vm0++jrSm0ttJvnWip8phKuwB9qZ1XVm9KsH7y4WC85htHeY9KELXq690ey+FuEl+RKNx4oY1bVrrV7kO3CjIEJSThIrW2dUm6u3Lt9159yXFnco+pNOWvlgrISagBQCtqiConmKkNFS4ScHsScUVqQZdDOqV1TpyVjgrj/hLrqb6Gc2dVaahSTO5zM/5pddTKKPrVlQEiMmQYxFOXzO+2UAIMekivLYrAS2CN3cz2qS6FC3VmYGcc0hjfUoUi7UCkJMnmqLn1+6inq9I+Knae8SPehheOZk+lLRsGDmI/KlCOImkgwoiaXOMDio6Hn0dOB1SmiqC2TE+hrVmgnwQskYGIrDuiL4WmsIC42ueUz8619u8SGoBiYBNEYoRTqIPU1xd3Cf3bDSgnFXHT3WNtfqcZKdikREnmr7TdKt0NPLdaQovjzCO1Zd1vpB0jWFq05tbbKgCCOJ+dVlUkvI0x3XmktKW3BxJzVXZ9aaI8rY5cFL0/xJMffWSfGag4TbJeUA4YNTUaGUWLl0XkKCVAKQDMGrdX4NG1+6t9SvLdthwOysSEjtU3SWTo14pmB4DpG3cTg1VdEaB8Pbou3VEuLyBnyiiq5t0PtlJKgRkHvNUOviwKtyYgSc0CdflQbShMwMme9Ftu+UgtuTuHr3FCnWr4DQ3IBiYkVUQKdKbRqLS90mfqzWqsK3W+6ADHFZBolypN8hSAAd2RGK1m1c3WqVD0kxijFZAvrE/wBaEA7/AJR2oYbX492goTCm09xxRF1wstOTIzME1RaCwVouLpYIKYA9DNFbni80rSbLqbRrmwLbaNQt/wB4h1I5HaTWeXVuWXVsOApdbkKrTfo4A/pLebJjwBu+dQfpT6cTaXidUt0w2+YWB2UB/Ot63GN96zkBYKSpIkd/WnkLHibfyxSd29PhR9tOW6dshcZOJFYrQo6BMdWacNuNzmSZP9kuurug1f4XaaAJG5zI/wBUuurUF9aWwgKbBCCCZzFP+E6UkySIyCIqHZu70wsqg8QalNnMqJMnGahpm3XFopu6O5Q4kn76DYTsIIBV2J7Ud9eM7FbwZBz8s0B5B5++loyoZkZpSSEiNx96VEx5ZPyriQJjBqWyrdZYeQ6nlKga1rQL34xFuobNpgr98TWQKWdwHb1FFfSOq+DbXDO7ziC2Tz8qKK2du6bKvDQQcZzwKjX9na6g0Q+0h5G0kSZ7Vk6+pb+0uEublLQo+ZM0/adXXDV8t9rxfDXA2KkiO9X5M/jd7Rf2YhnVguNjElW0iQAOalOpQLJhxQ8NJKjtTwrI5pC9T0px5125bfMmQnifb2pTmqovkt29rY+RCsJz+dZ3ttpOhuq/ZjSlqEkVNbuWjCdwmOJzQO3qmr/CJbb05KEgEJUtyKqXLjV1XJUhxJeAylvj76di40fanctp8N4EzugpFDvVx8W33pSSeQZqtaurp4bLoL3JgEKODTnUiyLJlpTg37cj1/ShSUL2LiWr4DhSVZA71rGmupdsmykz5Bx8qyC1IS+dxG6cVqHT61fApAO4xkk1RZKDrNg3S22kpIgzPqIpDFgbXSAhe1JWJz7URXdp44K4BV3kZHvVXqqUqsv4pSNoNK3wj6K0E61qZXyEAfjR5rmmM6rpb9o+NwUk7T6GOaF/ozsfCZvrtQkuLCU/ICT+NG+6ZOPlXSeOeV6+c9R042F24y4ZKVGD8qZQ2pRKVTAPPpV11er/AAjvNsFAWRxVU0sp8qe/IrlfXWdEnQTYb6m0/wA27zuf3S66l9ChI6n07aBBK5zMfu111ON4LoZ2r6dpEnOB7VLtpWpK5n1qBa7wkK2AJmMVOYUUkbRMHn0pVC3XTctFBICgOx5zWZr+tk1q3W6Q9aKUmAuPtrKn0FKyCoAj1oPw1MERM9oNdgp8wP2mvN3HFKJ7mKRSODMYp23eNusLQc0iNwIQmvUo7rECpLFq5DqgsqBB/GrWwU0wsuEyAMJnvQ4laUQdojuKvNMh5Cto3II+2ay0vf2iwvw1L0tLoIkQcmrXS9aCQUosm2VDsT/Khxu0ukAfDpWqJiK630/Uri5SsNOBRMHNKs/Yj1C4VeOShwlQxt7AfKpWmtoYZ3LUlS57YqPpukXSZc8GARBM1ZLsFIb8NM8ZOJ+dWqyq9Surd0EpSoeb6wOB7UOa9eB07VKIUDIhXtRHq7drbIUErBXEjcPegfVnQ8/JgKBzRWoYZXueSB2PyrSulbpTlrjGIM+sRWYNkeJyAo8GKPui7jyKSoyZMCiC+Ce7dKACU4nBqkuPEduPAZQCtxe1sDNXV752TAJHASTmas+mdFVaN/FXYm4VlIP8Arets8WOl2CdPsWrdIBCRJgcnvTty6lq2edV5UoSTPHAqWk4BPehL6RtTFhoLjaMruSW0ifaTW7dRz9rINQf+Jv3nkztccJE+hNeNp8NXqmZJ96YV+7+vx864bjBSqRP3VxdoKOhkk9UWCgcb3Mf7tddXvQw8PqjTgkylSnJjj+zXXVrG8FGVtlE+pzI9qntpkoCEwk8e9RmQsKAjPJg8jirJhKSgDgx37Uq3Sj6tYPwKyQAI53ZrHbyA8ZB+2ty6jYRcWCkFRAjmPSsh1a2Db6igQRgk96jOxSISSo4+WacQ2EkyZj0pwtkq9D2NLI2gZxFW2kcJlRkfdXKKjgAwR3FOKwUycA9qUdpSdpzUkfwz9dUY7Grrpq9RbXqQ5hCiJnNVAG5W4EYxFeqUkJKQRuGcVUNmtbixuGkfCqQFkREAZqdZsFD0rCAgzIFY90/eXitSt2WXUtrccCUqWMCtSdsNfs7cqQWLiMyiQeKpuMUQvXFu02tMgbecUI6rr7QuVoZ5SJ4waHtT1bUVDwnJQnvUCz2XLgCyStX2/fRbTjievlPXqt+dwOJx2qqurJwjxHAZJOaJvDT4Kg4CkJjPqapr1crWmSlPckTNGm5pQqRtWd0jNGHSL4R5YIJiDz/ANqD3ZK8JMTyKJ+mYadSFzGDPrUGpaTYeLtuXzKZBQntNEGIn1qt0xZVaJBnGam7ilMDmuk8caU4gzIMQMVj/wBJeqi71gW7StzdumP9o5P8q0zqHVEaXpL94o/UTgepPFYQ8m4u3HHzKlrMn19aMv0sZtHCZyfMI4r1k7ZCVSCeIqwtNFvH0hxttccZFWdr0pdOKwgp3JPM/dWNO3ddL6FSodU6aZxucxP+bXXVe9L9NXll1HYPOJUENqcn7W1frXUyM0VJRA4SABMU+1kSQkd6ZSBvBgxMZqUkoATuEGeTTtmxF1ZKjb8D0EVlHUICbpQAxWt3gLluooUCrPIrKeqEJaulDuB2yKq3iHCoyCJBpKspiZ9q9WSBPcd64EbpJxUSCBInn0rwpMykcfjStwCjEQTxTaiUr2qwR2mpbcQoKBTzPArlInI5ODTgbUprx0HHHNMLXuJiJ9KAk2SyzctODC0KBBFfSFitL9ky6AClaEmfmJr5oSYjifUGt96IvlXXTNmsxuSgIifTFajGSB1f0wX21XmntyuPM2B+VZyht23uCVNKQQYjuPat1KwQJ/Kh7XNO0q8d2ukNXDk7XEjBPvVcTjnrlZkm5W+sIWlcnPOKn22jXOpyhlpRcJiPb19hV0no7Uk3yEMutKZUdxe/yR8qPtK0u30y38NmSrlS1ZUo1mYtXKScAF90Vb6Vojzzx8S5CdxMYT8qHOn2v36QSfrZkVr+voQrTH0qIKSg1k2kPJa1BTYkJJPCZqvoxu2raUEotBBqxWpMEkih21dc8EJQvHee+akhTjhIJUY7VqViq7qi1OphFo2s+CDuViZIqps+l7e3AkFZ9D2omXhJ3RBGJqOHklWTJNRl0aYs2UIShLaUoGcVYtpY2hZABAgQKirMogBQE8xnmuRuMJ28DvUt1b2CW1XTW0nE4+w11RdIcWL9CSRyeR/5TXU7SqSpSxuEEq4MZp5SdzZIgkHtmuQ3CSU8jmaUhSkpAkSDn3rKNOEi3WCcH1NZx1SyjxlFHPGD7Vp6mx4KyqKzvrFhSF70jak54qrWIGhO7aSZz99dCkEhSQg+/eluoJgE5Pc1ytqmwlWFDg1NGlI3KBx6TzTKklCpHf071JUkNyZpB2KEmB7GpaMJQF+aVDue1dtgqB5jFPLwmAMzgUlR8T66QD2qVhpMnBMHma2T6JbhTmhOtE7lNu4HsRWOn60REe1an9Eq1MNOpUMPCR/s/wDemM5S6GnUupL0rRLm52ErSghPse1YPcX124f3z61AmfrGJrYPpCeD9mxYJUpJeX5gPQf/ANrLeodAvNGug3cN+RY3NqBwashjjPat+i+r3dK1ANXji3LV6EqKlTtPY1szDvith1pYUhYkKBwa+fNMslvrCSJk9/StU6aeuLDTm7TepaQcE9qpVlhPUjrDVSzZuWzcHeCFH0rOdKuCxeZXyrImjLqxB+HWpSsHkelZ7ZlQvoVlMzz9tYva1jjqNW0x/e0mCASBIn86tkuAK5+dUWgqUbeYBBzE1dgnBAABrUZyNvicjdhXrjmo6UQoQogTPHBqStSlKgg/bSyyV8CcU6BnIgpWQrsO4p9pjcQSkgnvMe9OJtCeRPpUpDISlMe1Wht7p1qhFy3AMic/Ya6plorc+iOJP5V1OlsONLEZzgRTpG3G3H40oJSkAjAHpXBKdxmY9aCWwpK0kEwfSKCOtf7MJMkegGeKOEJQlRJSCe2KFetGgWFQgAqGDFVMZUUneQDKpwK8LYgfdT9wnY6oiY4mkgK2+/aKy3OEwA3JBnvNMbJ3GIMyPepiE7/rgjuIFJW2vbEn3FUKGRmFCFDOKQpKlxOM1JcaJO38aacJbSAUyfY0r/COJC8jtWu/Rk1u0dtzbBQ4QJ9IrISBIBEe9a/9Hq/g+mnHtkwZx8qYxl4k39s/qPWiAlMstNAE9pkH+dEmsafaahYOM3raFCIBIyPkagaUsWzL+oXWXNpUT8uw+4VWr6guNRSkpbLTSuQTJq3pnvin0rSGtPKyAFQcZ4BohsdoHAInjtVQH0FR2zBMEjiZqws3Q0lG8jBIJ7msytZU31Gn+rOleUBJMxisu37LuUzG7itL6nfHwwiFSIiazS5Wlq73pEZk+lVM8aR0qsfDJBUJPaIiiZLaSrdPyA4oG6UvQ8gluQJkz3zR5ahShO4gYxTiMnrdv5iSkj2BmpzdukHAjtz2pljcBkd+IqanhUDjia052kIbQMgcYiadCJ5GK9SQoA+tchaQSBj+dQKtG9lwjGBP5V1OW60+KgAzPf7K6kyhe1dJaG7n19qkhUgmDj2qLYqBYQCkH3+6puUqH38VklhMNT3Pah7qpB+GVIG2O1ECVEj5CoHUTSVWPESCfwqM9YzfI2rKTkEzNNpAgjGexFSdSP8AWVJgRJ7VFSqYEdprDoXtVuiYxXobLqgkJEgdjzSHAd0AwIpSllISEkgnE07Rq5bwQlIkc571EKSow6RPepyFYVOc0w9Cpxkd6tn/ABFI2ggiPSth+jVPi6GttYSU7hg/KsgWkHBnFa79F6idMdHYEflTixl4JNbQVWHgtwA55MCqG408WdptQDCeKLHwHHGkngZqt1NsOtkHE4x8qbGcb8A6GHUuYJjOJwKn2in/ACNlcg5yOf8AqKlN2banjJMFPFWmm2zaZESATzzzWfxbt4pdXt3VMTIIIPIrPdTZ2XIUTIHIrb37ZtbABSIKeIrKusrdqzuB4afrZIqs0scucTOlSNo4ABmPtrS9OTLSZiYFZP0w9vuACkRE/KtW09RCEe4qxGS0Q0lWSJil+HsmQINMsKVvGcE8U8VeYp7RXTTkWloAyTxxSFNgEkxTgw1Pc96bWNwz6VIthCS+gjHP5V1ItyfGbBiM/ka6ov/Z"/>
          <p:cNvSpPr>
            <a:spLocks noChangeAspect="1" noChangeArrowheads="1"/>
          </p:cNvSpPr>
          <p:nvPr/>
        </p:nvSpPr>
        <p:spPr bwMode="auto">
          <a:xfrm>
            <a:off x="1585913" y="-1160463"/>
            <a:ext cx="1895475" cy="2409826"/>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87058" name="Picture 18" descr="http://t0.gstatic.com/images?q=tbn:ANd9GcRwYB6QXAR-E4Ri8ccPMjkzkGaI1NhytwpePUzT8Jw2qd0VOZif"/>
          <p:cNvPicPr>
            <a:picLocks noChangeAspect="1" noChangeArrowheads="1"/>
          </p:cNvPicPr>
          <p:nvPr/>
        </p:nvPicPr>
        <p:blipFill>
          <a:blip r:embed="rId3" cstate="print"/>
          <a:srcRect r="10526" b="32143"/>
          <a:stretch>
            <a:fillRect/>
          </a:stretch>
        </p:blipFill>
        <p:spPr bwMode="auto">
          <a:xfrm>
            <a:off x="10969625" y="0"/>
            <a:ext cx="1219200" cy="14478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84955" y="344262"/>
            <a:ext cx="6858000" cy="1091292"/>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Qutb on Militant Jihad</a:t>
            </a:r>
          </a:p>
        </p:txBody>
      </p:sp>
      <p:sp>
        <p:nvSpPr>
          <p:cNvPr id="53251" name="Rectangle 3"/>
          <p:cNvSpPr>
            <a:spLocks noGrp="1" noChangeArrowheads="1"/>
          </p:cNvSpPr>
          <p:nvPr>
            <p:ph type="body" idx="1"/>
          </p:nvPr>
        </p:nvSpPr>
        <p:spPr>
          <a:xfrm>
            <a:off x="1359127" y="1872342"/>
            <a:ext cx="9762898" cy="3873954"/>
          </a:xfrm>
        </p:spPr>
        <p:txBody>
          <a:bodyPr/>
          <a:lstStyle/>
          <a:p>
            <a:pPr marL="0" indent="0" algn="just">
              <a:lnSpc>
                <a:spcPct val="100000"/>
              </a:lnSpc>
              <a:spcBef>
                <a:spcPts val="0"/>
              </a:spcBef>
              <a:buNone/>
            </a:pPr>
            <a:r>
              <a:rPr lang="en-US" sz="2600" b="1" dirty="0" smtClean="0">
                <a:solidFill>
                  <a:srgbClr val="000099"/>
                </a:solidFill>
                <a:effectLst>
                  <a:outerShdw blurRad="50800" dist="38100" dir="2700000" algn="tl" rotWithShape="0">
                    <a:prstClr val="black">
                      <a:alpha val="40000"/>
                    </a:prstClr>
                  </a:outerShdw>
                </a:effectLst>
              </a:rPr>
              <a:t>“</a:t>
            </a:r>
            <a:r>
              <a:rPr lang="en-US" sz="2600" b="1" dirty="0">
                <a:solidFill>
                  <a:srgbClr val="000099"/>
                </a:solidFill>
                <a:effectLst>
                  <a:outerShdw blurRad="50800" dist="38100" dir="2700000" algn="tl" rotWithShape="0">
                    <a:prstClr val="black">
                      <a:alpha val="40000"/>
                    </a:prstClr>
                  </a:outerShdw>
                </a:effectLst>
              </a:rPr>
              <a:t>Islam proclaims the liberation of man on earth from the subjection to something that is not God. Therefore, Islam … has to deliver blows at the political forces … that do not rule according to the sharia and the authority of God. … However Islam does not seek to force people to embrace the creed … In the first place, it aims at putting an end to those regimes and governments that are based on the principle of subjection of men to other men</a:t>
            </a:r>
            <a:r>
              <a:rPr lang="en-US" sz="2600" b="1" dirty="0" smtClean="0">
                <a:solidFill>
                  <a:srgbClr val="000099"/>
                </a:solidFill>
                <a:effectLst>
                  <a:outerShdw blurRad="50800" dist="38100" dir="2700000" algn="tl" rotWithShape="0">
                    <a:prstClr val="black">
                      <a:alpha val="40000"/>
                    </a:prstClr>
                  </a:outerShdw>
                </a:effectLst>
              </a:rPr>
              <a:t>.”</a:t>
            </a:r>
          </a:p>
          <a:p>
            <a:pPr algn="r">
              <a:lnSpc>
                <a:spcPct val="100000"/>
              </a:lnSpc>
              <a:spcBef>
                <a:spcPts val="0"/>
              </a:spcBef>
              <a:buNone/>
            </a:pPr>
            <a:r>
              <a:rPr lang="en-US" sz="2600" b="1" dirty="0" smtClean="0">
                <a:solidFill>
                  <a:srgbClr val="002060"/>
                </a:solidFill>
                <a:effectLst>
                  <a:outerShdw blurRad="50800" dist="38100" dir="2700000" algn="tl" rotWithShape="0">
                    <a:prstClr val="black">
                      <a:alpha val="40000"/>
                    </a:prstClr>
                  </a:outerShdw>
                </a:effectLst>
              </a:rPr>
              <a:t>    </a:t>
            </a:r>
            <a:r>
              <a:rPr lang="en-US" sz="2600" b="1" dirty="0" smtClean="0">
                <a:solidFill>
                  <a:schemeClr val="bg1">
                    <a:lumMod val="25000"/>
                  </a:schemeClr>
                </a:solidFill>
                <a:effectLst>
                  <a:outerShdw blurRad="50800" dist="38100" dir="2700000" algn="tl" rotWithShape="0">
                    <a:prstClr val="black">
                      <a:alpha val="40000"/>
                    </a:prstClr>
                  </a:outerShdw>
                </a:effectLst>
                <a:latin typeface="Arial Rounded MT Bold"/>
              </a:rPr>
              <a:t>                   </a:t>
            </a:r>
            <a:r>
              <a:rPr lang="en-US" sz="2600" b="1" dirty="0">
                <a:solidFill>
                  <a:srgbClr val="860473"/>
                </a:solidFill>
                <a:effectLst>
                  <a:outerShdw blurRad="50800" dist="38100" dir="2700000" algn="tl" rotWithShape="0">
                    <a:prstClr val="black">
                      <a:alpha val="40000"/>
                    </a:prstClr>
                  </a:outerShdw>
                </a:effectLst>
                <a:latin typeface="Arial Rounded MT Bold"/>
              </a:rPr>
              <a:t>[</a:t>
            </a:r>
            <a:r>
              <a:rPr lang="en-US" sz="2600" b="1" i="1" dirty="0">
                <a:solidFill>
                  <a:srgbClr val="860473"/>
                </a:solidFill>
                <a:effectLst>
                  <a:outerShdw blurRad="50800" dist="38100" dir="2700000" algn="tl" rotWithShape="0">
                    <a:prstClr val="black">
                      <a:alpha val="40000"/>
                    </a:prstClr>
                  </a:outerShdw>
                </a:effectLst>
                <a:latin typeface="Arial Rounded MT Bold"/>
              </a:rPr>
              <a:t>Blessings of the Quran</a:t>
            </a:r>
            <a:r>
              <a:rPr lang="en-US" sz="2600" b="1" dirty="0" smtClean="0">
                <a:solidFill>
                  <a:srgbClr val="860473"/>
                </a:solidFill>
                <a:effectLst>
                  <a:outerShdw blurRad="50800" dist="38100" dir="2700000" algn="tl" rotWithShape="0">
                    <a:prstClr val="black">
                      <a:alpha val="40000"/>
                    </a:prstClr>
                  </a:outerShdw>
                </a:effectLst>
                <a:latin typeface="Arial Rounded MT Bold"/>
              </a:rPr>
              <a:t>]</a:t>
            </a:r>
            <a:endParaRPr lang="en-US" dirty="0" smtClean="0"/>
          </a:p>
        </p:txBody>
      </p:sp>
      <p:sp>
        <p:nvSpPr>
          <p:cNvPr id="6" name="Slide Number Placeholder 5"/>
          <p:cNvSpPr>
            <a:spLocks noGrp="1"/>
          </p:cNvSpPr>
          <p:nvPr>
            <p:ph type="sldNum" sz="quarter" idx="12"/>
          </p:nvPr>
        </p:nvSpPr>
        <p:spPr>
          <a:xfrm>
            <a:off x="11807825" y="6400800"/>
            <a:ext cx="381000" cy="457200"/>
          </a:xfrm>
        </p:spPr>
        <p:txBody>
          <a:bodyPr/>
          <a:lstStyle/>
          <a:p>
            <a:pPr>
              <a:defRPr/>
            </a:pPr>
            <a:fld id="{E0CF7EFA-AA34-474B-A31D-DD2EBEC53348}" type="slidenum">
              <a:rPr lang="en-US" b="1" smtClean="0">
                <a:solidFill>
                  <a:srgbClr val="000099"/>
                </a:solidFill>
              </a:rPr>
              <a:pPr>
                <a:defRPr/>
              </a:pPr>
              <a:t>26</a:t>
            </a:fld>
            <a:endParaRPr lang="en-US" b="1" dirty="0">
              <a:solidFill>
                <a:srgbClr val="000099"/>
              </a:solidFill>
            </a:endParaRPr>
          </a:p>
        </p:txBody>
      </p:sp>
      <p:sp>
        <p:nvSpPr>
          <p:cNvPr id="87042" name="AutoShape 2"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4" name="AutoShape 4"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6" name="AutoShape 6"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48" name="AutoShape 8"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87050" name="AutoShape 10" descr="data:image/jpg;base64,/9j/4AAQSkZJRgABAQAAAQABAAD/2wCEAAkGBhQSEBQUEBQVFRQWFhUYGBYUFxUXEhQVFhQVFRcUFRUYHCYeGBkkGRQUHy8gIycpLS0sFR4xNTAqNSYrLCkBCQoKBQUFDQUFDSkYEhgpKSkpKSkpKSkpKSkpKSkpKSkpKSkpKSkpKSkpKSkpKSkpKSkpKSkpKSkpKSkpKSkpKf/AABEIAJ8AmAMBIgACEQEDEQH/xAAcAAAABwEBAAAAAAAAAAAAAAAAAQIEBQYHAwj/xAA4EAABAwEGAwUGBQUBAQAAAAABAAIRAwQFEiExQQZRYQcicYGhEzJCkbHwFFLB4fEjM3KS0WNi/8QAFAEBAAAAAAAAAAAAAAAAAAAAAP/EABQRAQAAAAAAAAAAAAAAAAAAAAD/2gAMAwEAAhEDEQA/AMlRSiRIFShKIIFARRhJSpQCUoJEowUCwEJRAoAzogW0pWJBtmdvA+qM2d22E+aApRosBRAoFhKSQUsIFNSgUTUoBAppQQQQRiIpSKEBIEoQiQBAoIBAEbGYp5DVEQdtUkugYZ11j6IOxwgGMxz59EunUhkiB9VzZQkgBSll4bq1B3GF331QQbqpJ6rpTtDp1KvNg7MqzqeIjvbNP/VF3pwjWoe+wjrCCvmrPKfX91zqWgpzWscDLVNWsjVA5o1ZC7BMWmMxsnlKoCJCDq1KBSAjQKCCOESCPQKII4QBCUSCAIAIQjAQcazyDAXa67sqV6gp0my4/ZJ6Js90uWndmNBgDnwMRAaPAZn1PoglOHuzdlNgNQ4nnU7DoFe7ruGmwAAaJVl2UnZmQg7UrGAMgmd52BlRpD2gjqpUaJnXbMoM9vLs/ouccOXQKtXx2YwJpunodlrdSgFHXm4AIPOVvu59F7mPyI9QkXe/UK29oVAE4xqDHz/dU+wOzhBIBKCIBKQKRIBBBHoIkEBlEggCgCCNEgahX/s8tRNQNaMhqs/C1Ts0urDTdUjN0AeWvqg027tpU3QZ1VDtl8OYYD2saPecfpOwULePG1HC4C1uaRvTY9wE6SYiJQbBjGib1Rmsau7j2u1wayq2s0a42uDz4Tor7cd/vrMLi0iEFmNARKhb1s4IKr19dorKBLXSXDYaqCqdqGP+3QqOG+/nkgguPg1rSB5qi3fTyJ5/orBxhxKLS0yzA4HTOCFDWRsMCDsEaSjBQKCJHKJBHo0lKCAIIFEgNBrZRJ1ddLFXpN/NUpj5vaEFh4n4VNKi1woBgbVNM1GuJDshm4ETqNfFalwfdgp2emyIOET4nNI4x4fNopkOeWsZ34HxO9pnPr808ua0ZgBBz4i4HZaBOfOJgHxVctXA1MuYX2KriaGj+mf6bg0yMQBh3mtTsdUEBdn0WnZBnVHhL8RW9rWohhymSASBsQ3LzmclcrmsLaTcIGWyc22oGN7vguNjMuzyQZZxHwiH26sXvLaZOIxE5gYWgnICZlVkcPVqWMmoGBlPumnVLhVqTkdO6InLwWu8RWQfiAdnDCRzjMfqoS08C0KhlzCJ5OcG/wCswgxe3mpVaHPk5gSdTJXUK58dXXToUmsZA7wgeCpaA0EJRgIDCCNBBGwjBRIIDKAQQQGjpvLSC0wQQQeRGYPzSZQBQb9Y7+ZbLvdVY9pf7Me0bliY8ROW2cppdVeCCDqsUsN4vouxU3FuzoOTm7tI3C1jhu3h7BBzQXmyXhlqpAWwu01VYoVoKK8+JGWb33YQd0E7flkqmgfYOAq6gnMSs8rWy8LI4VrRVdWpn3mFjO6f/lzf+K0UeOLMQMVdnzk+ib26+rNaAP6zAwa4siZ5IKEzjKva7fRI7tNjpzmTzkei0/8AGDBqqDXoWenVdUo1GOaD8JGXiF3qcRg0iQc4+ygr/H95CpWDQdFVAUu2WjG9zuZXMFApKCSEoFAtEhKCCOKCCCApRyiKCA0ESMBAbGEkBokkgADUkmAB5q2WG01LJUDHZEZHcSMnD5gqX7L+CzVtIr1R3KMPjYv+EdY1+SlOMeFy2rUAGYc5w6hxxD6oHVlvoPbIzT5lBtcg1BIA0IBHnzWc2S9HUHZjTZX/AIZ4joV2QcI6HIhA0r0rFZny+hTAJ1Lcv2R22vdFWSRSbl8Ly0+inrxu2zVWlryDI2zPr9VRby7PLI0Fza9QZ6HDHggrd5WShUrkWZzgzxkeM/ouNttHs2mm0zOp/RS1e7aFCm57HSBkOcqsPfiJJ/hAYRhJCUECglBIBSgUCwjRAoII4oJUIkCSgjKd2G6qlU9wZfmOTR5oGrGkmAJJ2GqmrFcxZ33+8NG6x49VN3ZcLaIPel27shA3DV2rWYcp8j4CDpJQaJ2U25ppVKXxAh4HNpAaY8CB81Yr+usVGYgJcwZ83M5+Syrhe+fwtdlQaNdnG7HZOHyzW2MeDDmGREtOzgUGL8TcNgy5o++qo1ayVKRlhLfBbvxLc4YcTP7bvkx35fDkqBfNzZnKPLJBTRxLaIALpjeeS5Wq/Krh3um4Ty13bB0+SaGwzsg4Xc11euxlQ91xiNpIInxGvkmZYWlzXe80lp8Wkg/RT9x2GbbZ2j88nwwn/qb8a2P2dvrgbuDv92tcfUlBEpQSG5pSDoEElpRygWCgkgoIGiVRoOe4NYCSdgpm5+FalYB75ZTyzI7zujRzVvu266dJsMaBM9XmPzGEFduvhGO9WgxmWDQf5Ea+CnzZAyIz1EaQDoAPvRPntGHMR7vj6dIXCrUbia3LPSTnM6fT5oOJaMhzEHOYjKeibVmQZEiNNfp6p5VcAc50ERGZ2npqm9ZpM5nQEdf12QNabRi1066+i1rs8vP2tkDCZNI4Z6at9CR5LLXNMzqABOpnWR0Vv7N7wi1Opkw17CByLmd4ecEoNIdSa4FjxLXzI6rP72otYXYHCrTxFocMwHDVjtpCneLL0eR+Hs/91478ZYGbgHZxHomtgNJlH2b2gHIO7vvaajQnqgoF50WuOTY8ExZd+50Vkv8AuwU6k0pLHTGRlp3HhyTGyXDWtVQU6YLW/G+PdHIdeiDvwnw5NVlbm6G5Tk0xPzn/AFVf7V7HF5OH/lSPoR+i0m8b8s13UxLg6pTYW06DO8+Q2G4o90TqT1iVlnGN8PtVanUrR7Q0GF2EQILnOa0eAKCsMZmnVOkDquTQnbKYOn8eaBs+xfl+S4OEaqbpkOMAS7c5D+FxqWWTBH8oIkFBOK1jLcxmPVEg08UjAwctogdUQokDMRkfA7R03To5Tv8ADygZkZrk9kgR1xbd6Bp97oOBpd0QMuuUZaffJRN42RtVuF2g3Ougz6Ec+qlfYdcMCBvA/WSmdoYCNBO8ZDTkgrLa1os//qzrHtAJ2O+imaLg9uOHNxZ4Xaxl7wCdPoRkBJ3J20lJp0yBEdR0MDQ7+aDm7MEZe9OeU5ZeUJNmtr6Tm1Kfdew5EmRlmIC7N7w6iZ0Oe+uq4vpCMjrpr96Sg2K6rBTqU6dZuZe0OxauLjmSTzmUu2XU17XGIdr5x+yiOzG3F9kNMmTSdA/xOYVwwaHxCCo17ra2SQHZThcN9MvmFUbVZbVUeaYrVBTky2mcDJzy7sbQtJvlgwtnr5xoPnCaXddWECYkkn0QZzYOCxiAM/EM/GVTuLLD7K1OYfgYwdCBMEeRGXivQTLtAeDA1P0WPdqFnw2+pA+FmkbjJBRBMrvgOHu6kxJ2lFhgn70H7p9Z4jfZB0stlwNAaJHPeTzSq9HKen7fonDDAB+XlKQ92KdwJ6TogYx/3+UEdU5iZ365IIP/2Q=="/>
          <p:cNvSpPr>
            <a:spLocks noChangeAspect="1" noChangeArrowheads="1"/>
          </p:cNvSpPr>
          <p:nvPr/>
        </p:nvSpPr>
        <p:spPr bwMode="auto">
          <a:xfrm>
            <a:off x="1585912" y="-733425"/>
            <a:ext cx="1447800" cy="151447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3" name="Picture 14" descr="http://t3.gstatic.com/images?q=tbn:ANd9GcRr68d4Ycf1r4qEEtoSFj2UQDGeSh7IAHeXcZDnK7GyfH1SPQuB"/>
          <p:cNvPicPr>
            <a:picLocks noChangeAspect="1" noChangeArrowheads="1"/>
          </p:cNvPicPr>
          <p:nvPr/>
        </p:nvPicPr>
        <p:blipFill>
          <a:blip r:embed="rId3" cstate="print"/>
          <a:srcRect/>
          <a:stretch>
            <a:fillRect/>
          </a:stretch>
        </p:blipFill>
        <p:spPr bwMode="auto">
          <a:xfrm>
            <a:off x="11122025" y="0"/>
            <a:ext cx="1066800" cy="1603115"/>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6" name="Rectangle 6"/>
          <p:cNvSpPr>
            <a:spLocks noGrp="1" noChangeArrowheads="1"/>
          </p:cNvSpPr>
          <p:nvPr>
            <p:ph type="title"/>
          </p:nvPr>
        </p:nvSpPr>
        <p:spPr>
          <a:xfrm>
            <a:off x="1522412" y="328725"/>
            <a:ext cx="7162800" cy="1066800"/>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Wahabi </a:t>
            </a:r>
            <a:r>
              <a:rPr lang="en-US" sz="3600" b="1" dirty="0">
                <a:solidFill>
                  <a:srgbClr val="86002D"/>
                </a:solidFill>
                <a:effectLst>
                  <a:outerShdw blurRad="38100" dist="38100" dir="2700000" algn="tl">
                    <a:srgbClr val="000000">
                      <a:alpha val="43137"/>
                    </a:srgbClr>
                  </a:outerShdw>
                </a:effectLst>
                <a:latin typeface="+mn-lt"/>
              </a:rPr>
              <a:t>View of Jihad</a:t>
            </a:r>
          </a:p>
        </p:txBody>
      </p:sp>
      <p:sp>
        <p:nvSpPr>
          <p:cNvPr id="10247" name="Rectangle 7"/>
          <p:cNvSpPr>
            <a:spLocks noGrp="1" noChangeArrowheads="1"/>
          </p:cNvSpPr>
          <p:nvPr>
            <p:ph idx="1"/>
          </p:nvPr>
        </p:nvSpPr>
        <p:spPr>
          <a:xfrm>
            <a:off x="1674811" y="1850571"/>
            <a:ext cx="9265332" cy="3810001"/>
          </a:xfrm>
        </p:spPr>
        <p:txBody>
          <a:bodyPr/>
          <a:lstStyle/>
          <a:p>
            <a:pPr marL="0" indent="0" algn="just">
              <a:lnSpc>
                <a:spcPct val="100000"/>
              </a:lnSpc>
              <a:spcBef>
                <a:spcPts val="0"/>
              </a:spcBef>
              <a:spcAft>
                <a:spcPts val="1200"/>
              </a:spcAft>
              <a:buNone/>
            </a:pPr>
            <a:r>
              <a:rPr lang="en-US" sz="2800" b="1" dirty="0" smtClean="0">
                <a:solidFill>
                  <a:srgbClr val="000099"/>
                </a:solidFill>
                <a:effectLst>
                  <a:outerShdw blurRad="50800" dist="38100" dir="2700000" algn="tl" rotWithShape="0">
                    <a:prstClr val="black">
                      <a:alpha val="40000"/>
                    </a:prstClr>
                  </a:outerShdw>
                </a:effectLst>
              </a:rPr>
              <a:t>“</a:t>
            </a:r>
            <a:r>
              <a:rPr lang="en-US" sz="2800" b="1" dirty="0">
                <a:solidFill>
                  <a:srgbClr val="000099"/>
                </a:solidFill>
                <a:effectLst>
                  <a:outerShdw blurRad="50800" dist="38100" dir="2700000" algn="tl" rotWithShape="0">
                    <a:prstClr val="black">
                      <a:alpha val="40000"/>
                    </a:prstClr>
                  </a:outerShdw>
                </a:effectLst>
              </a:rPr>
              <a:t>You are ordered by Allah to continue in carrying out Jihad against the disbelievers till they embrace Islam and are saved from the punishment in the hell-fire or at least come under your protection.”</a:t>
            </a:r>
          </a:p>
          <a:p>
            <a:pPr algn="r">
              <a:spcBef>
                <a:spcPts val="0"/>
              </a:spcBef>
              <a:buNone/>
            </a:pPr>
            <a:r>
              <a:rPr lang="en-US" sz="2000" b="1" i="1" dirty="0">
                <a:solidFill>
                  <a:srgbClr val="002060"/>
                </a:solidFill>
                <a:effectLst>
                  <a:outerShdw blurRad="50800" dist="38100" dir="2700000" algn="tl" rotWithShape="0">
                    <a:prstClr val="black">
                      <a:alpha val="40000"/>
                    </a:prstClr>
                  </a:outerShdw>
                </a:effectLst>
                <a:latin typeface="Arial Rounded MT Bold"/>
              </a:rPr>
              <a:t>Translation of the Meaning of the Noble Quran </a:t>
            </a:r>
            <a:r>
              <a:rPr lang="en-US" sz="2000" b="1" dirty="0">
                <a:solidFill>
                  <a:srgbClr val="002060"/>
                </a:solidFill>
                <a:effectLst>
                  <a:outerShdw blurRad="50800" dist="38100" dir="2700000" algn="tl" rotWithShape="0">
                    <a:prstClr val="black">
                      <a:alpha val="40000"/>
                    </a:prstClr>
                  </a:outerShdw>
                </a:effectLst>
                <a:latin typeface="Arial Rounded MT Bold"/>
              </a:rPr>
              <a:t>[p. 687], Al Hilali,</a:t>
            </a:r>
          </a:p>
          <a:p>
            <a:pPr algn="r">
              <a:spcBef>
                <a:spcPts val="0"/>
              </a:spcBef>
              <a:buNone/>
            </a:pPr>
            <a:r>
              <a:rPr lang="en-US" sz="2000" b="1" dirty="0">
                <a:solidFill>
                  <a:srgbClr val="002060"/>
                </a:solidFill>
                <a:effectLst>
                  <a:outerShdw blurRad="50800" dist="38100" dir="2700000" algn="tl" rotWithShape="0">
                    <a:prstClr val="black">
                      <a:alpha val="40000"/>
                    </a:prstClr>
                  </a:outerShdw>
                </a:effectLst>
                <a:latin typeface="Arial Rounded MT Bold"/>
              </a:rPr>
              <a:t> published by the Government of Saudi Arabia, </a:t>
            </a:r>
            <a:r>
              <a:rPr lang="en-US" sz="2000" b="1" dirty="0" smtClean="0">
                <a:solidFill>
                  <a:srgbClr val="002060"/>
                </a:solidFill>
                <a:effectLst>
                  <a:outerShdw blurRad="50800" dist="38100" dir="2700000" algn="tl" rotWithShape="0">
                    <a:prstClr val="black">
                      <a:alpha val="40000"/>
                    </a:prstClr>
                  </a:outerShdw>
                </a:effectLst>
                <a:latin typeface="Arial Rounded MT Bold"/>
              </a:rPr>
              <a:t>1996.</a:t>
            </a:r>
            <a:endParaRPr lang="en-US" sz="2800" dirty="0" smtClean="0">
              <a:solidFill>
                <a:srgbClr val="002060"/>
              </a:solidFill>
              <a:latin typeface="Times New Roman" pitchFamily="18" charset="0"/>
            </a:endParaRPr>
          </a:p>
        </p:txBody>
      </p:sp>
      <p:sp>
        <p:nvSpPr>
          <p:cNvPr id="5" name="Slide Number Placeholder 4"/>
          <p:cNvSpPr>
            <a:spLocks noGrp="1"/>
          </p:cNvSpPr>
          <p:nvPr>
            <p:ph type="sldNum" sz="quarter" idx="12"/>
          </p:nvPr>
        </p:nvSpPr>
        <p:spPr>
          <a:xfrm>
            <a:off x="11526383" y="6429150"/>
            <a:ext cx="571500" cy="287337"/>
          </a:xfrm>
        </p:spPr>
        <p:txBody>
          <a:bodyPr/>
          <a:lstStyle/>
          <a:p>
            <a:pPr>
              <a:defRPr/>
            </a:pPr>
            <a:fld id="{E0CF7EFA-AA34-474B-A31D-DD2EBEC53348}" type="slidenum">
              <a:rPr lang="en-US" b="1" smtClean="0">
                <a:solidFill>
                  <a:srgbClr val="000099"/>
                </a:solidFill>
              </a:rPr>
              <a:pPr>
                <a:defRPr/>
              </a:pPr>
              <a:t>27</a:t>
            </a:fld>
            <a:endParaRPr lang="en-US" b="1" dirty="0">
              <a:solidFill>
                <a:srgbClr val="000099"/>
              </a:solidFill>
            </a:endParaRPr>
          </a:p>
        </p:txBody>
      </p:sp>
      <p:pic>
        <p:nvPicPr>
          <p:cNvPr id="17412" name="Picture 7" descr="C:\Users\Rafi\AppData\Local\Microsoft\Windows\Temporary Internet Files\Content.IE5\7ST6UMP5\MPj03628180000[1].jpg"/>
          <p:cNvPicPr>
            <a:picLocks noChangeAspect="1" noChangeArrowheads="1"/>
          </p:cNvPicPr>
          <p:nvPr/>
        </p:nvPicPr>
        <p:blipFill>
          <a:blip r:embed="rId3" cstate="print"/>
          <a:srcRect l="12987" t="12440" r="9091" b="12919"/>
          <a:stretch>
            <a:fillRect/>
          </a:stretch>
        </p:blipFill>
        <p:spPr bwMode="auto">
          <a:xfrm>
            <a:off x="10664825" y="10886"/>
            <a:ext cx="1524000" cy="1066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560511" y="391885"/>
            <a:ext cx="7772400" cy="914400"/>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Modernist Thinkers</a:t>
            </a:r>
          </a:p>
        </p:txBody>
      </p:sp>
      <p:sp>
        <p:nvSpPr>
          <p:cNvPr id="57347" name="Rectangle 3"/>
          <p:cNvSpPr>
            <a:spLocks noGrp="1" noChangeArrowheads="1"/>
          </p:cNvSpPr>
          <p:nvPr>
            <p:ph idx="1"/>
          </p:nvPr>
        </p:nvSpPr>
        <p:spPr>
          <a:xfrm>
            <a:off x="1560511" y="1556657"/>
            <a:ext cx="9434059" cy="4495800"/>
          </a:xfrm>
        </p:spPr>
        <p:txBody>
          <a:bodyPr/>
          <a:lstStyle/>
          <a:p>
            <a:pPr marL="274320" indent="-274320">
              <a:spcBef>
                <a:spcPts val="0"/>
              </a:spcBef>
              <a:spcAft>
                <a:spcPts val="3600"/>
              </a:spcAft>
              <a:buSzPct val="110000"/>
              <a:buFont typeface="Wingdings" panose="05000000000000000000" pitchFamily="2" charset="2"/>
              <a:buChar char="§"/>
            </a:pPr>
            <a:r>
              <a:rPr lang="en-US" b="1" dirty="0" smtClean="0">
                <a:solidFill>
                  <a:srgbClr val="000099"/>
                </a:solidFill>
                <a:effectLst>
                  <a:outerShdw blurRad="50800" dist="38100" dir="2700000" algn="tl" rotWithShape="0">
                    <a:prstClr val="black">
                      <a:alpha val="40000"/>
                    </a:prstClr>
                  </a:outerShdw>
                </a:effectLst>
              </a:rPr>
              <a:t>Some modern Muslim scholars take a non-militant view that jihad is permitted only as a defensive warfare.</a:t>
            </a:r>
          </a:p>
          <a:p>
            <a:pPr marL="274320" indent="-274320">
              <a:spcBef>
                <a:spcPts val="0"/>
              </a:spcBef>
              <a:spcAft>
                <a:spcPts val="3600"/>
              </a:spcAft>
              <a:buSzPct val="110000"/>
              <a:buFont typeface="Wingdings" panose="05000000000000000000" pitchFamily="2" charset="2"/>
              <a:buChar char="§"/>
            </a:pPr>
            <a:r>
              <a:rPr lang="en-US" b="1" dirty="0" smtClean="0">
                <a:solidFill>
                  <a:srgbClr val="000099"/>
                </a:solidFill>
                <a:effectLst>
                  <a:outerShdw blurRad="50800" dist="38100" dir="2700000" algn="tl" rotWithShape="0">
                    <a:prstClr val="black">
                      <a:alpha val="40000"/>
                    </a:prstClr>
                  </a:outerShdw>
                </a:effectLst>
              </a:rPr>
              <a:t>They generally reject abrogation of Quranic verses.</a:t>
            </a:r>
          </a:p>
          <a:p>
            <a:pPr marL="274320" indent="-274320">
              <a:spcBef>
                <a:spcPts val="0"/>
              </a:spcBef>
              <a:spcAft>
                <a:spcPts val="3600"/>
              </a:spcAft>
              <a:buSzPct val="110000"/>
              <a:buFont typeface="Wingdings" panose="05000000000000000000" pitchFamily="2" charset="2"/>
              <a:buChar char="§"/>
            </a:pPr>
            <a:r>
              <a:rPr lang="en-US" b="1" dirty="0" smtClean="0">
                <a:solidFill>
                  <a:srgbClr val="000099"/>
                </a:solidFill>
                <a:effectLst>
                  <a:outerShdw blurRad="50800" dist="38100" dir="2700000" algn="tl" rotWithShape="0">
                    <a:prstClr val="black">
                      <a:alpha val="40000"/>
                    </a:prstClr>
                  </a:outerShdw>
                </a:effectLst>
              </a:rPr>
              <a:t>These respected scholars have very little influence.</a:t>
            </a:r>
          </a:p>
        </p:txBody>
      </p:sp>
      <p:sp>
        <p:nvSpPr>
          <p:cNvPr id="5" name="Slide Number Placeholder 4"/>
          <p:cNvSpPr>
            <a:spLocks noGrp="1"/>
          </p:cNvSpPr>
          <p:nvPr>
            <p:ph type="sldNum" sz="quarter" idx="12"/>
          </p:nvPr>
        </p:nvSpPr>
        <p:spPr>
          <a:xfrm>
            <a:off x="11537269" y="6291943"/>
            <a:ext cx="533400" cy="457200"/>
          </a:xfrm>
        </p:spPr>
        <p:txBody>
          <a:bodyPr/>
          <a:lstStyle/>
          <a:p>
            <a:pPr>
              <a:defRPr/>
            </a:pPr>
            <a:fld id="{E0CF7EFA-AA34-474B-A31D-DD2EBEC53348}" type="slidenum">
              <a:rPr lang="en-US" b="1" smtClean="0">
                <a:solidFill>
                  <a:srgbClr val="000099"/>
                </a:solidFill>
              </a:rPr>
              <a:pPr>
                <a:defRPr/>
              </a:pPr>
              <a:t>28</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579917" y="228600"/>
            <a:ext cx="6934200" cy="1077686"/>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Mehmud Shaltut [1893-1963]</a:t>
            </a:r>
          </a:p>
        </p:txBody>
      </p:sp>
      <p:sp>
        <p:nvSpPr>
          <p:cNvPr id="57347" name="Rectangle 3"/>
          <p:cNvSpPr>
            <a:spLocks noGrp="1" noChangeArrowheads="1"/>
          </p:cNvSpPr>
          <p:nvPr>
            <p:ph idx="1"/>
          </p:nvPr>
        </p:nvSpPr>
        <p:spPr>
          <a:xfrm>
            <a:off x="1579917" y="1709057"/>
            <a:ext cx="9299475" cy="4165963"/>
          </a:xfrm>
        </p:spPr>
        <p:txBody>
          <a:bodyPr>
            <a:normAutofit/>
          </a:bodyPr>
          <a:lstStyle/>
          <a:p>
            <a:pPr marL="274320" indent="-274320" algn="just">
              <a:lnSpc>
                <a:spcPct val="100000"/>
              </a:lnSpc>
              <a:spcBef>
                <a:spcPts val="0"/>
              </a:spcBef>
              <a:spcAft>
                <a:spcPts val="3000"/>
              </a:spcAft>
              <a:buSzPct val="109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Prominent Egyptian scholar and theologian</a:t>
            </a:r>
          </a:p>
          <a:p>
            <a:pPr marL="274320" indent="-274320" algn="just">
              <a:lnSpc>
                <a:spcPct val="100000"/>
              </a:lnSpc>
              <a:spcBef>
                <a:spcPts val="0"/>
              </a:spcBef>
              <a:spcAft>
                <a:spcPts val="3000"/>
              </a:spcAft>
              <a:buSzPct val="109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is best known for his contribution to Islamic reform.</a:t>
            </a:r>
          </a:p>
          <a:p>
            <a:pPr marL="274320" indent="-274320" algn="just">
              <a:lnSpc>
                <a:spcPct val="100000"/>
              </a:lnSpc>
              <a:spcBef>
                <a:spcPts val="0"/>
              </a:spcBef>
              <a:spcAft>
                <a:spcPts val="3000"/>
              </a:spcAft>
              <a:buSzPct val="109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became Rector of Cairo’s well-known al-Azhar Islamic institute and served as grand Imam of al-Azhar mosque during Nasser years.</a:t>
            </a:r>
          </a:p>
          <a:p>
            <a:pPr marL="274320" indent="-274320" algn="just">
              <a:lnSpc>
                <a:spcPct val="100000"/>
              </a:lnSpc>
              <a:spcBef>
                <a:spcPts val="0"/>
              </a:spcBef>
              <a:spcAft>
                <a:spcPts val="3000"/>
              </a:spcAft>
              <a:buSzPct val="109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He authored the book, ‘</a:t>
            </a:r>
            <a:r>
              <a:rPr lang="en-US" sz="2600" b="1" i="1" dirty="0">
                <a:solidFill>
                  <a:srgbClr val="000099"/>
                </a:solidFill>
                <a:effectLst>
                  <a:outerShdw blurRad="50800" dist="38100" dir="2700000" algn="tl" rotWithShape="0">
                    <a:prstClr val="black">
                      <a:alpha val="40000"/>
                    </a:prstClr>
                  </a:outerShdw>
                </a:effectLst>
              </a:rPr>
              <a:t>Jihad and Fighting in Islam</a:t>
            </a:r>
            <a:r>
              <a:rPr lang="en-US" sz="2600" b="1" dirty="0">
                <a:solidFill>
                  <a:srgbClr val="000099"/>
                </a:solidFill>
                <a:effectLst>
                  <a:outerShdw blurRad="50800" dist="38100" dir="2700000" algn="tl" rotWithShape="0">
                    <a:prstClr val="black">
                      <a:alpha val="40000"/>
                    </a:prstClr>
                  </a:outerShdw>
                </a:effectLst>
              </a:rPr>
              <a:t>’, 1948.</a:t>
            </a:r>
          </a:p>
        </p:txBody>
      </p:sp>
      <p:sp>
        <p:nvSpPr>
          <p:cNvPr id="5" name="Slide Number Placeholder 4"/>
          <p:cNvSpPr>
            <a:spLocks noGrp="1"/>
          </p:cNvSpPr>
          <p:nvPr>
            <p:ph type="sldNum" sz="quarter" idx="12"/>
          </p:nvPr>
        </p:nvSpPr>
        <p:spPr>
          <a:xfrm>
            <a:off x="11524102" y="6324600"/>
            <a:ext cx="533400" cy="457200"/>
          </a:xfrm>
        </p:spPr>
        <p:txBody>
          <a:bodyPr/>
          <a:lstStyle/>
          <a:p>
            <a:pPr>
              <a:defRPr/>
            </a:pPr>
            <a:fld id="{E0CF7EFA-AA34-474B-A31D-DD2EBEC53348}" type="slidenum">
              <a:rPr lang="en-US" b="1" smtClean="0">
                <a:solidFill>
                  <a:srgbClr val="000099"/>
                </a:solidFill>
              </a:rPr>
              <a:pPr>
                <a:defRPr/>
              </a:pPr>
              <a:t>29</a:t>
            </a:fld>
            <a:endParaRPr lang="en-US" b="1" dirty="0">
              <a:solidFill>
                <a:srgbClr val="000099"/>
              </a:solidFill>
            </a:endParaRPr>
          </a:p>
        </p:txBody>
      </p:sp>
      <p:pic>
        <p:nvPicPr>
          <p:cNvPr id="7" name="Picture 6" descr="MahmudShaltut.bmp"/>
          <p:cNvPicPr>
            <a:picLocks noChangeAspect="1"/>
          </p:cNvPicPr>
          <p:nvPr/>
        </p:nvPicPr>
        <p:blipFill>
          <a:blip r:embed="rId3" cstate="print"/>
          <a:stretch>
            <a:fillRect/>
          </a:stretch>
        </p:blipFill>
        <p:spPr>
          <a:xfrm>
            <a:off x="10859379" y="0"/>
            <a:ext cx="1329446" cy="15240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34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734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72770" y="1127430"/>
            <a:ext cx="9951998" cy="4325008"/>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10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Background</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a:t>
            </a:fld>
            <a:endParaRPr lang="en-US" sz="1100" b="1" dirty="0">
              <a:solidFill>
                <a:srgbClr val="003054"/>
              </a:solidFill>
            </a:endParaRPr>
          </a:p>
        </p:txBody>
      </p:sp>
    </p:spTree>
    <p:extLst>
      <p:ext uri="{BB962C8B-B14F-4D97-AF65-F5344CB8AC3E}">
        <p14:creationId xmlns:p14="http://schemas.microsoft.com/office/powerpoint/2010/main" val="32665525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380898" y="250371"/>
            <a:ext cx="7696200" cy="1143000"/>
          </a:xfrm>
        </p:spPr>
        <p:txBody>
          <a:bodyPr>
            <a:no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Mehmud Shaltut on Fighting</a:t>
            </a:r>
          </a:p>
        </p:txBody>
      </p:sp>
      <p:sp>
        <p:nvSpPr>
          <p:cNvPr id="57347" name="Rectangle 3"/>
          <p:cNvSpPr>
            <a:spLocks noGrp="1" noChangeArrowheads="1"/>
          </p:cNvSpPr>
          <p:nvPr>
            <p:ph idx="1"/>
          </p:nvPr>
        </p:nvSpPr>
        <p:spPr>
          <a:xfrm>
            <a:off x="1522412" y="1513115"/>
            <a:ext cx="9287102" cy="3211286"/>
          </a:xfrm>
        </p:spPr>
        <p:txBody>
          <a:bodyPr/>
          <a:lstStyle/>
          <a:p>
            <a:pPr marL="274320" indent="-274320" algn="just">
              <a:lnSpc>
                <a:spcPct val="100000"/>
              </a:lnSpc>
              <a:spcBef>
                <a:spcPts val="0"/>
              </a:spcBef>
              <a:spcAft>
                <a:spcPts val="24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“There are only three reasons for fighting, viz. to stop agression, to protect the mission of Islam, and to defend religious freedom.”</a:t>
            </a:r>
          </a:p>
          <a:p>
            <a:pPr marL="274320" indent="-274320" algn="just">
              <a:lnSpc>
                <a:spcPct val="100000"/>
              </a:lnSpc>
              <a:spcBef>
                <a:spcPts val="0"/>
              </a:spcBef>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 about 70 Quranic verses concerning fighting are considered to have been abrogated, since they are incompatible with the legitimacy of unconditional fighting.”</a:t>
            </a:r>
          </a:p>
          <a:p>
            <a:pPr marL="0" indent="0" algn="r">
              <a:lnSpc>
                <a:spcPct val="100000"/>
              </a:lnSpc>
              <a:spcBef>
                <a:spcPts val="0"/>
              </a:spcBef>
              <a:spcAft>
                <a:spcPts val="1800"/>
              </a:spcAft>
              <a:buSzPct val="110000"/>
              <a:buNone/>
            </a:pPr>
            <a:r>
              <a:rPr lang="en-US" sz="2500" b="1" dirty="0">
                <a:solidFill>
                  <a:srgbClr val="000099"/>
                </a:solidFill>
                <a:effectLst>
                  <a:outerShdw blurRad="50800" dist="38100" dir="2700000" algn="tl" rotWithShape="0">
                    <a:prstClr val="black">
                      <a:alpha val="40000"/>
                    </a:prstClr>
                  </a:outerShdw>
                </a:effectLst>
              </a:rPr>
              <a:t>  [</a:t>
            </a:r>
            <a:r>
              <a:rPr lang="en-US" sz="2500" b="1" i="1" dirty="0">
                <a:solidFill>
                  <a:srgbClr val="000099"/>
                </a:solidFill>
                <a:effectLst>
                  <a:outerShdw blurRad="50800" dist="38100" dir="2700000" algn="tl" rotWithShape="0">
                    <a:prstClr val="black">
                      <a:alpha val="40000"/>
                    </a:prstClr>
                  </a:outerShdw>
                </a:effectLst>
              </a:rPr>
              <a:t>Jihad and Fighting in Islam</a:t>
            </a:r>
            <a:r>
              <a:rPr lang="en-US" sz="2500" b="1" dirty="0">
                <a:solidFill>
                  <a:srgbClr val="000099"/>
                </a:solidFill>
                <a:effectLst>
                  <a:outerShdw blurRad="50800" dist="38100" dir="2700000" algn="tl" rotWithShape="0">
                    <a:prstClr val="black">
                      <a:alpha val="40000"/>
                    </a:prstClr>
                  </a:outerShdw>
                </a:effectLst>
              </a:rPr>
              <a:t>]</a:t>
            </a:r>
          </a:p>
        </p:txBody>
      </p:sp>
      <p:sp>
        <p:nvSpPr>
          <p:cNvPr id="5" name="Slide Number Placeholder 4"/>
          <p:cNvSpPr>
            <a:spLocks noGrp="1"/>
          </p:cNvSpPr>
          <p:nvPr>
            <p:ph type="sldNum" sz="quarter" idx="12"/>
          </p:nvPr>
        </p:nvSpPr>
        <p:spPr>
          <a:xfrm>
            <a:off x="11548155" y="6291943"/>
            <a:ext cx="533400" cy="457200"/>
          </a:xfrm>
        </p:spPr>
        <p:txBody>
          <a:bodyPr/>
          <a:lstStyle/>
          <a:p>
            <a:pPr>
              <a:defRPr/>
            </a:pPr>
            <a:fld id="{E0CF7EFA-AA34-474B-A31D-DD2EBEC53348}" type="slidenum">
              <a:rPr lang="en-US" b="1" smtClean="0">
                <a:solidFill>
                  <a:srgbClr val="000099"/>
                </a:solidFill>
              </a:rPr>
              <a:pPr>
                <a:defRPr/>
              </a:pPr>
              <a:t>30</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10783" y="261257"/>
            <a:ext cx="9058503" cy="1001486"/>
          </a:xfrm>
        </p:spPr>
        <p:txBody>
          <a:bodyPr>
            <a:no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The Ahmadiyya Muslim </a:t>
            </a:r>
            <a:r>
              <a:rPr lang="en-US" sz="3600" b="1" dirty="0" smtClean="0">
                <a:solidFill>
                  <a:srgbClr val="86002D"/>
                </a:solidFill>
                <a:effectLst>
                  <a:outerShdw blurRad="38100" dist="38100" dir="2700000" algn="tl">
                    <a:srgbClr val="000000">
                      <a:alpha val="43137"/>
                    </a:srgbClr>
                  </a:outerShdw>
                </a:effectLst>
                <a:latin typeface="+mn-lt"/>
              </a:rPr>
              <a:t>Community and </a:t>
            </a:r>
            <a:r>
              <a:rPr lang="en-US" sz="3600" b="1" dirty="0">
                <a:solidFill>
                  <a:srgbClr val="86002D"/>
                </a:solidFill>
                <a:effectLst>
                  <a:outerShdw blurRad="38100" dist="38100" dir="2700000" algn="tl">
                    <a:srgbClr val="000000">
                      <a:alpha val="43137"/>
                    </a:srgbClr>
                  </a:outerShdw>
                </a:effectLst>
                <a:latin typeface="+mn-lt"/>
              </a:rPr>
              <a:t>Jihad</a:t>
            </a:r>
            <a:endParaRPr lang="en-US" sz="3600" dirty="0">
              <a:solidFill>
                <a:srgbClr val="86002D"/>
              </a:solidFill>
              <a:effectLst>
                <a:outerShdw blurRad="38100" dist="38100" dir="2700000" algn="tl">
                  <a:srgbClr val="000000">
                    <a:alpha val="43137"/>
                  </a:srgbClr>
                </a:outerShdw>
              </a:effectLst>
              <a:latin typeface="+mn-lt"/>
            </a:endParaRPr>
          </a:p>
        </p:txBody>
      </p:sp>
      <p:sp>
        <p:nvSpPr>
          <p:cNvPr id="25603" name="Rectangle 3"/>
          <p:cNvSpPr>
            <a:spLocks noGrp="1" noChangeArrowheads="1"/>
          </p:cNvSpPr>
          <p:nvPr>
            <p:ph idx="1"/>
          </p:nvPr>
        </p:nvSpPr>
        <p:spPr>
          <a:xfrm>
            <a:off x="1130526" y="1524000"/>
            <a:ext cx="9689874" cy="4773930"/>
          </a:xfrm>
        </p:spPr>
        <p:txBody>
          <a:bodyPr>
            <a:normAutofit lnSpcReduction="10000"/>
          </a:bodyPr>
          <a:lstStyle/>
          <a:p>
            <a:pPr marL="274320" indent="-274320" algn="just">
              <a:lnSpc>
                <a:spcPct val="100000"/>
              </a:lnSpc>
              <a:spcBef>
                <a:spcPts val="0"/>
              </a:spcBef>
              <a:spcAft>
                <a:spcPts val="3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Ahmadiyya Muslim Community is a reformist, missionary sect, which </a:t>
            </a:r>
            <a:r>
              <a:rPr lang="en-US" sz="2400" b="1" dirty="0" smtClean="0">
                <a:solidFill>
                  <a:srgbClr val="000099"/>
                </a:solidFill>
                <a:effectLst>
                  <a:outerShdw blurRad="50800" dist="38100" dir="2700000" algn="tl" rotWithShape="0">
                    <a:prstClr val="black">
                      <a:alpha val="40000"/>
                    </a:prstClr>
                  </a:outerShdw>
                </a:effectLst>
              </a:rPr>
              <a:t>subscribes to </a:t>
            </a:r>
            <a:r>
              <a:rPr lang="en-US" sz="2400" b="1" dirty="0">
                <a:solidFill>
                  <a:srgbClr val="000099"/>
                </a:solidFill>
                <a:effectLst>
                  <a:outerShdw blurRad="50800" dist="38100" dir="2700000" algn="tl" rotWithShape="0">
                    <a:prstClr val="black">
                      <a:alpha val="40000"/>
                    </a:prstClr>
                  </a:outerShdw>
                </a:effectLst>
              </a:rPr>
              <a:t>a tolerant, rational, and rigorous understanding of Islam.</a:t>
            </a:r>
          </a:p>
          <a:p>
            <a:pPr marL="274320" indent="-274320" algn="just">
              <a:lnSpc>
                <a:spcPct val="100000"/>
              </a:lnSpc>
              <a:spcBef>
                <a:spcPts val="0"/>
              </a:spcBef>
              <a:spcAft>
                <a:spcPts val="3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It upholds the absolute integrity of the Quranic text, and therefore rejects the theory of abrogation.</a:t>
            </a:r>
          </a:p>
          <a:p>
            <a:pPr marL="274320" indent="-274320" algn="just">
              <a:lnSpc>
                <a:spcPct val="100000"/>
              </a:lnSpc>
              <a:spcBef>
                <a:spcPts val="0"/>
              </a:spcBef>
              <a:spcAft>
                <a:spcPts val="3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It maintains that permission for warfare is conditional and limited in scope, and that over the ages Muslims have misconstrued this permission.</a:t>
            </a:r>
          </a:p>
          <a:p>
            <a:pPr marL="274320" indent="-274320" algn="just">
              <a:lnSpc>
                <a:spcPct val="100000"/>
              </a:lnSpc>
              <a:spcBef>
                <a:spcPts val="0"/>
              </a:spcBef>
              <a:spcAft>
                <a:spcPts val="3000"/>
              </a:spcAft>
              <a:buSzPct val="11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It argues that the Prophet’s jihad was a defensive war fought for the sole purpose of saving Islam and Muslims from extermination.</a:t>
            </a:r>
          </a:p>
        </p:txBody>
      </p:sp>
      <p:sp>
        <p:nvSpPr>
          <p:cNvPr id="5" name="Slide Number Placeholder 4"/>
          <p:cNvSpPr>
            <a:spLocks noGrp="1"/>
          </p:cNvSpPr>
          <p:nvPr>
            <p:ph type="sldNum" sz="quarter" idx="12"/>
          </p:nvPr>
        </p:nvSpPr>
        <p:spPr>
          <a:xfrm>
            <a:off x="11653044" y="6400800"/>
            <a:ext cx="457200" cy="457200"/>
          </a:xfrm>
        </p:spPr>
        <p:txBody>
          <a:bodyPr/>
          <a:lstStyle/>
          <a:p>
            <a:pPr>
              <a:defRPr/>
            </a:pPr>
            <a:fld id="{E0CF7EFA-AA34-474B-A31D-DD2EBEC53348}" type="slidenum">
              <a:rPr lang="en-US" b="1" smtClean="0">
                <a:solidFill>
                  <a:srgbClr val="000099"/>
                </a:solidFill>
              </a:rPr>
              <a:pPr>
                <a:defRPr/>
              </a:pPr>
              <a:t>31</a:t>
            </a:fld>
            <a:endParaRPr lang="en-US" b="1" dirty="0">
              <a:solidFill>
                <a:srgbClr val="000099"/>
              </a:solidFill>
            </a:endParaRPr>
          </a:p>
        </p:txBody>
      </p:sp>
      <p:pic>
        <p:nvPicPr>
          <p:cNvPr id="15362" name="Picture 2" descr="http://t1.gstatic.com/images?q=tbn:ANd9GcR2FewESusH_TDJ0sERIBW-cEOYEWDZJUiGKlH4rNhqI-kj9vnp"/>
          <p:cNvPicPr>
            <a:picLocks noChangeAspect="1" noChangeArrowheads="1"/>
          </p:cNvPicPr>
          <p:nvPr/>
        </p:nvPicPr>
        <p:blipFill>
          <a:blip r:embed="rId3" cstate="print"/>
          <a:srcRect/>
          <a:stretch>
            <a:fillRect/>
          </a:stretch>
        </p:blipFill>
        <p:spPr bwMode="auto">
          <a:xfrm>
            <a:off x="11117263" y="0"/>
            <a:ext cx="1071562" cy="1524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391784" y="402771"/>
            <a:ext cx="7315200" cy="1143000"/>
          </a:xfrm>
        </p:spPr>
        <p:txBody>
          <a:bodyPr>
            <a:norm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Necessary Conditions for Jihad </a:t>
            </a:r>
          </a:p>
        </p:txBody>
      </p:sp>
      <p:sp>
        <p:nvSpPr>
          <p:cNvPr id="27651" name="Rectangle 3"/>
          <p:cNvSpPr>
            <a:spLocks noGrp="1" noChangeArrowheads="1"/>
          </p:cNvSpPr>
          <p:nvPr>
            <p:ph idx="1"/>
          </p:nvPr>
        </p:nvSpPr>
        <p:spPr>
          <a:xfrm>
            <a:off x="1522412" y="1970314"/>
            <a:ext cx="9689874" cy="4005943"/>
          </a:xfrm>
        </p:spPr>
        <p:txBody>
          <a:bodyPr>
            <a:normAutofit/>
          </a:bodyPr>
          <a:lstStyle/>
          <a:p>
            <a:pPr algn="just">
              <a:lnSpc>
                <a:spcPct val="100000"/>
              </a:lnSpc>
              <a:spcBef>
                <a:spcPts val="0"/>
              </a:spcBef>
              <a:spcAft>
                <a:spcPts val="600"/>
              </a:spcAft>
              <a:buNone/>
            </a:pPr>
            <a:r>
              <a:rPr lang="en-US" sz="2500" b="1" dirty="0">
                <a:solidFill>
                  <a:srgbClr val="000099"/>
                </a:solidFill>
                <a:effectLst>
                  <a:outerShdw blurRad="38100" dist="38100" dir="2700000" algn="tl">
                    <a:srgbClr val="000000">
                      <a:alpha val="43137"/>
                    </a:srgbClr>
                  </a:outerShdw>
                </a:effectLst>
              </a:rPr>
              <a:t>   </a:t>
            </a:r>
            <a:r>
              <a:rPr lang="en-US" sz="2500" b="1" dirty="0">
                <a:solidFill>
                  <a:srgbClr val="000099"/>
                </a:solidFill>
                <a:effectLst>
                  <a:outerShdw blurRad="38100" dist="38100" dir="2700000" algn="tl" rotWithShape="0">
                    <a:srgbClr val="000000">
                      <a:alpha val="43137"/>
                    </a:srgbClr>
                  </a:outerShdw>
                </a:effectLst>
              </a:rPr>
              <a:t>“There is no falsehood greater than the allegation that some critics have made that the Quran incites to jihad without any necessary conditions. The Holy Quran allows us to fight only those who prevent people from believing in God, carrying out His commandments, or worshipping Him. It commands us to fight against such people who fight against Muslims without any reason, expel believers from their lands, compel people into other faith, or attempt to exterminate the true religion.” </a:t>
            </a:r>
          </a:p>
          <a:p>
            <a:pPr algn="r">
              <a:spcBef>
                <a:spcPts val="0"/>
              </a:spcBef>
              <a:spcAft>
                <a:spcPts val="600"/>
              </a:spcAft>
              <a:buNone/>
            </a:pPr>
            <a:r>
              <a:rPr lang="en-US" sz="2600" b="1" dirty="0">
                <a:solidFill>
                  <a:srgbClr val="000099"/>
                </a:solidFill>
                <a:effectLst>
                  <a:outerShdw blurRad="50800" dist="38100" dir="2700000" algn="tl" rotWithShape="0">
                    <a:prstClr val="black">
                      <a:alpha val="40000"/>
                    </a:prstClr>
                  </a:outerShdw>
                </a:effectLst>
              </a:rPr>
              <a:t>    </a:t>
            </a:r>
            <a:r>
              <a:rPr lang="en-US" sz="2400" b="1" dirty="0">
                <a:solidFill>
                  <a:srgbClr val="000099"/>
                </a:solidFill>
                <a:effectLst>
                  <a:outerShdw blurRad="50800" dist="38100" dir="2700000" algn="tl" rotWithShape="0">
                    <a:prstClr val="black">
                      <a:alpha val="40000"/>
                    </a:prstClr>
                  </a:outerShdw>
                </a:effectLst>
              </a:rPr>
              <a:t>[Hadrat Mirza Ghulam Ahmad, </a:t>
            </a:r>
            <a:r>
              <a:rPr lang="en-US" sz="2400" b="1" i="1" dirty="0">
                <a:solidFill>
                  <a:srgbClr val="000099"/>
                </a:solidFill>
                <a:effectLst>
                  <a:outerShdw blurRad="50800" dist="38100" dir="2700000" algn="tl" rotWithShape="0">
                    <a:prstClr val="black">
                      <a:alpha val="40000"/>
                    </a:prstClr>
                  </a:outerShdw>
                </a:effectLst>
              </a:rPr>
              <a:t>Nurul-Haq</a:t>
            </a:r>
            <a:r>
              <a:rPr lang="en-US" sz="2400" b="1" dirty="0">
                <a:solidFill>
                  <a:srgbClr val="000099"/>
                </a:solidFill>
                <a:effectLst>
                  <a:outerShdw blurRad="50800" dist="38100" dir="2700000" algn="tl" rotWithShape="0">
                    <a:prstClr val="black">
                      <a:alpha val="40000"/>
                    </a:prstClr>
                  </a:outerShdw>
                </a:effectLst>
              </a:rPr>
              <a:t>, </a:t>
            </a:r>
            <a:r>
              <a:rPr lang="en-US" sz="2400" b="1" dirty="0" smtClean="0">
                <a:solidFill>
                  <a:srgbClr val="000099"/>
                </a:solidFill>
                <a:effectLst>
                  <a:outerShdw blurRad="50800" dist="38100" dir="2700000" algn="tl" rotWithShape="0">
                    <a:prstClr val="black">
                      <a:alpha val="40000"/>
                    </a:prstClr>
                  </a:outerShdw>
                </a:effectLst>
              </a:rPr>
              <a:t>1904]</a:t>
            </a:r>
            <a:endParaRPr lang="en-US" sz="2800" dirty="0">
              <a:solidFill>
                <a:srgbClr val="000099"/>
              </a:solidFill>
            </a:endParaRPr>
          </a:p>
        </p:txBody>
      </p:sp>
      <p:sp>
        <p:nvSpPr>
          <p:cNvPr id="5" name="Slide Number Placeholder 4"/>
          <p:cNvSpPr>
            <a:spLocks noGrp="1"/>
          </p:cNvSpPr>
          <p:nvPr>
            <p:ph type="sldNum" sz="quarter" idx="12"/>
          </p:nvPr>
        </p:nvSpPr>
        <p:spPr>
          <a:xfrm>
            <a:off x="11594465" y="6291943"/>
            <a:ext cx="457200" cy="457200"/>
          </a:xfrm>
        </p:spPr>
        <p:txBody>
          <a:bodyPr/>
          <a:lstStyle/>
          <a:p>
            <a:pPr>
              <a:defRPr/>
            </a:pPr>
            <a:fld id="{E0CF7EFA-AA34-474B-A31D-DD2EBEC53348}" type="slidenum">
              <a:rPr lang="en-US" b="1" smtClean="0">
                <a:solidFill>
                  <a:srgbClr val="000099"/>
                </a:solidFill>
              </a:rPr>
              <a:pPr>
                <a:defRPr/>
              </a:pPr>
              <a:t>32</a:t>
            </a:fld>
            <a:endParaRPr lang="en-US" b="1" dirty="0">
              <a:solidFill>
                <a:srgbClr val="000099"/>
              </a:solidFill>
            </a:endParaRPr>
          </a:p>
        </p:txBody>
      </p:sp>
      <p:pic>
        <p:nvPicPr>
          <p:cNvPr id="6" name="Picture 5" descr="PromisedMessiah.bmp"/>
          <p:cNvPicPr>
            <a:picLocks noChangeAspect="1"/>
          </p:cNvPicPr>
          <p:nvPr/>
        </p:nvPicPr>
        <p:blipFill>
          <a:blip r:embed="rId3" cstate="print"/>
          <a:srcRect b="9524"/>
          <a:stretch>
            <a:fillRect/>
          </a:stretch>
        </p:blipFill>
        <p:spPr>
          <a:xfrm>
            <a:off x="11000106" y="0"/>
            <a:ext cx="1188719" cy="1447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39157" y="272141"/>
            <a:ext cx="7239000" cy="1143000"/>
          </a:xfrm>
        </p:spPr>
        <p:txBody>
          <a:bodyPr>
            <a:no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Murder in the Name of Allah</a:t>
            </a:r>
          </a:p>
        </p:txBody>
      </p:sp>
      <p:sp>
        <p:nvSpPr>
          <p:cNvPr id="30723" name="Rectangle 3"/>
          <p:cNvSpPr>
            <a:spLocks noGrp="1" noChangeArrowheads="1"/>
          </p:cNvSpPr>
          <p:nvPr>
            <p:ph idx="1"/>
          </p:nvPr>
        </p:nvSpPr>
        <p:spPr>
          <a:xfrm>
            <a:off x="1439157" y="1637733"/>
            <a:ext cx="9591902" cy="3825807"/>
          </a:xfrm>
        </p:spPr>
        <p:txBody>
          <a:bodyPr>
            <a:normAutofit/>
          </a:bodyPr>
          <a:lstStyle/>
          <a:p>
            <a:pPr algn="just">
              <a:lnSpc>
                <a:spcPct val="100000"/>
              </a:lnSpc>
              <a:spcBef>
                <a:spcPts val="0"/>
              </a:spcBef>
              <a:spcAft>
                <a:spcPts val="36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Hadrat Mirza Tahir Ahmad (1928-2003) was the fourth head (khalifa) of the Ahmadiyya Muslim Community.</a:t>
            </a:r>
          </a:p>
          <a:p>
            <a:pPr algn="just">
              <a:lnSpc>
                <a:spcPct val="100000"/>
              </a:lnSpc>
              <a:spcBef>
                <a:spcPts val="0"/>
              </a:spcBef>
              <a:spcAft>
                <a:spcPts val="36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His book, ‘</a:t>
            </a:r>
            <a:r>
              <a:rPr lang="en-US" sz="2500" b="1" i="1" dirty="0">
                <a:solidFill>
                  <a:srgbClr val="000099"/>
                </a:solidFill>
                <a:effectLst>
                  <a:outerShdw blurRad="50800" dist="38100" dir="2700000" algn="tl" rotWithShape="0">
                    <a:prstClr val="black">
                      <a:alpha val="40000"/>
                    </a:prstClr>
                  </a:outerShdw>
                </a:effectLst>
              </a:rPr>
              <a:t>Murder in the Name of Allah’</a:t>
            </a:r>
            <a:r>
              <a:rPr lang="en-US" sz="2500" b="1" dirty="0">
                <a:solidFill>
                  <a:srgbClr val="000099"/>
                </a:solidFill>
                <a:effectLst>
                  <a:outerShdw blurRad="50800" dist="38100" dir="2700000" algn="tl" rotWithShape="0">
                    <a:prstClr val="black">
                      <a:alpha val="40000"/>
                    </a:prstClr>
                  </a:outerShdw>
                </a:effectLst>
              </a:rPr>
              <a:t>, provides powerful refutation of the </a:t>
            </a:r>
            <a:r>
              <a:rPr lang="en-US" sz="2500" b="1" dirty="0" smtClean="0">
                <a:solidFill>
                  <a:srgbClr val="000099"/>
                </a:solidFill>
                <a:effectLst>
                  <a:outerShdw blurRad="50800" dist="38100" dir="2700000" algn="tl" rotWithShape="0">
                    <a:prstClr val="black">
                      <a:alpha val="40000"/>
                    </a:prstClr>
                  </a:outerShdw>
                </a:effectLst>
              </a:rPr>
              <a:t>arguments for militant </a:t>
            </a:r>
            <a:r>
              <a:rPr lang="en-US" sz="2500" b="1" dirty="0">
                <a:solidFill>
                  <a:srgbClr val="000099"/>
                </a:solidFill>
                <a:effectLst>
                  <a:outerShdw blurRad="50800" dist="38100" dir="2700000" algn="tl" rotWithShape="0">
                    <a:prstClr val="black">
                      <a:alpha val="40000"/>
                    </a:prstClr>
                  </a:outerShdw>
                </a:effectLst>
              </a:rPr>
              <a:t>jihad.</a:t>
            </a:r>
          </a:p>
          <a:p>
            <a:pPr algn="just">
              <a:lnSpc>
                <a:spcPct val="100000"/>
              </a:lnSpc>
              <a:spcBef>
                <a:spcPts val="0"/>
              </a:spcBef>
              <a:spcAft>
                <a:spcPts val="3600"/>
              </a:spcAft>
              <a:buSzPct val="11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It </a:t>
            </a:r>
            <a:r>
              <a:rPr lang="en-US" sz="2500" b="1" dirty="0" smtClean="0">
                <a:solidFill>
                  <a:srgbClr val="000099"/>
                </a:solidFill>
                <a:effectLst>
                  <a:outerShdw blurRad="50800" dist="38100" dir="2700000" algn="tl" rotWithShape="0">
                    <a:prstClr val="black">
                      <a:alpha val="40000"/>
                    </a:prstClr>
                  </a:outerShdw>
                </a:effectLst>
              </a:rPr>
              <a:t>demonstrates </a:t>
            </a:r>
            <a:r>
              <a:rPr lang="en-US" sz="2500" b="1" dirty="0">
                <a:solidFill>
                  <a:srgbClr val="000099"/>
                </a:solidFill>
                <a:effectLst>
                  <a:outerShdw blurRad="50800" dist="38100" dir="2700000" algn="tl" rotWithShape="0">
                    <a:prstClr val="black">
                      <a:alpha val="40000"/>
                    </a:prstClr>
                  </a:outerShdw>
                </a:effectLst>
              </a:rPr>
              <a:t>that Islam grants full religious freedom and confutes the view that in Islam apostasy is a crime punishable by death.</a:t>
            </a:r>
          </a:p>
        </p:txBody>
      </p:sp>
      <p:sp>
        <p:nvSpPr>
          <p:cNvPr id="5" name="Slide Number Placeholder 4"/>
          <p:cNvSpPr>
            <a:spLocks noGrp="1"/>
          </p:cNvSpPr>
          <p:nvPr>
            <p:ph type="sldNum" sz="quarter" idx="12"/>
          </p:nvPr>
        </p:nvSpPr>
        <p:spPr>
          <a:xfrm>
            <a:off x="11731625" y="6389914"/>
            <a:ext cx="457200" cy="457200"/>
          </a:xfrm>
        </p:spPr>
        <p:txBody>
          <a:bodyPr/>
          <a:lstStyle/>
          <a:p>
            <a:pPr>
              <a:defRPr/>
            </a:pPr>
            <a:fld id="{E0CF7EFA-AA34-474B-A31D-DD2EBEC53348}" type="slidenum">
              <a:rPr lang="en-US" b="1" smtClean="0">
                <a:solidFill>
                  <a:srgbClr val="000099"/>
                </a:solidFill>
              </a:rPr>
              <a:pPr>
                <a:defRPr/>
              </a:pPr>
              <a:t>33</a:t>
            </a:fld>
            <a:endParaRPr lang="en-US" b="1" dirty="0">
              <a:solidFill>
                <a:srgbClr val="000099"/>
              </a:solidFill>
            </a:endParaRPr>
          </a:p>
        </p:txBody>
      </p:sp>
      <p:pic>
        <p:nvPicPr>
          <p:cNvPr id="9220" name="Picture 4" descr="http://t1.gstatic.com/images?q=tbn:ANd9GcQvxyhHRUX8yPerFM7JE5tOKOGonQgfE9ikMU2Sp5TAU5YsL4ADsQ"/>
          <p:cNvPicPr>
            <a:picLocks noChangeAspect="1" noChangeArrowheads="1"/>
          </p:cNvPicPr>
          <p:nvPr/>
        </p:nvPicPr>
        <p:blipFill>
          <a:blip r:embed="rId3" cstate="print"/>
          <a:srcRect/>
          <a:stretch>
            <a:fillRect/>
          </a:stretch>
        </p:blipFill>
        <p:spPr bwMode="auto">
          <a:xfrm>
            <a:off x="11031059" y="0"/>
            <a:ext cx="1157766" cy="15239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 name="Picture 1"/>
          <p:cNvPicPr>
            <a:picLocks noChangeAspect="1"/>
          </p:cNvPicPr>
          <p:nvPr/>
        </p:nvPicPr>
        <p:blipFill rotWithShape="1">
          <a:blip r:embed="rId4">
            <a:extLst>
              <a:ext uri="{28A0092B-C50C-407E-A947-70E740481C1C}">
                <a14:useLocalDpi xmlns:a14="http://schemas.microsoft.com/office/drawing/2010/main" val="0"/>
              </a:ext>
            </a:extLst>
          </a:blip>
          <a:srcRect l="34678" r="34837" b="10166"/>
          <a:stretch/>
        </p:blipFill>
        <p:spPr>
          <a:xfrm>
            <a:off x="-8643" y="4668836"/>
            <a:ext cx="1140758" cy="1731964"/>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105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400" b="1" dirty="0" smtClean="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Jihad and the West</a:t>
            </a:r>
            <a:endParaRPr lang="en-US" sz="44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5" name="TextBox 4"/>
          <p:cNvSpPr txBox="1"/>
          <p:nvPr/>
        </p:nvSpPr>
        <p:spPr>
          <a:xfrm>
            <a:off x="11735607" y="6274713"/>
            <a:ext cx="453218"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34</a:t>
            </a:fld>
            <a:endParaRPr lang="en-US" sz="1100" b="1" dirty="0">
              <a:solidFill>
                <a:srgbClr val="003054"/>
              </a:solidFill>
            </a:endParaRPr>
          </a:p>
        </p:txBody>
      </p:sp>
    </p:spTree>
    <p:extLst>
      <p:ext uri="{BB962C8B-B14F-4D97-AF65-F5344CB8AC3E}">
        <p14:creationId xmlns:p14="http://schemas.microsoft.com/office/powerpoint/2010/main" val="34577150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a:xfrm>
            <a:off x="1163184" y="297657"/>
            <a:ext cx="7162800" cy="944562"/>
          </a:xfrm>
        </p:spPr>
        <p:txBody>
          <a:bodyPr>
            <a:normAutofit/>
          </a:bodyPr>
          <a:lstStyle/>
          <a:p>
            <a:pPr algn="l" eaLnBrk="1" hangingPunct="1">
              <a:defRPr/>
            </a:pPr>
            <a:r>
              <a:rPr lang="en-US" sz="3600" b="1" dirty="0" smtClean="0">
                <a:solidFill>
                  <a:srgbClr val="86002D"/>
                </a:solidFill>
                <a:effectLst>
                  <a:outerShdw blurRad="38100" dist="38100" dir="2700000" algn="tl">
                    <a:srgbClr val="000000">
                      <a:alpha val="43137"/>
                    </a:srgbClr>
                  </a:outerShdw>
                </a:effectLst>
                <a:latin typeface="+mn-lt"/>
              </a:rPr>
              <a:t>Conversion or Death?</a:t>
            </a:r>
          </a:p>
        </p:txBody>
      </p:sp>
      <p:sp>
        <p:nvSpPr>
          <p:cNvPr id="9223" name="Rectangle 7"/>
          <p:cNvSpPr>
            <a:spLocks noGrp="1" noChangeArrowheads="1"/>
          </p:cNvSpPr>
          <p:nvPr>
            <p:ph type="body" idx="1"/>
          </p:nvPr>
        </p:nvSpPr>
        <p:spPr>
          <a:xfrm>
            <a:off x="1163184" y="1689781"/>
            <a:ext cx="9962016" cy="4014333"/>
          </a:xfrm>
        </p:spPr>
        <p:txBody>
          <a:bodyPr/>
          <a:lstStyle/>
          <a:p>
            <a:pPr marL="0" indent="0" algn="just">
              <a:lnSpc>
                <a:spcPct val="100000"/>
              </a:lnSpc>
              <a:spcBef>
                <a:spcPts val="0"/>
              </a:spcBef>
              <a:spcAft>
                <a:spcPts val="800"/>
              </a:spcAft>
              <a:buNone/>
              <a:defRPr/>
            </a:pPr>
            <a:r>
              <a:rPr lang="en-US" sz="2900" b="1" dirty="0" smtClean="0">
                <a:solidFill>
                  <a:srgbClr val="000099"/>
                </a:solidFill>
                <a:effectLst>
                  <a:outerShdw blurRad="50800" dist="38100" dir="2700000" algn="tl" rotWithShape="0">
                    <a:prstClr val="black">
                      <a:alpha val="40000"/>
                    </a:prstClr>
                  </a:outerShdw>
                </a:effectLst>
              </a:rPr>
              <a:t>“</a:t>
            </a:r>
            <a:r>
              <a:rPr lang="en-US" sz="2600" b="1" dirty="0">
                <a:solidFill>
                  <a:srgbClr val="000099"/>
                </a:solidFill>
                <a:effectLst>
                  <a:outerShdw blurRad="50800" dist="38100" dir="2700000" algn="tl" rotWithShape="0">
                    <a:prstClr val="black">
                      <a:alpha val="40000"/>
                    </a:prstClr>
                  </a:outerShdw>
                </a:effectLst>
              </a:rPr>
              <a:t>The period of Islamic conquests and empire building marks the first phase of the expansion of Islam as religion. … Jews and Christians were assigned special status as communities possessing scriptures, and therefore, were allowed religious autonomy. They were, however, required to pay a per capita tax called jiziya, as opposed to pagans, who were required to either accept Islam or </a:t>
            </a:r>
            <a:r>
              <a:rPr lang="en-US" sz="2600" b="1" i="1" dirty="0">
                <a:solidFill>
                  <a:srgbClr val="000099"/>
                </a:solidFill>
                <a:effectLst>
                  <a:outerShdw blurRad="50800" dist="38100" dir="2700000" algn="tl" rotWithShape="0">
                    <a:prstClr val="black">
                      <a:alpha val="40000"/>
                    </a:prstClr>
                  </a:outerShdw>
                </a:effectLst>
              </a:rPr>
              <a:t>die</a:t>
            </a:r>
            <a:r>
              <a:rPr lang="en-US" sz="2600" b="1" dirty="0">
                <a:solidFill>
                  <a:srgbClr val="000099"/>
                </a:solidFill>
                <a:effectLst>
                  <a:outerShdw blurRad="50800" dist="38100" dir="2700000" algn="tl" rotWithShape="0">
                    <a:prstClr val="black">
                      <a:alpha val="40000"/>
                    </a:prstClr>
                  </a:outerShdw>
                </a:effectLst>
              </a:rPr>
              <a:t>.”  </a:t>
            </a:r>
          </a:p>
          <a:p>
            <a:pPr algn="r">
              <a:spcBef>
                <a:spcPts val="0"/>
              </a:spcBef>
              <a:buNone/>
              <a:defRPr/>
            </a:pPr>
            <a:r>
              <a:rPr lang="en-US" sz="2700" b="1" dirty="0">
                <a:solidFill>
                  <a:srgbClr val="000099"/>
                </a:solidFill>
                <a:effectLst>
                  <a:outerShdw blurRad="50800" dist="38100" dir="2700000" algn="tl" rotWithShape="0">
                    <a:prstClr val="black">
                      <a:alpha val="40000"/>
                    </a:prstClr>
                  </a:outerShdw>
                </a:effectLst>
              </a:rPr>
              <a:t>[Encyclopedia Britannica, 1997, </a:t>
            </a:r>
            <a:r>
              <a:rPr lang="en-US" sz="2700" b="1" i="1" dirty="0">
                <a:solidFill>
                  <a:srgbClr val="000099"/>
                </a:solidFill>
                <a:effectLst>
                  <a:outerShdw blurRad="50800" dist="38100" dir="2700000" algn="tl" rotWithShape="0">
                    <a:prstClr val="black">
                      <a:alpha val="40000"/>
                    </a:prstClr>
                  </a:outerShdw>
                </a:effectLst>
              </a:rPr>
              <a:t>Islam</a:t>
            </a:r>
            <a:r>
              <a:rPr lang="en-US" sz="2700" b="1" dirty="0">
                <a:solidFill>
                  <a:srgbClr val="000099"/>
                </a:solidFill>
                <a:effectLst>
                  <a:outerShdw blurRad="50800" dist="38100" dir="2700000" algn="tl" rotWithShape="0">
                    <a:prstClr val="black">
                      <a:alpha val="40000"/>
                    </a:prstClr>
                  </a:outerShdw>
                </a:effectLst>
              </a:rPr>
              <a:t>]</a:t>
            </a:r>
          </a:p>
        </p:txBody>
      </p:sp>
      <p:pic>
        <p:nvPicPr>
          <p:cNvPr id="5" name="Picture 4" descr="Ency_Britannica.jpg"/>
          <p:cNvPicPr>
            <a:picLocks noChangeAspect="1"/>
          </p:cNvPicPr>
          <p:nvPr/>
        </p:nvPicPr>
        <p:blipFill>
          <a:blip r:embed="rId3" cstate="print"/>
          <a:srcRect l="12500" t="9346" r="9375" b="15888"/>
          <a:stretch>
            <a:fillRect/>
          </a:stretch>
        </p:blipFill>
        <p:spPr>
          <a:xfrm>
            <a:off x="10620375" y="0"/>
            <a:ext cx="1568450" cy="990600"/>
          </a:xfrm>
          <a:prstGeom prst="rect">
            <a:avLst/>
          </a:prstGeom>
        </p:spPr>
      </p:pic>
      <p:sp>
        <p:nvSpPr>
          <p:cNvPr id="6" name="Slide Number Placeholder 5"/>
          <p:cNvSpPr>
            <a:spLocks noGrp="1"/>
          </p:cNvSpPr>
          <p:nvPr>
            <p:ph type="sldNum" sz="quarter" idx="12"/>
          </p:nvPr>
        </p:nvSpPr>
        <p:spPr>
          <a:xfrm>
            <a:off x="11527970" y="6379028"/>
            <a:ext cx="424697" cy="427155"/>
          </a:xfrm>
        </p:spPr>
        <p:txBody>
          <a:bodyPr/>
          <a:lstStyle/>
          <a:p>
            <a:pPr>
              <a:defRPr/>
            </a:pPr>
            <a:r>
              <a:rPr lang="en-US" b="1" dirty="0" smtClean="0">
                <a:solidFill>
                  <a:srgbClr val="002060"/>
                </a:solidFill>
              </a:rPr>
              <a:t>35</a:t>
            </a:r>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a:xfrm>
            <a:off x="1177878" y="243840"/>
            <a:ext cx="5577252" cy="876300"/>
          </a:xfrm>
        </p:spPr>
        <p:txBody>
          <a:bodyPr>
            <a:normAutofit/>
          </a:bodyPr>
          <a:lstStyle/>
          <a:p>
            <a:pPr algn="l" eaLnBrk="1" hangingPunct="1">
              <a:defRPr/>
            </a:pPr>
            <a:r>
              <a:rPr lang="en-US" sz="3600" b="1" dirty="0" smtClean="0">
                <a:solidFill>
                  <a:srgbClr val="86002D"/>
                </a:solidFill>
                <a:effectLst>
                  <a:outerShdw blurRad="38100" dist="38100" dir="2700000" algn="tl">
                    <a:srgbClr val="000000">
                      <a:alpha val="43137"/>
                    </a:srgbClr>
                  </a:outerShdw>
                </a:effectLst>
                <a:latin typeface="+mn-lt"/>
              </a:rPr>
              <a:t>Conversion or Control?</a:t>
            </a:r>
          </a:p>
        </p:txBody>
      </p:sp>
      <p:sp>
        <p:nvSpPr>
          <p:cNvPr id="9223" name="Rectangle 7"/>
          <p:cNvSpPr>
            <a:spLocks noGrp="1" noChangeArrowheads="1"/>
          </p:cNvSpPr>
          <p:nvPr>
            <p:ph type="body" idx="1"/>
          </p:nvPr>
        </p:nvSpPr>
        <p:spPr>
          <a:xfrm>
            <a:off x="1333000" y="1253490"/>
            <a:ext cx="9896702" cy="4747260"/>
          </a:xfrm>
        </p:spPr>
        <p:txBody>
          <a:bodyPr>
            <a:normAutofit/>
          </a:bodyPr>
          <a:lstStyle/>
          <a:p>
            <a:pPr marL="0" indent="0" algn="just">
              <a:lnSpc>
                <a:spcPct val="100000"/>
              </a:lnSpc>
              <a:spcBef>
                <a:spcPts val="0"/>
              </a:spcBef>
              <a:spcAft>
                <a:spcPts val="600"/>
              </a:spcAft>
              <a:buNone/>
              <a:defRPr/>
            </a:pPr>
            <a:r>
              <a:rPr lang="en-US" sz="2400" b="1" dirty="0" smtClean="0">
                <a:solidFill>
                  <a:srgbClr val="000099"/>
                </a:solidFill>
                <a:effectLst>
                  <a:outerShdw blurRad="50800" dist="38100" dir="2700000" algn="tl" rotWithShape="0">
                    <a:prstClr val="black">
                      <a:alpha val="40000"/>
                    </a:prstClr>
                  </a:outerShdw>
                </a:effectLst>
              </a:rPr>
              <a:t>“The lesser jihad, or holy striving, means an active struggle using armed force whenever necessary. The object of such striving is not the conversion of individuals to Islam but rather gaining of political control over the collective affairs of societies to run them in accordance with the principles of Islam. … In fact, according to strict Muslim doctrine, </a:t>
            </a:r>
            <a:r>
              <a:rPr lang="en-US" sz="2400" b="1" dirty="0" smtClean="0">
                <a:solidFill>
                  <a:srgbClr val="000099"/>
                </a:solidFill>
                <a:effectLst>
                  <a:outerShdw blurRad="50800" dist="38100" dir="2700000" algn="tl" rotWithShape="0">
                    <a:prstClr val="black">
                      <a:alpha val="40000"/>
                    </a:prstClr>
                  </a:outerShdw>
                </a:effectLst>
                <a:uFill>
                  <a:solidFill>
                    <a:srgbClr val="FF6600"/>
                  </a:solidFill>
                </a:uFill>
              </a:rPr>
              <a:t>conversion ‘by force’ is forbidden </a:t>
            </a:r>
            <a:r>
              <a:rPr lang="en-US" sz="2400" b="1" dirty="0" smtClean="0">
                <a:solidFill>
                  <a:srgbClr val="000099"/>
                </a:solidFill>
                <a:effectLst>
                  <a:outerShdw blurRad="50800" dist="38100" dir="2700000" algn="tl" rotWithShape="0">
                    <a:prstClr val="black">
                      <a:alpha val="40000"/>
                    </a:prstClr>
                  </a:outerShdw>
                </a:effectLst>
              </a:rPr>
              <a:t>… and it is also strictly prohibited to wage wars for the sake of acquiring worldly glory, power, and rule.”   </a:t>
            </a:r>
            <a:endParaRPr lang="en-US" sz="2400" b="1" dirty="0" smtClean="0">
              <a:solidFill>
                <a:srgbClr val="000099"/>
              </a:solidFill>
              <a:effectLst>
                <a:outerShdw blurRad="50800" dist="38100" dir="2700000" algn="tl" rotWithShape="0">
                  <a:prstClr val="black">
                    <a:alpha val="40000"/>
                  </a:prstClr>
                </a:outerShdw>
              </a:effectLst>
            </a:endParaRPr>
          </a:p>
          <a:p>
            <a:pPr algn="r">
              <a:lnSpc>
                <a:spcPct val="100000"/>
              </a:lnSpc>
              <a:spcBef>
                <a:spcPts val="0"/>
              </a:spcBef>
              <a:spcAft>
                <a:spcPts val="5400"/>
              </a:spcAft>
              <a:buNone/>
              <a:defRPr/>
            </a:pPr>
            <a:r>
              <a:rPr lang="en-US" sz="2400" b="1" dirty="0" smtClean="0">
                <a:solidFill>
                  <a:srgbClr val="660C68"/>
                </a:solidFill>
                <a:effectLst>
                  <a:outerShdw blurRad="50800" dist="38100" dir="2700000" algn="tl" rotWithShape="0">
                    <a:prstClr val="black">
                      <a:alpha val="40000"/>
                    </a:prstClr>
                  </a:outerShdw>
                </a:effectLst>
              </a:rPr>
              <a:t>[</a:t>
            </a:r>
            <a:r>
              <a:rPr lang="en-US" sz="2400" b="1" dirty="0">
                <a:solidFill>
                  <a:srgbClr val="660C68"/>
                </a:solidFill>
                <a:effectLst>
                  <a:outerShdw blurRad="50800" dist="38100" dir="2700000" algn="tl" rotWithShape="0">
                    <a:prstClr val="black">
                      <a:alpha val="40000"/>
                    </a:prstClr>
                  </a:outerShdw>
                </a:effectLst>
              </a:rPr>
              <a:t>Encyclopedia Britannica, 2006, </a:t>
            </a:r>
            <a:r>
              <a:rPr lang="en-US" sz="2400" b="1" i="1" dirty="0">
                <a:solidFill>
                  <a:srgbClr val="660C68"/>
                </a:solidFill>
                <a:effectLst>
                  <a:outerShdw blurRad="50800" dist="38100" dir="2700000" algn="tl" rotWithShape="0">
                    <a:prstClr val="black">
                      <a:alpha val="40000"/>
                    </a:prstClr>
                  </a:outerShdw>
                </a:effectLst>
              </a:rPr>
              <a:t>Islam</a:t>
            </a:r>
            <a:r>
              <a:rPr lang="en-US" sz="2400" b="1" dirty="0" smtClean="0">
                <a:solidFill>
                  <a:srgbClr val="660C68"/>
                </a:solidFill>
                <a:effectLst>
                  <a:outerShdw blurRad="50800" dist="38100" dir="2700000" algn="tl" rotWithShape="0">
                    <a:prstClr val="black">
                      <a:alpha val="40000"/>
                    </a:prstClr>
                  </a:outerShdw>
                </a:effectLst>
              </a:rPr>
              <a:t>]</a:t>
            </a:r>
            <a:endParaRPr lang="en-US" sz="2400" b="1" dirty="0">
              <a:solidFill>
                <a:srgbClr val="000099"/>
              </a:solidFill>
              <a:effectLst>
                <a:outerShdw blurRad="50800" dist="38100" dir="2700000" algn="tl" rotWithShape="0">
                  <a:prstClr val="black">
                    <a:alpha val="40000"/>
                  </a:prstClr>
                </a:outerShdw>
              </a:effectLst>
            </a:endParaRPr>
          </a:p>
          <a:p>
            <a:pPr algn="just">
              <a:lnSpc>
                <a:spcPct val="100000"/>
              </a:lnSpc>
              <a:spcBef>
                <a:spcPts val="0"/>
              </a:spcBef>
              <a:spcAft>
                <a:spcPts val="3600"/>
              </a:spcAft>
              <a:buClr>
                <a:srgbClr val="C00000"/>
              </a:buClr>
              <a:buSzPct val="110000"/>
              <a:buFont typeface="Wingdings" panose="05000000000000000000" pitchFamily="2" charset="2"/>
              <a:buChar char="§"/>
            </a:pPr>
            <a:r>
              <a:rPr lang="en-US" sz="2400" b="1" i="1" dirty="0" smtClean="0">
                <a:solidFill>
                  <a:srgbClr val="0070C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Encyclopedia Britannica has revised its view on jihad!</a:t>
            </a:r>
            <a:endParaRPr lang="en-US" sz="2400" b="1" i="1" dirty="0">
              <a:solidFill>
                <a:srgbClr val="0070C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pic>
        <p:nvPicPr>
          <p:cNvPr id="6" name="Picture 5" descr="britannica-2007-1.jpg"/>
          <p:cNvPicPr>
            <a:picLocks noChangeAspect="1"/>
          </p:cNvPicPr>
          <p:nvPr/>
        </p:nvPicPr>
        <p:blipFill>
          <a:blip r:embed="rId3" cstate="print"/>
          <a:srcRect l="25333" t="25667" r="25667" b="41333"/>
          <a:stretch>
            <a:fillRect/>
          </a:stretch>
        </p:blipFill>
        <p:spPr>
          <a:xfrm>
            <a:off x="10831080" y="0"/>
            <a:ext cx="1357745" cy="914400"/>
          </a:xfrm>
          <a:prstGeom prst="rect">
            <a:avLst/>
          </a:prstGeom>
        </p:spPr>
      </p:pic>
      <p:sp>
        <p:nvSpPr>
          <p:cNvPr id="5" name="Rectangle 4"/>
          <p:cNvSpPr/>
          <p:nvPr/>
        </p:nvSpPr>
        <p:spPr>
          <a:xfrm>
            <a:off x="11632717" y="6368534"/>
            <a:ext cx="341760" cy="276999"/>
          </a:xfrm>
          <a:prstGeom prst="rect">
            <a:avLst/>
          </a:prstGeom>
        </p:spPr>
        <p:txBody>
          <a:bodyPr wrap="none">
            <a:spAutoFit/>
          </a:bodyPr>
          <a:lstStyle/>
          <a:p>
            <a:r>
              <a:rPr lang="en-US" sz="1200" b="1" dirty="0" smtClean="0">
                <a:solidFill>
                  <a:srgbClr val="002060"/>
                </a:solidFill>
              </a:rPr>
              <a:t>36</a:t>
            </a:r>
            <a:endParaRPr lang="en-US" sz="1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021668" y="266700"/>
            <a:ext cx="7315200" cy="1066800"/>
          </a:xfrm>
        </p:spPr>
        <p:txBody>
          <a:bodyPr>
            <a:normAutofit/>
          </a:bodyPr>
          <a:lstStyle/>
          <a:p>
            <a:pPr algn="l" eaLnBrk="1" hangingPunct="1">
              <a:defRPr/>
            </a:pPr>
            <a:r>
              <a:rPr lang="en-US" sz="3600" b="1" dirty="0" smtClean="0">
                <a:solidFill>
                  <a:srgbClr val="86002D"/>
                </a:solidFill>
                <a:effectLst>
                  <a:outerShdw blurRad="38100" dist="38100" dir="2700000" algn="tl">
                    <a:srgbClr val="000000">
                      <a:alpha val="43137"/>
                    </a:srgbClr>
                  </a:outerShdw>
                </a:effectLst>
                <a:latin typeface="+mn-lt"/>
              </a:rPr>
              <a:t>Conquest and Conversion</a:t>
            </a:r>
          </a:p>
        </p:txBody>
      </p:sp>
      <p:sp>
        <p:nvSpPr>
          <p:cNvPr id="34819" name="Rectangle 3"/>
          <p:cNvSpPr>
            <a:spLocks noGrp="1" noChangeArrowheads="1"/>
          </p:cNvSpPr>
          <p:nvPr>
            <p:ph idx="1"/>
          </p:nvPr>
        </p:nvSpPr>
        <p:spPr>
          <a:xfrm>
            <a:off x="1021668" y="1771650"/>
            <a:ext cx="10255931" cy="4226379"/>
          </a:xfrm>
        </p:spPr>
        <p:txBody>
          <a:bodyPr/>
          <a:lstStyle/>
          <a:p>
            <a:pPr marL="0" indent="0" algn="just">
              <a:lnSpc>
                <a:spcPct val="100000"/>
              </a:lnSpc>
              <a:spcAft>
                <a:spcPts val="600"/>
              </a:spcAft>
              <a:buNone/>
            </a:pPr>
            <a:r>
              <a:rPr lang="en-US" sz="2500" b="1" dirty="0" smtClean="0">
                <a:solidFill>
                  <a:srgbClr val="000099"/>
                </a:solidFill>
                <a:effectLst>
                  <a:outerShdw blurRad="50800" dist="38100" dir="2700000" algn="tl" rotWithShape="0">
                    <a:prstClr val="black">
                      <a:alpha val="40000"/>
                    </a:prstClr>
                  </a:outerShdw>
                </a:effectLst>
              </a:rPr>
              <a:t>Unlike </a:t>
            </a:r>
            <a:r>
              <a:rPr lang="en-US" sz="2500" b="1" dirty="0">
                <a:solidFill>
                  <a:srgbClr val="000099"/>
                </a:solidFill>
                <a:effectLst>
                  <a:outerShdw blurRad="50800" dist="38100" dir="2700000" algn="tl" rotWithShape="0">
                    <a:prstClr val="black">
                      <a:alpha val="40000"/>
                    </a:prstClr>
                  </a:outerShdw>
                </a:effectLst>
              </a:rPr>
              <a:t>Judaism and Buddhism, the religion of Islam proved as much an aggressive and missionary religion as Christianity. The Islam that conquered the northern regions was not the Islamic religion but the Islamic state. … Not until the second and third centuries of the Moslem era did the bulk of the people in Syria, Mesopotamia and Persia profess the religion of Muhammad. Between the military conquest of these regions and their religious conversion a long period intervened.</a:t>
            </a:r>
          </a:p>
          <a:p>
            <a:pPr algn="r">
              <a:spcBef>
                <a:spcPts val="0"/>
              </a:spcBef>
              <a:buNone/>
            </a:pPr>
            <a:r>
              <a:rPr lang="en-US" sz="2500" b="1" dirty="0">
                <a:solidFill>
                  <a:schemeClr val="bg1">
                    <a:lumMod val="25000"/>
                  </a:schemeClr>
                </a:solidFill>
                <a:effectLst>
                  <a:outerShdw blurRad="50800" dist="38100" dir="2700000" algn="tl" rotWithShape="0">
                    <a:prstClr val="black">
                      <a:alpha val="40000"/>
                    </a:prstClr>
                  </a:outerShdw>
                </a:effectLst>
                <a:latin typeface="Times New Roman" pitchFamily="18" charset="0"/>
              </a:rPr>
              <a:t> </a:t>
            </a:r>
            <a:r>
              <a:rPr lang="en-US" sz="2500" b="1" dirty="0">
                <a:solidFill>
                  <a:srgbClr val="7E0000"/>
                </a:solidFill>
                <a:effectLst>
                  <a:outerShdw blurRad="50800" dist="38100" dir="2700000" algn="tl" rotWithShape="0">
                    <a:prstClr val="black">
                      <a:alpha val="40000"/>
                    </a:prstClr>
                  </a:outerShdw>
                </a:effectLst>
                <a:latin typeface="Times New Roman" pitchFamily="18" charset="0"/>
              </a:rPr>
              <a:t>[Philip </a:t>
            </a:r>
            <a:r>
              <a:rPr lang="en-US" sz="2600" b="1" dirty="0">
                <a:solidFill>
                  <a:srgbClr val="7E0000"/>
                </a:solidFill>
                <a:effectLst>
                  <a:outerShdw blurRad="50800" dist="38100" dir="2700000" algn="tl" rotWithShape="0">
                    <a:prstClr val="black">
                      <a:alpha val="40000"/>
                    </a:prstClr>
                  </a:outerShdw>
                </a:effectLst>
                <a:latin typeface="Times New Roman" pitchFamily="18" charset="0"/>
              </a:rPr>
              <a:t>K. Hitti, </a:t>
            </a:r>
            <a:r>
              <a:rPr lang="en-US" sz="2600" b="1" i="1" dirty="0">
                <a:solidFill>
                  <a:srgbClr val="7E0000"/>
                </a:solidFill>
                <a:effectLst>
                  <a:outerShdw blurRad="50800" dist="38100" dir="2700000" algn="tl" rotWithShape="0">
                    <a:prstClr val="black">
                      <a:alpha val="40000"/>
                    </a:prstClr>
                  </a:outerShdw>
                </a:effectLst>
                <a:latin typeface="Times New Roman" pitchFamily="18" charset="0"/>
              </a:rPr>
              <a:t>The Arabs: A Short History, </a:t>
            </a:r>
            <a:r>
              <a:rPr lang="en-US" sz="2600" b="1" dirty="0">
                <a:solidFill>
                  <a:srgbClr val="7E0000"/>
                </a:solidFill>
                <a:effectLst>
                  <a:outerShdw blurRad="50800" dist="38100" dir="2700000" algn="tl" rotWithShape="0">
                    <a:prstClr val="black">
                      <a:alpha val="40000"/>
                    </a:prstClr>
                  </a:outerShdw>
                </a:effectLst>
                <a:latin typeface="Times New Roman" pitchFamily="18" charset="0"/>
              </a:rPr>
              <a:t>1949]</a:t>
            </a:r>
            <a:endParaRPr lang="en-US" sz="2600" b="1" i="1" dirty="0">
              <a:solidFill>
                <a:srgbClr val="7E0000"/>
              </a:solidFill>
              <a:effectLst>
                <a:outerShdw blurRad="50800" dist="38100" dir="2700000" algn="tl" rotWithShape="0">
                  <a:prstClr val="black">
                    <a:alpha val="40000"/>
                  </a:prstClr>
                </a:outerShdw>
              </a:effectLst>
            </a:endParaRPr>
          </a:p>
          <a:p>
            <a:pPr algn="just" eaLnBrk="1" hangingPunct="1">
              <a:lnSpc>
                <a:spcPct val="90000"/>
              </a:lnSpc>
              <a:buFont typeface="Wingdings" pitchFamily="2" charset="2"/>
              <a:buNone/>
            </a:pPr>
            <a:endParaRPr lang="en-US" dirty="0" smtClean="0"/>
          </a:p>
        </p:txBody>
      </p:sp>
      <p:sp>
        <p:nvSpPr>
          <p:cNvPr id="5" name="Slide Number Placeholder 4"/>
          <p:cNvSpPr>
            <a:spLocks noGrp="1"/>
          </p:cNvSpPr>
          <p:nvPr>
            <p:ph type="sldNum" sz="quarter" idx="12"/>
          </p:nvPr>
        </p:nvSpPr>
        <p:spPr>
          <a:xfrm>
            <a:off x="11541125" y="6291943"/>
            <a:ext cx="533400" cy="457200"/>
          </a:xfrm>
        </p:spPr>
        <p:txBody>
          <a:bodyPr/>
          <a:lstStyle/>
          <a:p>
            <a:pPr>
              <a:defRPr/>
            </a:pPr>
            <a:fld id="{E0CF7EFA-AA34-474B-A31D-DD2EBEC53348}" type="slidenum">
              <a:rPr lang="en-US" b="1" smtClean="0">
                <a:solidFill>
                  <a:srgbClr val="000099"/>
                </a:solidFill>
              </a:rPr>
              <a:pPr>
                <a:defRPr/>
              </a:pPr>
              <a:t>37</a:t>
            </a:fld>
            <a:endParaRPr lang="en-US" b="1" dirty="0">
              <a:solidFill>
                <a:srgbClr val="000099"/>
              </a:solidFill>
            </a:endParaRPr>
          </a:p>
        </p:txBody>
      </p:sp>
      <p:pic>
        <p:nvPicPr>
          <p:cNvPr id="17410" name="Picture 2" descr="http://t2.gstatic.com/images?q=tbn:ANd9GcThqzBm89mn_89K8zYcSDDokenaAtGpofkKFfDTZuVk7h4YQGMECg"/>
          <p:cNvPicPr>
            <a:picLocks noChangeAspect="1" noChangeArrowheads="1"/>
          </p:cNvPicPr>
          <p:nvPr/>
        </p:nvPicPr>
        <p:blipFill>
          <a:blip r:embed="rId3" cstate="print"/>
          <a:srcRect l="36842" r="18421" b="63612"/>
          <a:stretch>
            <a:fillRect/>
          </a:stretch>
        </p:blipFill>
        <p:spPr bwMode="auto">
          <a:xfrm>
            <a:off x="10893425" y="0"/>
            <a:ext cx="1295400" cy="16002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97869" y="457198"/>
            <a:ext cx="6400800" cy="1143000"/>
          </a:xfrm>
        </p:spPr>
        <p:txBody>
          <a:bodyPr>
            <a:noAutofit/>
          </a:bodyPr>
          <a:lstStyle/>
          <a:p>
            <a:pPr algn="l" eaLnBrk="1" hangingPunct="1">
              <a:defRPr/>
            </a:pPr>
            <a:r>
              <a:rPr lang="en-US" sz="4000" b="1" dirty="0">
                <a:solidFill>
                  <a:srgbClr val="7E0000"/>
                </a:solidFill>
                <a:effectLst>
                  <a:outerShdw blurRad="38100" dist="38100" dir="2700000" algn="tl">
                    <a:srgbClr val="000000">
                      <a:alpha val="43137"/>
                    </a:srgbClr>
                  </a:outerShdw>
                </a:effectLst>
                <a:latin typeface="+mn-lt"/>
              </a:rPr>
              <a:t>Conquest and Liberation</a:t>
            </a:r>
          </a:p>
        </p:txBody>
      </p:sp>
      <p:sp>
        <p:nvSpPr>
          <p:cNvPr id="53251" name="Rectangle 3"/>
          <p:cNvSpPr>
            <a:spLocks noGrp="1" noChangeArrowheads="1"/>
          </p:cNvSpPr>
          <p:nvPr>
            <p:ph type="body" idx="1"/>
          </p:nvPr>
        </p:nvSpPr>
        <p:spPr>
          <a:xfrm>
            <a:off x="956354" y="1959427"/>
            <a:ext cx="9994674" cy="3483430"/>
          </a:xfrm>
        </p:spPr>
        <p:txBody>
          <a:bodyPr/>
          <a:lstStyle/>
          <a:p>
            <a:pPr marL="0" indent="0" algn="just">
              <a:lnSpc>
                <a:spcPct val="100000"/>
              </a:lnSpc>
              <a:spcBef>
                <a:spcPts val="0"/>
              </a:spcBef>
              <a:spcAft>
                <a:spcPts val="1200"/>
              </a:spcAft>
              <a:buNone/>
            </a:pPr>
            <a:r>
              <a:rPr lang="en-US" sz="2500" b="1" dirty="0" smtClean="0">
                <a:solidFill>
                  <a:srgbClr val="000099"/>
                </a:solidFill>
                <a:effectLst>
                  <a:outerShdw blurRad="50800" dist="38100" dir="2700000" algn="tl" rotWithShape="0">
                    <a:prstClr val="black">
                      <a:alpha val="40000"/>
                    </a:prstClr>
                  </a:outerShdw>
                </a:effectLst>
              </a:rPr>
              <a:t>In the seventh century of the Christian era,  the Muslim Arabs liberated … a string of Oriental countries – from Syria right across North Africa to Spain – which had been under Greek or Roman rule for nearly a thousand years. After that between the eleventh century and the sixteenth, the Muslims went on to conquer, by stages, almost the whole of India, and their religion spread peacefully still farther afield.   </a:t>
            </a:r>
          </a:p>
          <a:p>
            <a:pPr algn="r">
              <a:spcBef>
                <a:spcPts val="200"/>
              </a:spcBef>
              <a:buNone/>
            </a:pPr>
            <a:r>
              <a:rPr lang="en-US" sz="2550" b="1" dirty="0" smtClean="0">
                <a:solidFill>
                  <a:srgbClr val="7E0000"/>
                </a:solidFill>
                <a:effectLst>
                  <a:outerShdw blurRad="50800" dist="38100" dir="2700000" algn="tl" rotWithShape="0">
                    <a:prstClr val="black">
                      <a:alpha val="40000"/>
                    </a:prstClr>
                  </a:outerShdw>
                </a:effectLst>
                <a:latin typeface="Arial Rounded MT Bold"/>
              </a:rPr>
              <a:t>    </a:t>
            </a:r>
            <a:r>
              <a:rPr lang="en-US" sz="2800" b="1" dirty="0" smtClean="0">
                <a:solidFill>
                  <a:srgbClr val="7E0000"/>
                </a:solidFill>
                <a:effectLst>
                  <a:outerShdw blurRad="50800" dist="38100" dir="2700000" algn="tl" rotWithShape="0">
                    <a:prstClr val="black">
                      <a:alpha val="40000"/>
                    </a:prstClr>
                  </a:outerShdw>
                </a:effectLst>
              </a:rPr>
              <a:t>[Arnold Toynbee, </a:t>
            </a:r>
            <a:r>
              <a:rPr lang="en-US" sz="2800" b="1" i="1" dirty="0" smtClean="0">
                <a:solidFill>
                  <a:srgbClr val="7E0000"/>
                </a:solidFill>
                <a:effectLst>
                  <a:outerShdw blurRad="50800" dist="38100" dir="2700000" algn="tl" rotWithShape="0">
                    <a:prstClr val="black">
                      <a:alpha val="40000"/>
                    </a:prstClr>
                  </a:outerShdw>
                </a:effectLst>
              </a:rPr>
              <a:t>Islam and the West, </a:t>
            </a:r>
            <a:r>
              <a:rPr lang="en-US" sz="2800" b="1" dirty="0" smtClean="0">
                <a:solidFill>
                  <a:srgbClr val="7E0000"/>
                </a:solidFill>
                <a:effectLst>
                  <a:outerShdw blurRad="50800" dist="38100" dir="2700000" algn="tl" rotWithShape="0">
                    <a:prstClr val="black">
                      <a:alpha val="40000"/>
                    </a:prstClr>
                  </a:outerShdw>
                </a:effectLst>
              </a:rPr>
              <a:t>1955]</a:t>
            </a:r>
            <a:endParaRPr lang="en-US" dirty="0" smtClean="0">
              <a:solidFill>
                <a:srgbClr val="7E0000"/>
              </a:solidFill>
            </a:endParaRPr>
          </a:p>
        </p:txBody>
      </p:sp>
      <p:sp>
        <p:nvSpPr>
          <p:cNvPr id="6" name="Slide Number Placeholder 5"/>
          <p:cNvSpPr>
            <a:spLocks noGrp="1"/>
          </p:cNvSpPr>
          <p:nvPr>
            <p:ph type="sldNum" sz="quarter" idx="12"/>
          </p:nvPr>
        </p:nvSpPr>
        <p:spPr>
          <a:xfrm>
            <a:off x="11807825" y="6400800"/>
            <a:ext cx="381000" cy="457200"/>
          </a:xfrm>
        </p:spPr>
        <p:txBody>
          <a:bodyPr/>
          <a:lstStyle/>
          <a:p>
            <a:pPr>
              <a:defRPr/>
            </a:pPr>
            <a:fld id="{E0CF7EFA-AA34-474B-A31D-DD2EBEC53348}" type="slidenum">
              <a:rPr lang="en-US" b="1" smtClean="0">
                <a:solidFill>
                  <a:srgbClr val="000099"/>
                </a:solidFill>
              </a:rPr>
              <a:pPr>
                <a:defRPr/>
              </a:pPr>
              <a:t>38</a:t>
            </a:fld>
            <a:endParaRPr lang="en-US" b="1" dirty="0">
              <a:solidFill>
                <a:srgbClr val="000099"/>
              </a:solidFill>
            </a:endParaRPr>
          </a:p>
        </p:txBody>
      </p:sp>
      <p:pic>
        <p:nvPicPr>
          <p:cNvPr id="2050" name="Picture 2" descr="http://t1.gstatic.com/images?q=tbn:ANd9GcQFbGhWwdJHrNj1ai23E6cGVzRzEmGFLN_tdab3wYkEE47g5xfom8dyl_eq"/>
          <p:cNvPicPr>
            <a:picLocks noChangeAspect="1" noChangeArrowheads="1"/>
          </p:cNvPicPr>
          <p:nvPr/>
        </p:nvPicPr>
        <p:blipFill rotWithShape="1">
          <a:blip r:embed="rId3" cstate="print"/>
          <a:srcRect l="7681" r="10006"/>
          <a:stretch/>
        </p:blipFill>
        <p:spPr bwMode="auto">
          <a:xfrm>
            <a:off x="10871653" y="0"/>
            <a:ext cx="1317172" cy="16002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34888" y="1099457"/>
            <a:ext cx="9951998" cy="4419600"/>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Synopsis</a:t>
            </a:r>
          </a:p>
        </p:txBody>
      </p:sp>
      <p:sp>
        <p:nvSpPr>
          <p:cNvPr id="5" name="TextBox 4"/>
          <p:cNvSpPr txBox="1"/>
          <p:nvPr/>
        </p:nvSpPr>
        <p:spPr>
          <a:xfrm>
            <a:off x="11702123" y="6427113"/>
            <a:ext cx="486702" cy="430887"/>
          </a:xfrm>
          <a:prstGeom prst="rect">
            <a:avLst/>
          </a:prstGeom>
          <a:noFill/>
        </p:spPr>
        <p:txBody>
          <a:bodyPr wrap="square" rtlCol="0">
            <a:spAutoFit/>
          </a:bodyPr>
          <a:lstStyle/>
          <a:p>
            <a:r>
              <a:rPr lang="en-US" sz="1100" b="1" dirty="0">
                <a:solidFill>
                  <a:srgbClr val="003054"/>
                </a:solidFill>
              </a:rPr>
              <a:t>                 </a:t>
            </a:r>
            <a:r>
              <a:rPr lang="en-US" sz="1100" b="1" dirty="0" smtClean="0">
                <a:solidFill>
                  <a:srgbClr val="003054"/>
                </a:solidFill>
              </a:rPr>
              <a:t>   </a:t>
            </a:r>
            <a:fld id="{A045CC2D-5671-427A-B7FD-309D08F75655}" type="slidenum">
              <a:rPr lang="en-US" sz="1100" b="1" smtClean="0">
                <a:solidFill>
                  <a:srgbClr val="003054"/>
                </a:solidFill>
              </a:rPr>
              <a:pPr/>
              <a:t>39</a:t>
            </a:fld>
            <a:endParaRPr lang="en-US" sz="1100" b="1" dirty="0">
              <a:solidFill>
                <a:srgbClr val="003054"/>
              </a:solidFill>
            </a:endParaRPr>
          </a:p>
        </p:txBody>
      </p:sp>
    </p:spTree>
    <p:extLst>
      <p:ext uri="{BB962C8B-B14F-4D97-AF65-F5344CB8AC3E}">
        <p14:creationId xmlns:p14="http://schemas.microsoft.com/office/powerpoint/2010/main" val="4221065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522412" y="236765"/>
            <a:ext cx="6477000" cy="808264"/>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Prologue</a:t>
            </a:r>
          </a:p>
        </p:txBody>
      </p:sp>
      <p:sp>
        <p:nvSpPr>
          <p:cNvPr id="5127" name="Rectangle 7"/>
          <p:cNvSpPr>
            <a:spLocks noGrp="1" noChangeArrowheads="1"/>
          </p:cNvSpPr>
          <p:nvPr>
            <p:ph idx="1"/>
          </p:nvPr>
        </p:nvSpPr>
        <p:spPr>
          <a:xfrm>
            <a:off x="1751012" y="1322614"/>
            <a:ext cx="9189131" cy="4800600"/>
          </a:xfrm>
        </p:spPr>
        <p:txBody>
          <a:bodyPr>
            <a:normAutofit/>
          </a:bodyPr>
          <a:lstStyle/>
          <a:p>
            <a:pPr marL="274320" indent="-274320">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Jihad</a:t>
            </a:r>
            <a:r>
              <a:rPr lang="en-US" sz="2600" b="1" i="1" dirty="0">
                <a:solidFill>
                  <a:srgbClr val="000099"/>
                </a:solidFill>
                <a:effectLst>
                  <a:outerShdw blurRad="50800" dist="38100" dir="2700000" algn="tl" rotWithShape="0">
                    <a:prstClr val="black">
                      <a:alpha val="40000"/>
                    </a:prstClr>
                  </a:outerShdw>
                </a:effectLst>
              </a:rPr>
              <a:t> </a:t>
            </a:r>
            <a:r>
              <a:rPr lang="en-US" sz="2600" b="1" dirty="0">
                <a:solidFill>
                  <a:srgbClr val="000099"/>
                </a:solidFill>
                <a:effectLst>
                  <a:outerShdw blurRad="50800" dist="38100" dir="2700000" algn="tl" rotWithShape="0">
                    <a:prstClr val="black">
                      <a:alpha val="40000"/>
                    </a:prstClr>
                  </a:outerShdw>
                </a:effectLst>
              </a:rPr>
              <a:t>is a Quranic concept.</a:t>
            </a:r>
          </a:p>
          <a:p>
            <a:pPr marL="274320" indent="-274320">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The Arabic word, </a:t>
            </a:r>
            <a:r>
              <a:rPr lang="en-US" sz="2600" b="1" i="1" dirty="0">
                <a:solidFill>
                  <a:srgbClr val="000099"/>
                </a:solidFill>
                <a:effectLst>
                  <a:outerShdw blurRad="50800" dist="38100" dir="2700000" algn="tl" rotWithShape="0">
                    <a:prstClr val="black">
                      <a:alpha val="40000"/>
                    </a:prstClr>
                  </a:outerShdw>
                </a:effectLst>
              </a:rPr>
              <a:t>jihad</a:t>
            </a:r>
            <a:r>
              <a:rPr lang="en-US" sz="2600" b="1" dirty="0">
                <a:solidFill>
                  <a:srgbClr val="000099"/>
                </a:solidFill>
                <a:effectLst>
                  <a:outerShdw blurRad="50800" dist="38100" dir="2700000" algn="tl" rotWithShape="0">
                    <a:prstClr val="black">
                      <a:alpha val="40000"/>
                    </a:prstClr>
                  </a:outerShdw>
                </a:effectLst>
              </a:rPr>
              <a:t>, means ‘</a:t>
            </a:r>
            <a:r>
              <a:rPr lang="en-US" sz="2600" b="1" i="1" dirty="0">
                <a:solidFill>
                  <a:srgbClr val="000099"/>
                </a:solidFill>
                <a:effectLst>
                  <a:outerShdw blurRad="50800" dist="38100" dir="2700000" algn="tl" rotWithShape="0">
                    <a:prstClr val="black">
                      <a:alpha val="40000"/>
                    </a:prstClr>
                  </a:outerShdw>
                </a:effectLst>
              </a:rPr>
              <a:t>striving</a:t>
            </a:r>
            <a:r>
              <a:rPr lang="en-US" sz="2600" b="1" dirty="0">
                <a:solidFill>
                  <a:srgbClr val="000099"/>
                </a:solidFill>
                <a:effectLst>
                  <a:outerShdw blurRad="50800" dist="38100" dir="2700000" algn="tl" rotWithShape="0">
                    <a:prstClr val="black">
                      <a:alpha val="40000"/>
                    </a:prstClr>
                  </a:outerShdw>
                </a:effectLst>
              </a:rPr>
              <a:t>’.</a:t>
            </a:r>
          </a:p>
          <a:p>
            <a:pPr marL="274320" indent="-274320" algn="just">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It has come to denote any campaign made for principle or faith. </a:t>
            </a:r>
          </a:p>
          <a:p>
            <a:pPr marL="274320" indent="-274320" algn="just">
              <a:lnSpc>
                <a:spcPct val="100000"/>
              </a:lnSpc>
              <a:spcBef>
                <a:spcPts val="0"/>
              </a:spcBef>
              <a:spcAft>
                <a:spcPts val="36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Expansionistic and </a:t>
            </a:r>
            <a:r>
              <a:rPr lang="en-US" sz="2600" b="1" dirty="0" smtClean="0">
                <a:solidFill>
                  <a:srgbClr val="000099"/>
                </a:solidFill>
                <a:effectLst>
                  <a:outerShdw blurRad="50800" dist="38100" dir="2700000" algn="tl" rotWithShape="0">
                    <a:prstClr val="black">
                      <a:alpha val="40000"/>
                    </a:prstClr>
                  </a:outerShdw>
                </a:effectLst>
              </a:rPr>
              <a:t>imperialistic </a:t>
            </a:r>
            <a:r>
              <a:rPr lang="en-US" sz="2600" b="1" dirty="0">
                <a:solidFill>
                  <a:srgbClr val="000099"/>
                </a:solidFill>
                <a:effectLst>
                  <a:outerShdw blurRad="50800" dist="38100" dir="2700000" algn="tl" rotWithShape="0">
                    <a:prstClr val="black">
                      <a:alpha val="40000"/>
                    </a:prstClr>
                  </a:outerShdw>
                </a:effectLst>
              </a:rPr>
              <a:t>wars waged by Muslims have also been called </a:t>
            </a:r>
            <a:r>
              <a:rPr lang="en-US" sz="2600" b="1" i="1" dirty="0">
                <a:solidFill>
                  <a:srgbClr val="000099"/>
                </a:solidFill>
                <a:effectLst>
                  <a:outerShdw blurRad="50800" dist="38100" dir="2700000" algn="tl" rotWithShape="0">
                    <a:prstClr val="black">
                      <a:alpha val="40000"/>
                    </a:prstClr>
                  </a:outerShdw>
                </a:effectLst>
              </a:rPr>
              <a:t>jihad.</a:t>
            </a:r>
          </a:p>
          <a:p>
            <a:pPr marL="274320" indent="-274320">
              <a:spcBef>
                <a:spcPts val="0"/>
              </a:spcBef>
              <a:spcAft>
                <a:spcPts val="3000"/>
              </a:spcAft>
              <a:buSzPct val="11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It is not a mandatory pillar of Islam.</a:t>
            </a:r>
          </a:p>
        </p:txBody>
      </p:sp>
      <p:sp>
        <p:nvSpPr>
          <p:cNvPr id="5" name="Slide Number Placeholder 4"/>
          <p:cNvSpPr>
            <a:spLocks noGrp="1"/>
          </p:cNvSpPr>
          <p:nvPr>
            <p:ph type="sldNum" sz="quarter" idx="12"/>
          </p:nvPr>
        </p:nvSpPr>
        <p:spPr>
          <a:xfrm>
            <a:off x="11646127" y="6324600"/>
            <a:ext cx="457200" cy="457200"/>
          </a:xfrm>
        </p:spPr>
        <p:txBody>
          <a:bodyPr/>
          <a:lstStyle/>
          <a:p>
            <a:pPr>
              <a:defRPr/>
            </a:pPr>
            <a:fld id="{E0CF7EFA-AA34-474B-A31D-DD2EBEC53348}" type="slidenum">
              <a:rPr lang="en-US" b="1" smtClean="0">
                <a:solidFill>
                  <a:srgbClr val="000099"/>
                </a:solidFill>
              </a:rPr>
              <a:pPr>
                <a:defRPr/>
              </a:pPr>
              <a:t>4</a:t>
            </a:fld>
            <a:endParaRPr lang="en-US" b="1" dirty="0">
              <a:solidFill>
                <a:srgbClr val="000099"/>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328980" y="252046"/>
            <a:ext cx="8880231" cy="908539"/>
          </a:xfrm>
        </p:spPr>
        <p:txBody>
          <a:bodyPr>
            <a:no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Militant Jihad By Any Other Name …</a:t>
            </a:r>
          </a:p>
        </p:txBody>
      </p:sp>
      <p:sp>
        <p:nvSpPr>
          <p:cNvPr id="44035" name="Rectangle 3"/>
          <p:cNvSpPr>
            <a:spLocks noGrp="1" noChangeArrowheads="1"/>
          </p:cNvSpPr>
          <p:nvPr>
            <p:ph idx="1"/>
          </p:nvPr>
        </p:nvSpPr>
        <p:spPr>
          <a:xfrm>
            <a:off x="1522411" y="1573823"/>
            <a:ext cx="9661403" cy="4648200"/>
          </a:xfrm>
        </p:spPr>
        <p:txBody>
          <a:bodyPr>
            <a:normAutofit/>
          </a:bodyPr>
          <a:lstStyle/>
          <a:p>
            <a:pPr marL="365760" indent="-365760" algn="just">
              <a:lnSpc>
                <a:spcPct val="100000"/>
              </a:lnSpc>
              <a:spcBef>
                <a:spcPts val="0"/>
              </a:spcBef>
              <a:spcAft>
                <a:spcPts val="2400"/>
              </a:spcAft>
              <a:buSzPct val="150000"/>
            </a:pPr>
            <a:r>
              <a:rPr lang="en-US" sz="2600" b="1" dirty="0" smtClean="0">
                <a:solidFill>
                  <a:srgbClr val="000099"/>
                </a:solidFill>
                <a:effectLst>
                  <a:outerShdw blurRad="50800" dist="38100" dir="2700000" algn="tl" rotWithShape="0">
                    <a:prstClr val="black">
                      <a:alpha val="40000"/>
                    </a:prstClr>
                  </a:outerShdw>
                </a:effectLst>
              </a:rPr>
              <a:t>  … would be as abominable.</a:t>
            </a:r>
          </a:p>
          <a:p>
            <a:pPr marL="365760" indent="-365760" algn="just">
              <a:lnSpc>
                <a:spcPct val="100000"/>
              </a:lnSpc>
              <a:spcBef>
                <a:spcPts val="0"/>
              </a:spcBef>
              <a:spcAft>
                <a:spcPts val="2400"/>
              </a:spcAft>
              <a:buSzPct val="150000"/>
            </a:pPr>
            <a:r>
              <a:rPr lang="en-US" sz="2600" b="1" dirty="0" smtClean="0">
                <a:solidFill>
                  <a:srgbClr val="000099"/>
                </a:solidFill>
                <a:effectLst>
                  <a:outerShdw blurRad="50800" dist="38100" dir="2700000" algn="tl" rotWithShape="0">
                    <a:prstClr val="black">
                      <a:alpha val="40000"/>
                    </a:prstClr>
                  </a:outerShdw>
                </a:effectLst>
              </a:rPr>
              <a:t>Or far worse.</a:t>
            </a:r>
          </a:p>
          <a:p>
            <a:pPr marL="365760" indent="-365760" algn="just">
              <a:lnSpc>
                <a:spcPct val="100000"/>
              </a:lnSpc>
              <a:spcBef>
                <a:spcPts val="0"/>
              </a:spcBef>
              <a:spcAft>
                <a:spcPts val="600"/>
              </a:spcAft>
              <a:buSzPct val="150000"/>
            </a:pPr>
            <a:r>
              <a:rPr lang="en-US" sz="2600" b="1" dirty="0" smtClean="0">
                <a:solidFill>
                  <a:srgbClr val="000099"/>
                </a:solidFill>
                <a:effectLst>
                  <a:outerShdw blurRad="50800" dist="38100" dir="2700000" algn="tl" rotWithShape="0">
                    <a:prstClr val="black">
                      <a:alpha val="40000"/>
                    </a:prstClr>
                  </a:outerShdw>
                </a:effectLst>
              </a:rPr>
              <a:t>Other names?</a:t>
            </a:r>
          </a:p>
          <a:p>
            <a:pPr marL="777034" lvl="1" indent="-457200" algn="just">
              <a:lnSpc>
                <a:spcPct val="100000"/>
              </a:lnSpc>
              <a:spcBef>
                <a:spcPts val="0"/>
              </a:spcBef>
              <a:buClr>
                <a:srgbClr val="000099"/>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rPr>
              <a:t>Extermination of indigenous people, the Inquisition, the Crusades, the Holocaust, apartheid, Cultural Revolution, ethnic cleansing, imperial and neo-imperial wars </a:t>
            </a:r>
            <a:r>
              <a:rPr lang="en-US" sz="2600" b="1" dirty="0" smtClean="0">
                <a:solidFill>
                  <a:srgbClr val="000099"/>
                </a:solidFill>
                <a:effectLst>
                  <a:outerShdw blurRad="50800" dist="38100" dir="2700000" algn="tl" rotWithShape="0">
                    <a:prstClr val="black">
                      <a:alpha val="40000"/>
                    </a:prstClr>
                  </a:outerShdw>
                </a:effectLst>
              </a:rPr>
              <a:t>…</a:t>
            </a:r>
            <a:endParaRPr lang="en-US" sz="2600" b="1" dirty="0" smtClean="0">
              <a:solidFill>
                <a:schemeClr val="bg1">
                  <a:lumMod val="25000"/>
                </a:schemeClr>
              </a:solidFill>
              <a:effectLst>
                <a:outerShdw blurRad="50800" dist="38100" dir="2700000" algn="tl" rotWithShape="0">
                  <a:prstClr val="black">
                    <a:alpha val="40000"/>
                  </a:prstClr>
                </a:outerShdw>
              </a:effectLst>
              <a:latin typeface="Arial Rounded MT Bold"/>
            </a:endParaRPr>
          </a:p>
        </p:txBody>
      </p:sp>
      <p:sp>
        <p:nvSpPr>
          <p:cNvPr id="5" name="Slide Number Placeholder 4"/>
          <p:cNvSpPr>
            <a:spLocks noGrp="1"/>
          </p:cNvSpPr>
          <p:nvPr>
            <p:ph type="sldNum" sz="quarter" idx="12"/>
          </p:nvPr>
        </p:nvSpPr>
        <p:spPr>
          <a:xfrm>
            <a:off x="11807825" y="6400800"/>
            <a:ext cx="381000" cy="457200"/>
          </a:xfrm>
        </p:spPr>
        <p:txBody>
          <a:bodyPr/>
          <a:lstStyle/>
          <a:p>
            <a:pPr>
              <a:defRPr/>
            </a:pPr>
            <a:fld id="{E0CF7EFA-AA34-474B-A31D-DD2EBEC53348}" type="slidenum">
              <a:rPr lang="en-US" b="1" smtClean="0">
                <a:solidFill>
                  <a:srgbClr val="000099"/>
                </a:solidFill>
              </a:rPr>
              <a:pPr>
                <a:defRPr/>
              </a:pPr>
              <a:t>40</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35317" y="76201"/>
            <a:ext cx="7467600" cy="762000"/>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mn-lt"/>
              </a:rPr>
              <a:t>The Muslim Empire [632-750 C.E.]</a:t>
            </a:r>
          </a:p>
        </p:txBody>
      </p:sp>
      <p:sp>
        <p:nvSpPr>
          <p:cNvPr id="6" name="Slide Number Placeholder 5"/>
          <p:cNvSpPr>
            <a:spLocks noGrp="1"/>
          </p:cNvSpPr>
          <p:nvPr>
            <p:ph type="sldNum" sz="quarter" idx="12"/>
          </p:nvPr>
        </p:nvSpPr>
        <p:spPr>
          <a:xfrm>
            <a:off x="11527970" y="6379028"/>
            <a:ext cx="424697" cy="427155"/>
          </a:xfrm>
        </p:spPr>
        <p:txBody>
          <a:bodyPr/>
          <a:lstStyle/>
          <a:p>
            <a:pPr>
              <a:defRPr/>
            </a:pPr>
            <a:fld id="{E0CF7EFA-AA34-474B-A31D-DD2EBEC53348}" type="slidenum">
              <a:rPr lang="en-US" b="1" smtClean="0">
                <a:solidFill>
                  <a:srgbClr val="002060"/>
                </a:solidFill>
              </a:rPr>
              <a:pPr>
                <a:defRPr/>
              </a:pPr>
              <a:t>41</a:t>
            </a:fld>
            <a:endParaRPr lang="en-US" b="1" dirty="0">
              <a:solidFill>
                <a:srgbClr val="002060"/>
              </a:solidFill>
            </a:endParaRPr>
          </a:p>
        </p:txBody>
      </p:sp>
      <p:pic>
        <p:nvPicPr>
          <p:cNvPr id="8" name="Picture 7" descr="Arab-Muslim_empire_632-750CE.gif"/>
          <p:cNvPicPr>
            <a:picLocks noChangeAspect="1"/>
          </p:cNvPicPr>
          <p:nvPr/>
        </p:nvPicPr>
        <p:blipFill rotWithShape="1">
          <a:blip r:embed="rId3" cstate="print"/>
          <a:srcRect r="1349"/>
          <a:stretch/>
        </p:blipFill>
        <p:spPr>
          <a:xfrm>
            <a:off x="1327340" y="832338"/>
            <a:ext cx="8062845" cy="546002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cxnSp>
        <p:nvCxnSpPr>
          <p:cNvPr id="9" name="Straight Arrow Connector 8"/>
          <p:cNvCxnSpPr/>
          <p:nvPr/>
        </p:nvCxnSpPr>
        <p:spPr bwMode="auto">
          <a:xfrm>
            <a:off x="6138057" y="3524252"/>
            <a:ext cx="304800" cy="304800"/>
          </a:xfrm>
          <a:prstGeom prst="straightConnector1">
            <a:avLst/>
          </a:prstGeom>
          <a:solidFill>
            <a:schemeClr val="accent1"/>
          </a:solidFill>
          <a:ln w="19050" cap="sq" cmpd="sng" algn="ctr">
            <a:solidFill>
              <a:srgbClr val="FF3300"/>
            </a:solidFill>
            <a:prstDash val="solid"/>
            <a:round/>
            <a:headEnd type="none" w="sm" len="sm"/>
            <a:tailEnd type="arrow"/>
          </a:ln>
          <a:effectLst/>
        </p:spPr>
      </p:cxnSp>
      <p:cxnSp>
        <p:nvCxnSpPr>
          <p:cNvPr id="10" name="Straight Arrow Connector 9"/>
          <p:cNvCxnSpPr/>
          <p:nvPr/>
        </p:nvCxnSpPr>
        <p:spPr bwMode="auto">
          <a:xfrm>
            <a:off x="5592223" y="3409950"/>
            <a:ext cx="304800" cy="304800"/>
          </a:xfrm>
          <a:prstGeom prst="straightConnector1">
            <a:avLst/>
          </a:prstGeom>
          <a:solidFill>
            <a:schemeClr val="accent1"/>
          </a:solidFill>
          <a:ln w="19050" cap="sq" cmpd="sng" algn="ctr">
            <a:solidFill>
              <a:srgbClr val="7030A0"/>
            </a:solidFill>
            <a:prstDash val="solid"/>
            <a:round/>
            <a:headEnd type="none" w="sm" len="sm"/>
            <a:tailEnd type="arrow"/>
          </a:ln>
          <a:effectLst/>
        </p:spPr>
      </p:cxnSp>
      <p:cxnSp>
        <p:nvCxnSpPr>
          <p:cNvPr id="12" name="Straight Arrow Connector 11"/>
          <p:cNvCxnSpPr/>
          <p:nvPr/>
        </p:nvCxnSpPr>
        <p:spPr bwMode="auto">
          <a:xfrm>
            <a:off x="6073747" y="4191001"/>
            <a:ext cx="152400" cy="381000"/>
          </a:xfrm>
          <a:prstGeom prst="straightConnector1">
            <a:avLst/>
          </a:prstGeom>
          <a:solidFill>
            <a:schemeClr val="accent1"/>
          </a:solidFill>
          <a:ln w="19050" cap="sq" cmpd="sng" algn="ctr">
            <a:solidFill>
              <a:srgbClr val="0070C0"/>
            </a:solidFill>
            <a:prstDash val="solid"/>
            <a:round/>
            <a:headEnd type="none" w="sm" len="sm"/>
            <a:tailEnd type="arrow"/>
          </a:ln>
          <a:effectLst/>
        </p:spPr>
      </p:cxnSp>
      <p:cxnSp>
        <p:nvCxnSpPr>
          <p:cNvPr id="13" name="Straight Arrow Connector 12"/>
          <p:cNvCxnSpPr/>
          <p:nvPr/>
        </p:nvCxnSpPr>
        <p:spPr>
          <a:xfrm flipH="1">
            <a:off x="6805813" y="3292604"/>
            <a:ext cx="228600" cy="381000"/>
          </a:xfrm>
          <a:prstGeom prst="straightConnector1">
            <a:avLst/>
          </a:prstGeom>
          <a:ln w="190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1713053" y="4965539"/>
            <a:ext cx="2708476" cy="11575"/>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153886" y="293914"/>
            <a:ext cx="8399917" cy="1143000"/>
          </a:xfrm>
        </p:spPr>
        <p:txBody>
          <a:bodyPr>
            <a:no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Willing Accomplices of Militant Jihad </a:t>
            </a:r>
          </a:p>
        </p:txBody>
      </p:sp>
      <p:sp>
        <p:nvSpPr>
          <p:cNvPr id="5127" name="Rectangle 7"/>
          <p:cNvSpPr>
            <a:spLocks noGrp="1" noChangeArrowheads="1"/>
          </p:cNvSpPr>
          <p:nvPr>
            <p:ph idx="1"/>
          </p:nvPr>
        </p:nvSpPr>
        <p:spPr>
          <a:xfrm>
            <a:off x="1153886" y="1436914"/>
            <a:ext cx="10058400" cy="4118066"/>
          </a:xfrm>
        </p:spPr>
        <p:txBody>
          <a:bodyPr>
            <a:normAutofit/>
          </a:bodyPr>
          <a:lstStyle/>
          <a:p>
            <a:pPr marL="365760" indent="-365760" algn="just">
              <a:lnSpc>
                <a:spcPct val="100000"/>
              </a:lnSpc>
              <a:spcBef>
                <a:spcPts val="0"/>
              </a:spcBef>
              <a:spcAft>
                <a:spcPts val="3600"/>
              </a:spcAft>
              <a:buSzPct val="110000"/>
              <a:buFont typeface="Wingdings" panose="05000000000000000000" pitchFamily="2" charset="2"/>
              <a:buChar char="§"/>
            </a:pPr>
            <a:r>
              <a:rPr lang="en-US" sz="2500" b="1" dirty="0" smtClean="0">
                <a:solidFill>
                  <a:srgbClr val="000099"/>
                </a:solidFill>
                <a:effectLst>
                  <a:outerShdw blurRad="50800" dist="38100" dir="2700000" algn="tl" rotWithShape="0">
                    <a:prstClr val="black">
                      <a:alpha val="40000"/>
                    </a:prstClr>
                  </a:outerShdw>
                </a:effectLst>
              </a:rPr>
              <a:t>Collusion of ‘mosque’ and state</a:t>
            </a:r>
          </a:p>
          <a:p>
            <a:pPr marL="365760" indent="-365760" algn="just">
              <a:lnSpc>
                <a:spcPct val="100000"/>
              </a:lnSpc>
              <a:spcBef>
                <a:spcPts val="0"/>
              </a:spcBef>
              <a:spcAft>
                <a:spcPts val="3600"/>
              </a:spcAft>
              <a:buSzPct val="110000"/>
              <a:buFont typeface="Wingdings" panose="05000000000000000000" pitchFamily="2" charset="2"/>
              <a:buChar char="§"/>
            </a:pPr>
            <a:r>
              <a:rPr lang="en-US" sz="2500" b="1" dirty="0" smtClean="0">
                <a:solidFill>
                  <a:srgbClr val="000099"/>
                </a:solidFill>
                <a:effectLst>
                  <a:outerShdw blurRad="50800" dist="38100" dir="2700000" algn="tl" rotWithShape="0">
                    <a:prstClr val="black">
                      <a:alpha val="40000"/>
                    </a:prstClr>
                  </a:outerShdw>
                </a:effectLst>
              </a:rPr>
              <a:t>The classical jurists served the cause of imperialistic expansion and imparted religious legitimacy to military expeditions.</a:t>
            </a:r>
          </a:p>
          <a:p>
            <a:pPr marL="365760" indent="-365760" algn="just">
              <a:lnSpc>
                <a:spcPct val="100000"/>
              </a:lnSpc>
              <a:spcBef>
                <a:spcPts val="0"/>
              </a:spcBef>
              <a:spcAft>
                <a:spcPts val="3600"/>
              </a:spcAft>
              <a:buSzPct val="110000"/>
              <a:buFont typeface="Wingdings" panose="05000000000000000000" pitchFamily="2" charset="2"/>
              <a:buChar char="§"/>
            </a:pPr>
            <a:r>
              <a:rPr lang="en-US" sz="2500" b="1" dirty="0" smtClean="0">
                <a:solidFill>
                  <a:srgbClr val="000099"/>
                </a:solidFill>
                <a:effectLst>
                  <a:outerShdw blurRad="50800" dist="38100" dir="2700000" algn="tl" rotWithShape="0">
                    <a:prstClr val="black">
                      <a:alpha val="40000"/>
                    </a:prstClr>
                  </a:outerShdw>
                </a:effectLst>
              </a:rPr>
              <a:t>The fundamentalist jurists of today aim at mobilizing the masses for political gain.</a:t>
            </a:r>
          </a:p>
        </p:txBody>
      </p:sp>
      <p:sp>
        <p:nvSpPr>
          <p:cNvPr id="5" name="Slide Number Placeholder 4"/>
          <p:cNvSpPr>
            <a:spLocks noGrp="1"/>
          </p:cNvSpPr>
          <p:nvPr>
            <p:ph type="sldNum" sz="quarter" idx="12"/>
          </p:nvPr>
        </p:nvSpPr>
        <p:spPr>
          <a:xfrm>
            <a:off x="11727180" y="6503670"/>
            <a:ext cx="461645" cy="354330"/>
          </a:xfrm>
        </p:spPr>
        <p:txBody>
          <a:bodyPr/>
          <a:lstStyle/>
          <a:p>
            <a:pPr>
              <a:defRPr/>
            </a:pPr>
            <a:fld id="{E0CF7EFA-AA34-474B-A31D-DD2EBEC53348}" type="slidenum">
              <a:rPr lang="en-US" b="1" smtClean="0">
                <a:solidFill>
                  <a:srgbClr val="000099"/>
                </a:solidFill>
              </a:rPr>
              <a:pPr>
                <a:defRPr/>
              </a:pPr>
              <a:t>42</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043044" y="116655"/>
            <a:ext cx="7505764" cy="697992"/>
          </a:xfrm>
        </p:spPr>
        <p:txBody>
          <a:bodyPr>
            <a:normAutofit/>
          </a:bodyPr>
          <a:lstStyle/>
          <a:p>
            <a:pPr eaLnBrk="1" hangingPunct="1">
              <a:defRPr/>
            </a:pPr>
            <a:r>
              <a:rPr lang="en-US" sz="3400" b="1" dirty="0">
                <a:solidFill>
                  <a:srgbClr val="7E0000"/>
                </a:solidFill>
                <a:effectLst>
                  <a:outerShdw blurRad="38100" dist="38100" dir="2700000" algn="tl">
                    <a:srgbClr val="000000">
                      <a:alpha val="43137"/>
                    </a:srgbClr>
                  </a:outerShdw>
                </a:effectLst>
                <a:latin typeface="+mn-lt"/>
              </a:rPr>
              <a:t>Muslim Expeditions [620-641 C.E.]</a:t>
            </a:r>
          </a:p>
        </p:txBody>
      </p:sp>
      <p:pic>
        <p:nvPicPr>
          <p:cNvPr id="7" name="Content Placeholder 6" descr="Muslim_Conquest2.jpg"/>
          <p:cNvPicPr>
            <a:picLocks noGrp="1" noChangeAspect="1"/>
          </p:cNvPicPr>
          <p:nvPr>
            <p:ph idx="1"/>
          </p:nvPr>
        </p:nvPicPr>
        <p:blipFill>
          <a:blip r:embed="rId3" cstate="print"/>
          <a:stretch>
            <a:fillRect/>
          </a:stretch>
        </p:blipFill>
        <p:spPr>
          <a:xfrm>
            <a:off x="1440910" y="949868"/>
            <a:ext cx="7242048" cy="53157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Slide Number Placeholder 4"/>
          <p:cNvSpPr>
            <a:spLocks noGrp="1"/>
          </p:cNvSpPr>
          <p:nvPr>
            <p:ph type="sldNum" sz="quarter" idx="12"/>
          </p:nvPr>
        </p:nvSpPr>
        <p:spPr>
          <a:xfrm>
            <a:off x="11713399" y="6412230"/>
            <a:ext cx="475426" cy="445770"/>
          </a:xfrm>
        </p:spPr>
        <p:txBody>
          <a:bodyPr/>
          <a:lstStyle/>
          <a:p>
            <a:pPr>
              <a:defRPr/>
            </a:pPr>
            <a:fld id="{E0CF7EFA-AA34-474B-A31D-DD2EBEC53348}" type="slidenum">
              <a:rPr lang="en-US" b="1" smtClean="0">
                <a:solidFill>
                  <a:srgbClr val="002060"/>
                </a:solidFill>
              </a:rPr>
              <a:pPr>
                <a:defRPr/>
              </a:pPr>
              <a:t>43</a:t>
            </a:fld>
            <a:endParaRPr lang="en-US" b="1" dirty="0">
              <a:solidFill>
                <a:srgbClr val="002060"/>
              </a:solidFill>
            </a:endParaRPr>
          </a:p>
        </p:txBody>
      </p:sp>
      <p:cxnSp>
        <p:nvCxnSpPr>
          <p:cNvPr id="8" name="Straight Arrow Connector 7"/>
          <p:cNvCxnSpPr/>
          <p:nvPr/>
        </p:nvCxnSpPr>
        <p:spPr>
          <a:xfrm flipV="1">
            <a:off x="4162811" y="4290475"/>
            <a:ext cx="76200" cy="457200"/>
          </a:xfrm>
          <a:prstGeom prst="straightConnector1">
            <a:avLst/>
          </a:prstGeom>
          <a:ln w="28575">
            <a:solidFill>
              <a:srgbClr val="FF0000"/>
            </a:solidFill>
            <a:tailEnd type="arrow"/>
          </a:ln>
        </p:spPr>
        <p:style>
          <a:lnRef idx="3">
            <a:schemeClr val="accent6"/>
          </a:lnRef>
          <a:fillRef idx="0">
            <a:schemeClr val="accent6"/>
          </a:fillRef>
          <a:effectRef idx="2">
            <a:schemeClr val="accent6"/>
          </a:effectRef>
          <a:fontRef idx="minor">
            <a:schemeClr val="tx1"/>
          </a:fontRef>
        </p:style>
      </p:cxnSp>
      <p:sp>
        <p:nvSpPr>
          <p:cNvPr id="3" name="TextBox 2"/>
          <p:cNvSpPr txBox="1"/>
          <p:nvPr/>
        </p:nvSpPr>
        <p:spPr>
          <a:xfrm>
            <a:off x="9069953" y="4286010"/>
            <a:ext cx="2768479" cy="923330"/>
          </a:xfrm>
          <a:prstGeom prst="rect">
            <a:avLst/>
          </a:prstGeom>
          <a:noFill/>
        </p:spPr>
        <p:txBody>
          <a:bodyPr wrap="square" rtlCol="0">
            <a:spAutoFit/>
          </a:bodyPr>
          <a:lstStyle/>
          <a:p>
            <a:r>
              <a:rPr lang="en-US" b="1" dirty="0">
                <a:solidFill>
                  <a:srgbClr val="00B050"/>
                </a:solidFill>
                <a:effectLst>
                  <a:outerShdw blurRad="38100" dist="38100" dir="2700000" algn="tl">
                    <a:srgbClr val="000000">
                      <a:alpha val="43137"/>
                    </a:srgbClr>
                  </a:outerShdw>
                </a:effectLst>
                <a:latin typeface="Arial Rounded MT Bold"/>
              </a:rPr>
              <a:t>Prophet's excursions are shown by the green arrows.</a:t>
            </a:r>
          </a:p>
        </p:txBody>
      </p:sp>
      <p:sp>
        <p:nvSpPr>
          <p:cNvPr id="9" name="TextBox 8"/>
          <p:cNvSpPr txBox="1"/>
          <p:nvPr/>
        </p:nvSpPr>
        <p:spPr>
          <a:xfrm>
            <a:off x="9069952" y="2466121"/>
            <a:ext cx="2643447" cy="923330"/>
          </a:xfrm>
          <a:prstGeom prst="rect">
            <a:avLst/>
          </a:prstGeom>
          <a:noFill/>
        </p:spPr>
        <p:txBody>
          <a:bodyPr wrap="square" rtlCol="0">
            <a:spAutoFit/>
          </a:bodyPr>
          <a:lstStyle/>
          <a:p>
            <a:pPr algn="just"/>
            <a:r>
              <a:rPr lang="en-US" b="1" dirty="0">
                <a:solidFill>
                  <a:srgbClr val="C00000"/>
                </a:solidFill>
                <a:effectLst>
                  <a:outerShdw blurRad="38100" dist="38100" dir="2700000" algn="tl">
                    <a:srgbClr val="000000">
                      <a:alpha val="43137"/>
                    </a:srgbClr>
                  </a:outerShdw>
                </a:effectLst>
                <a:latin typeface="Arial Rounded MT Bold"/>
              </a:rPr>
              <a:t>Prophet's emigration (hijrah) is shown by the red arrow.</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161508" y="290146"/>
            <a:ext cx="5348149" cy="918167"/>
          </a:xfrm>
        </p:spPr>
        <p:txBody>
          <a:bodyPr>
            <a:normAutofit/>
          </a:bodyPr>
          <a:lstStyle/>
          <a:p>
            <a:pPr algn="l" eaLnBrk="1" hangingPunct="1">
              <a:defRPr/>
            </a:pPr>
            <a:r>
              <a:rPr lang="en-US" sz="3600" b="1" dirty="0" smtClean="0">
                <a:solidFill>
                  <a:srgbClr val="86002D"/>
                </a:solidFill>
                <a:effectLst>
                  <a:outerShdw blurRad="38100" dist="38100" dir="2700000" algn="tl">
                    <a:srgbClr val="000000">
                      <a:alpha val="43137"/>
                    </a:srgbClr>
                  </a:outerShdw>
                </a:effectLst>
                <a:latin typeface="+mn-lt"/>
              </a:rPr>
              <a:t>Jihad and the Prophet</a:t>
            </a:r>
          </a:p>
        </p:txBody>
      </p:sp>
      <p:sp>
        <p:nvSpPr>
          <p:cNvPr id="44035" name="Rectangle 3"/>
          <p:cNvSpPr>
            <a:spLocks noGrp="1" noChangeArrowheads="1"/>
          </p:cNvSpPr>
          <p:nvPr>
            <p:ph idx="1"/>
          </p:nvPr>
        </p:nvSpPr>
        <p:spPr>
          <a:xfrm>
            <a:off x="1346566" y="1524000"/>
            <a:ext cx="9364977" cy="4256314"/>
          </a:xfrm>
        </p:spPr>
        <p:txBody>
          <a:bodyPr/>
          <a:lstStyle/>
          <a:p>
            <a:pPr marL="0" indent="0" algn="just">
              <a:lnSpc>
                <a:spcPct val="100000"/>
              </a:lnSpc>
              <a:spcBef>
                <a:spcPts val="0"/>
              </a:spcBef>
              <a:spcAft>
                <a:spcPts val="600"/>
              </a:spcAft>
              <a:buNone/>
            </a:pPr>
            <a:r>
              <a:rPr lang="en-US" sz="2400" b="1" dirty="0" smtClean="0">
                <a:solidFill>
                  <a:srgbClr val="000099"/>
                </a:solidFill>
                <a:effectLst>
                  <a:outerShdw blurRad="50800" dist="38100" dir="2700000" algn="tl" rotWithShape="0">
                    <a:prstClr val="black">
                      <a:alpha val="40000"/>
                    </a:prstClr>
                  </a:outerShdw>
                </a:effectLst>
              </a:rPr>
              <a:t>“</a:t>
            </a:r>
            <a:r>
              <a:rPr lang="en-US" sz="2400" b="1" dirty="0">
                <a:solidFill>
                  <a:srgbClr val="000099"/>
                </a:solidFill>
                <a:effectLst>
                  <a:outerShdw blurRad="50800" dist="38100" dir="2700000" algn="tl" rotWithShape="0">
                    <a:prstClr val="black">
                      <a:alpha val="40000"/>
                    </a:prstClr>
                  </a:outerShdw>
                </a:effectLst>
              </a:rPr>
              <a:t>Careful reading of the Quranic passages on </a:t>
            </a:r>
            <a:r>
              <a:rPr lang="en-US" sz="2400" b="1" i="1" dirty="0">
                <a:solidFill>
                  <a:srgbClr val="000099"/>
                </a:solidFill>
                <a:effectLst>
                  <a:outerShdw blurRad="50800" dist="38100" dir="2700000" algn="tl" rotWithShape="0">
                    <a:prstClr val="black">
                      <a:alpha val="40000"/>
                    </a:prstClr>
                  </a:outerShdw>
                </a:effectLst>
              </a:rPr>
              <a:t>jihad</a:t>
            </a:r>
            <a:r>
              <a:rPr lang="en-US" sz="2400" b="1" dirty="0">
                <a:solidFill>
                  <a:srgbClr val="000099"/>
                </a:solidFill>
                <a:effectLst>
                  <a:outerShdw blurRad="50800" dist="38100" dir="2700000" algn="tl" rotWithShape="0">
                    <a:prstClr val="black">
                      <a:alpha val="40000"/>
                    </a:prstClr>
                  </a:outerShdw>
                </a:effectLst>
              </a:rPr>
              <a:t> suggests that Muhammad regarded the command to fight the unbelievers not as absolute, but as conditional upon provocation from them, for in many places this command is justified by aggression or perfidy on the part of non-Muslims. … </a:t>
            </a:r>
            <a:r>
              <a:rPr lang="en-US" sz="2400" b="1" dirty="0">
                <a:solidFill>
                  <a:srgbClr val="000099"/>
                </a:solidFill>
                <a:effectLst>
                  <a:outerShdw blurRad="50800" dist="38100" dir="2700000" algn="tl" rotWithShape="0">
                    <a:prstClr val="black">
                      <a:alpha val="40000"/>
                    </a:prstClr>
                  </a:outerShdw>
                </a:effectLst>
                <a:uFill>
                  <a:solidFill>
                    <a:srgbClr val="86002D"/>
                  </a:solidFill>
                </a:uFill>
              </a:rPr>
              <a:t>Authoritative Muslim opinion, however, went in a different direction … Muslim scholars have argued that there is an unconditional command to fight the unbelievers. … The ‘sword verses’ are considered to have repealed all other verses concerning the intercourse with non-Muslims.”</a:t>
            </a:r>
            <a:endParaRPr lang="en-US" sz="2400" b="1" dirty="0">
              <a:solidFill>
                <a:srgbClr val="7E0000"/>
              </a:solidFill>
              <a:effectLst>
                <a:outerShdw blurRad="50800" dist="38100" dir="2700000" algn="tl" rotWithShape="0">
                  <a:prstClr val="black">
                    <a:alpha val="40000"/>
                  </a:prstClr>
                </a:outerShdw>
              </a:effectLst>
              <a:uFill>
                <a:solidFill>
                  <a:srgbClr val="86002D"/>
                </a:solidFill>
              </a:uFill>
            </a:endParaRPr>
          </a:p>
          <a:p>
            <a:pPr algn="r">
              <a:lnSpc>
                <a:spcPct val="100000"/>
              </a:lnSpc>
              <a:spcBef>
                <a:spcPts val="0"/>
              </a:spcBef>
              <a:buNone/>
            </a:pPr>
            <a:r>
              <a:rPr lang="en-US" sz="2400" b="1" dirty="0">
                <a:solidFill>
                  <a:srgbClr val="7E0000"/>
                </a:solidFill>
                <a:effectLst>
                  <a:outerShdw blurRad="50800" dist="38100" dir="2700000" algn="tl" rotWithShape="0">
                    <a:prstClr val="black">
                      <a:alpha val="40000"/>
                    </a:prstClr>
                  </a:outerShdw>
                </a:effectLst>
              </a:rPr>
              <a:t>[</a:t>
            </a:r>
            <a:r>
              <a:rPr lang="en-US" sz="2400" b="1" i="1" dirty="0">
                <a:solidFill>
                  <a:srgbClr val="7E0000"/>
                </a:solidFill>
                <a:effectLst>
                  <a:outerShdw blurRad="50800" dist="38100" dir="2700000" algn="tl" rotWithShape="0">
                    <a:prstClr val="black">
                      <a:alpha val="40000"/>
                    </a:prstClr>
                  </a:outerShdw>
                </a:effectLst>
              </a:rPr>
              <a:t>Jihad</a:t>
            </a:r>
            <a:r>
              <a:rPr lang="en-US" sz="2400" b="1" dirty="0">
                <a:solidFill>
                  <a:srgbClr val="7E0000"/>
                </a:solidFill>
                <a:effectLst>
                  <a:outerShdw blurRad="50800" dist="38100" dir="2700000" algn="tl" rotWithShape="0">
                    <a:prstClr val="black">
                      <a:alpha val="40000"/>
                    </a:prstClr>
                  </a:outerShdw>
                </a:effectLst>
              </a:rPr>
              <a:t>, Rudolph Peters, </a:t>
            </a:r>
            <a:r>
              <a:rPr lang="en-US" sz="2400" b="1" i="1" dirty="0">
                <a:solidFill>
                  <a:srgbClr val="7E0000"/>
                </a:solidFill>
                <a:effectLst>
                  <a:outerShdw blurRad="50800" dist="38100" dir="2700000" algn="tl" rotWithShape="0">
                    <a:prstClr val="black">
                      <a:alpha val="40000"/>
                    </a:prstClr>
                  </a:outerShdw>
                </a:effectLst>
              </a:rPr>
              <a:t>The Encyclopedia of Religion</a:t>
            </a:r>
            <a:r>
              <a:rPr lang="en-US" sz="2400" b="1" dirty="0">
                <a:solidFill>
                  <a:srgbClr val="7E0000"/>
                </a:solidFill>
                <a:effectLst>
                  <a:outerShdw blurRad="50800" dist="38100" dir="2700000" algn="tl" rotWithShape="0">
                    <a:prstClr val="black">
                      <a:alpha val="40000"/>
                    </a:prstClr>
                  </a:outerShdw>
                </a:effectLst>
              </a:rPr>
              <a:t>, 1987]</a:t>
            </a:r>
          </a:p>
          <a:p>
            <a:pPr algn="just" eaLnBrk="1" hangingPunct="1">
              <a:buNone/>
            </a:pPr>
            <a:endParaRPr lang="en-US" sz="2400" b="1" dirty="0">
              <a:solidFill>
                <a:srgbClr val="002060"/>
              </a:solidFill>
              <a:effectLst>
                <a:outerShdw blurRad="50800" dist="38100" dir="2700000" algn="tl" rotWithShape="0">
                  <a:prstClr val="black">
                    <a:alpha val="40000"/>
                  </a:prstClr>
                </a:outerShdw>
              </a:effectLst>
              <a:latin typeface="Arial Rounded MT Bold"/>
            </a:endParaRPr>
          </a:p>
        </p:txBody>
      </p:sp>
      <p:sp>
        <p:nvSpPr>
          <p:cNvPr id="5" name="Slide Number Placeholder 4"/>
          <p:cNvSpPr>
            <a:spLocks noGrp="1"/>
          </p:cNvSpPr>
          <p:nvPr>
            <p:ph type="sldNum" sz="quarter" idx="12"/>
          </p:nvPr>
        </p:nvSpPr>
        <p:spPr>
          <a:xfrm>
            <a:off x="11807825" y="6400800"/>
            <a:ext cx="381000" cy="457200"/>
          </a:xfrm>
        </p:spPr>
        <p:txBody>
          <a:bodyPr/>
          <a:lstStyle/>
          <a:p>
            <a:pPr>
              <a:defRPr/>
            </a:pPr>
            <a:fld id="{E0CF7EFA-AA34-474B-A31D-DD2EBEC53348}" type="slidenum">
              <a:rPr lang="en-US" b="1" smtClean="0">
                <a:solidFill>
                  <a:srgbClr val="000099"/>
                </a:solidFill>
              </a:rPr>
              <a:pPr>
                <a:defRPr/>
              </a:pPr>
              <a:t>44</a:t>
            </a:fld>
            <a:endParaRPr lang="en-US" b="1" dirty="0">
              <a:solidFill>
                <a:srgbClr val="000099"/>
              </a:solidFill>
            </a:endParaRPr>
          </a:p>
        </p:txBody>
      </p:sp>
      <p:pic>
        <p:nvPicPr>
          <p:cNvPr id="7170" name="Picture 2" descr="http://t2.gstatic.com/images?q=tbn:ANd9GcS7XQsVhvA8M9kjwHfpY2w1oGU66z4C7D9-zNyWsZsArhwLAnVD-w"/>
          <p:cNvPicPr>
            <a:picLocks noChangeAspect="1" noChangeArrowheads="1"/>
          </p:cNvPicPr>
          <p:nvPr/>
        </p:nvPicPr>
        <p:blipFill>
          <a:blip r:embed="rId3" cstate="print"/>
          <a:srcRect l="7400" r="22865" b="38235"/>
          <a:stretch>
            <a:fillRect/>
          </a:stretch>
        </p:blipFill>
        <p:spPr bwMode="auto">
          <a:xfrm>
            <a:off x="11045825" y="0"/>
            <a:ext cx="1143000" cy="1306286"/>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235196" y="351692"/>
            <a:ext cx="4876800" cy="914400"/>
          </a:xfrm>
        </p:spPr>
        <p:txBody>
          <a:bodyPr>
            <a:normAutofit/>
          </a:bodyPr>
          <a:lstStyle/>
          <a:p>
            <a:pPr eaLnBrk="1" hangingPunct="1">
              <a:defRPr/>
            </a:pPr>
            <a:r>
              <a:rPr lang="en-US" sz="3600" b="1" dirty="0" smtClean="0">
                <a:solidFill>
                  <a:srgbClr val="86002D"/>
                </a:solidFill>
                <a:effectLst>
                  <a:outerShdw blurRad="50800" dist="38100" dir="2700000" algn="tl" rotWithShape="0">
                    <a:prstClr val="black">
                      <a:alpha val="40000"/>
                    </a:prstClr>
                  </a:outerShdw>
                </a:effectLst>
                <a:latin typeface="+mn-lt"/>
              </a:rPr>
              <a:t>Epilogue</a:t>
            </a:r>
            <a:endParaRPr lang="en-US" sz="3600" b="1" dirty="0">
              <a:solidFill>
                <a:srgbClr val="86002D"/>
              </a:solidFill>
              <a:effectLst>
                <a:outerShdw blurRad="50800" dist="38100" dir="2700000" algn="tl" rotWithShape="0">
                  <a:prstClr val="black">
                    <a:alpha val="40000"/>
                  </a:prstClr>
                </a:outerShdw>
              </a:effectLst>
              <a:latin typeface="+mn-lt"/>
            </a:endParaRPr>
          </a:p>
        </p:txBody>
      </p:sp>
      <p:sp>
        <p:nvSpPr>
          <p:cNvPr id="30723" name="Rectangle 3"/>
          <p:cNvSpPr>
            <a:spLocks noGrp="1" noChangeArrowheads="1"/>
          </p:cNvSpPr>
          <p:nvPr>
            <p:ph idx="1"/>
          </p:nvPr>
        </p:nvSpPr>
        <p:spPr>
          <a:xfrm>
            <a:off x="1522412" y="1509346"/>
            <a:ext cx="9626234" cy="3617825"/>
          </a:xfrm>
        </p:spPr>
        <p:txBody>
          <a:bodyPr>
            <a:normAutofit/>
          </a:bodyPr>
          <a:lstStyle/>
          <a:p>
            <a:pPr marL="365760" indent="-365760" algn="just">
              <a:lnSpc>
                <a:spcPct val="100000"/>
              </a:lnSpc>
              <a:spcBef>
                <a:spcPts val="0"/>
              </a:spcBef>
              <a:spcAft>
                <a:spcPts val="3600"/>
              </a:spcAft>
              <a:buSzPct val="13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There is a wide spectrum of views on the objectives of jihad.</a:t>
            </a:r>
          </a:p>
          <a:p>
            <a:pPr marL="365760" indent="-365760" algn="just">
              <a:lnSpc>
                <a:spcPct val="100000"/>
              </a:lnSpc>
              <a:spcBef>
                <a:spcPts val="0"/>
              </a:spcBef>
              <a:spcAft>
                <a:spcPts val="3600"/>
              </a:spcAft>
              <a:buSzPct val="13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Abrogation of Quranic verses – supported by many Muslim jurists –  is a theological sleight-of-hand used to justify militant jihad.</a:t>
            </a:r>
          </a:p>
          <a:p>
            <a:pPr marL="365760" indent="-365760" algn="just">
              <a:lnSpc>
                <a:spcPct val="100000"/>
              </a:lnSpc>
              <a:spcBef>
                <a:spcPts val="0"/>
              </a:spcBef>
              <a:spcAft>
                <a:spcPts val="3600"/>
              </a:spcAft>
              <a:buSzPct val="130000"/>
              <a:buFont typeface="Wingdings" panose="05000000000000000000" pitchFamily="2" charset="2"/>
              <a:buChar char="§"/>
            </a:pPr>
            <a:r>
              <a:rPr lang="en-US" sz="2500" b="1" dirty="0">
                <a:solidFill>
                  <a:srgbClr val="000099"/>
                </a:solidFill>
                <a:effectLst>
                  <a:outerShdw blurRad="50800" dist="38100" dir="2700000" algn="tl" rotWithShape="0">
                    <a:prstClr val="black">
                      <a:alpha val="40000"/>
                    </a:prstClr>
                  </a:outerShdw>
                </a:effectLst>
              </a:rPr>
              <a:t>Quranic permission for war is conditional.</a:t>
            </a:r>
          </a:p>
        </p:txBody>
      </p:sp>
      <p:sp>
        <p:nvSpPr>
          <p:cNvPr id="5" name="Slide Number Placeholder 4"/>
          <p:cNvSpPr>
            <a:spLocks noGrp="1"/>
          </p:cNvSpPr>
          <p:nvPr>
            <p:ph type="sldNum" sz="quarter" idx="12"/>
          </p:nvPr>
        </p:nvSpPr>
        <p:spPr>
          <a:xfrm>
            <a:off x="11740923" y="6389914"/>
            <a:ext cx="381000" cy="381000"/>
          </a:xfrm>
        </p:spPr>
        <p:txBody>
          <a:bodyPr/>
          <a:lstStyle/>
          <a:p>
            <a:pPr>
              <a:defRPr/>
            </a:pPr>
            <a:fld id="{E0CF7EFA-AA34-474B-A31D-DD2EBEC53348}" type="slidenum">
              <a:rPr lang="en-US" b="1" smtClean="0">
                <a:solidFill>
                  <a:srgbClr val="000099"/>
                </a:solidFill>
              </a:rPr>
              <a:pPr>
                <a:defRPr/>
              </a:pPr>
              <a:t>45</a:t>
            </a:fld>
            <a:endParaRPr lang="en-US" b="1" dirty="0">
              <a:solidFill>
                <a:srgbClr val="000099"/>
              </a:solidFill>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3246681" y="460376"/>
            <a:ext cx="7419731" cy="5297379"/>
            <a:chOff x="-37" y="1056"/>
            <a:chExt cx="3565" cy="2155"/>
          </a:xfrm>
        </p:grpSpPr>
        <p:sp>
          <p:nvSpPr>
            <p:cNvPr id="23560" name="Rectangle 5"/>
            <p:cNvSpPr>
              <a:spLocks noChangeArrowheads="1"/>
            </p:cNvSpPr>
            <p:nvPr/>
          </p:nvSpPr>
          <p:spPr bwMode="invGray">
            <a:xfrm>
              <a:off x="1440" y="1056"/>
              <a:ext cx="2088" cy="1425"/>
            </a:xfrm>
            <a:prstGeom prst="rect">
              <a:avLst/>
            </a:prstGeom>
            <a:noFill/>
            <a:ln w="9525">
              <a:noFill/>
              <a:miter lim="800000"/>
              <a:headEnd/>
              <a:tailEnd/>
            </a:ln>
          </p:spPr>
          <p:txBody>
            <a:bodyPr lIns="92075" tIns="46038" rIns="92075" bIns="46038">
              <a:spAutoFit/>
            </a:bodyPr>
            <a:lstStyle/>
            <a:p>
              <a:pPr algn="ctr" eaLnBrk="0" hangingPunct="0">
                <a:lnSpc>
                  <a:spcPct val="80000"/>
                </a:lnSpc>
                <a:spcBef>
                  <a:spcPct val="50000"/>
                </a:spcBef>
                <a:defRPr/>
              </a:pPr>
              <a:endParaRPr lang="en-US" sz="27700" b="1" i="1" dirty="0">
                <a:solidFill>
                  <a:schemeClr val="hlink"/>
                </a:solidFill>
                <a:latin typeface="Times"/>
                <a:cs typeface="Times New Roman" pitchFamily="18" charset="0"/>
              </a:endParaRPr>
            </a:p>
          </p:txBody>
        </p:sp>
        <p:sp>
          <p:nvSpPr>
            <p:cNvPr id="1630215" name="Rectangle 7"/>
            <p:cNvSpPr>
              <a:spLocks noChangeArrowheads="1"/>
            </p:cNvSpPr>
            <p:nvPr/>
          </p:nvSpPr>
          <p:spPr bwMode="invGray">
            <a:xfrm>
              <a:off x="-37" y="2985"/>
              <a:ext cx="3062"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86002D"/>
                  </a:solidFill>
                  <a:effectLst>
                    <a:outerShdw blurRad="38100" dist="38100" dir="2700000" algn="tl">
                      <a:srgbClr val="000000"/>
                    </a:outerShdw>
                  </a:effectLst>
                  <a:latin typeface="Arial" charset="0"/>
                  <a:cs typeface="Times New Roman" pitchFamily="18" charset="0"/>
                </a:rPr>
                <a:t>A N S W E R S</a:t>
              </a:r>
            </a:p>
          </p:txBody>
        </p:sp>
        <p:sp>
          <p:nvSpPr>
            <p:cNvPr id="1630214" name="Rectangle 6"/>
            <p:cNvSpPr>
              <a:spLocks noChangeArrowheads="1"/>
            </p:cNvSpPr>
            <p:nvPr/>
          </p:nvSpPr>
          <p:spPr bwMode="invGray">
            <a:xfrm>
              <a:off x="-37" y="2673"/>
              <a:ext cx="3039"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000099"/>
                  </a:solidFill>
                  <a:effectLst>
                    <a:outerShdw blurRad="50800" dist="38100" algn="l" rotWithShape="0">
                      <a:prstClr val="black">
                        <a:alpha val="40000"/>
                      </a:prstClr>
                    </a:outerShdw>
                  </a:effectLst>
                  <a:latin typeface="Arial" charset="0"/>
                  <a:cs typeface="Times New Roman" pitchFamily="18" charset="0"/>
                </a:rPr>
                <a:t>Q U E S T I O N S</a:t>
              </a:r>
            </a:p>
          </p:txBody>
        </p:sp>
      </p:grpSp>
      <p:sp>
        <p:nvSpPr>
          <p:cNvPr id="11" name="TextBox 10"/>
          <p:cNvSpPr txBox="1"/>
          <p:nvPr/>
        </p:nvSpPr>
        <p:spPr>
          <a:xfrm>
            <a:off x="3413438" y="224524"/>
            <a:ext cx="2971800" cy="3785652"/>
          </a:xfrm>
          <a:prstGeom prst="rect">
            <a:avLst/>
          </a:prstGeom>
          <a:noFill/>
        </p:spPr>
        <p:txBody>
          <a:bodyPr>
            <a:spAutoFit/>
          </a:bodyPr>
          <a:lstStyle/>
          <a:p>
            <a:pPr>
              <a:defRPr/>
            </a:pPr>
            <a:r>
              <a:rPr lang="en-US" sz="24000" b="1" i="1" dirty="0">
                <a:solidFill>
                  <a:srgbClr val="000099"/>
                </a:solidFill>
                <a:effectLst>
                  <a:outerShdw blurRad="50800" dist="38100" dir="2700000" algn="tl" rotWithShape="0">
                    <a:prstClr val="black">
                      <a:alpha val="40000"/>
                    </a:prstClr>
                  </a:outerShdw>
                </a:effectLst>
                <a:latin typeface="Times New Roman" pitchFamily="18" charset="0"/>
                <a:cs typeface="Times New Roman" pitchFamily="18" charset="0"/>
              </a:rPr>
              <a:t>Q</a:t>
            </a:r>
          </a:p>
        </p:txBody>
      </p:sp>
      <p:sp>
        <p:nvSpPr>
          <p:cNvPr id="12" name="TextBox 11"/>
          <p:cNvSpPr txBox="1"/>
          <p:nvPr/>
        </p:nvSpPr>
        <p:spPr>
          <a:xfrm>
            <a:off x="5180012" y="2523907"/>
            <a:ext cx="3581400" cy="1569660"/>
          </a:xfrm>
          <a:prstGeom prst="rect">
            <a:avLst/>
          </a:prstGeom>
          <a:noFill/>
        </p:spPr>
        <p:txBody>
          <a:bodyPr>
            <a:spAutoFit/>
          </a:bodyPr>
          <a:lstStyle/>
          <a:p>
            <a:pPr>
              <a:buFont typeface="Wingdings" pitchFamily="2" charset="2"/>
              <a:buNone/>
              <a:defRPr/>
            </a:pPr>
            <a:r>
              <a:rPr lang="en-US" sz="9600" b="1" i="1" dirty="0">
                <a:solidFill>
                  <a:srgbClr val="00B0F0"/>
                </a:solidFill>
                <a:effectLst>
                  <a:outerShdw blurRad="50800" dist="38100" dir="2700000" algn="tl" rotWithShape="0">
                    <a:prstClr val="black">
                      <a:alpha val="40000"/>
                    </a:prstClr>
                  </a:outerShdw>
                </a:effectLst>
                <a:latin typeface="Times New Roman" pitchFamily="18" charset="0"/>
                <a:cs typeface="Times New Roman" pitchFamily="18" charset="0"/>
              </a:rPr>
              <a:t>&amp;</a:t>
            </a:r>
          </a:p>
        </p:txBody>
      </p:sp>
      <p:sp>
        <p:nvSpPr>
          <p:cNvPr id="13" name="TextBox 12"/>
          <p:cNvSpPr txBox="1"/>
          <p:nvPr/>
        </p:nvSpPr>
        <p:spPr>
          <a:xfrm>
            <a:off x="5865812" y="0"/>
            <a:ext cx="2514600" cy="4708981"/>
          </a:xfrm>
          <a:prstGeom prst="rect">
            <a:avLst/>
          </a:prstGeom>
          <a:noFill/>
        </p:spPr>
        <p:txBody>
          <a:bodyPr wrap="square">
            <a:spAutoFit/>
          </a:bodyPr>
          <a:lstStyle/>
          <a:p>
            <a:pPr>
              <a:buFont typeface="Wingdings" pitchFamily="2" charset="2"/>
              <a:buNone/>
              <a:defRPr/>
            </a:pPr>
            <a:r>
              <a:rPr lang="en-US" sz="30000" b="1" i="1" dirty="0">
                <a:solidFill>
                  <a:srgbClr val="86002D"/>
                </a:solidFill>
                <a:effectLst>
                  <a:outerShdw blurRad="50800" dist="38100" dir="2700000" algn="tl" rotWithShape="0">
                    <a:prstClr val="black">
                      <a:alpha val="40000"/>
                    </a:prstClr>
                  </a:outerShdw>
                </a:effectLst>
                <a:latin typeface="Times New Roman" pitchFamily="18" charset="0"/>
                <a:cs typeface="Times New Roman" pitchFamily="18" charset="0"/>
              </a:rPr>
              <a:t>A</a:t>
            </a:r>
          </a:p>
        </p:txBody>
      </p:sp>
      <p:sp>
        <p:nvSpPr>
          <p:cNvPr id="64519" name="Slide Number Placeholder 14"/>
          <p:cNvSpPr>
            <a:spLocks noGrp="1"/>
          </p:cNvSpPr>
          <p:nvPr>
            <p:ph type="sldNum" sz="quarter" idx="12"/>
          </p:nvPr>
        </p:nvSpPr>
        <p:spPr>
          <a:xfrm>
            <a:off x="11617325" y="6450921"/>
            <a:ext cx="571500" cy="287337"/>
          </a:xfrm>
          <a:noFill/>
        </p:spPr>
        <p:txBody>
          <a:bodyPr/>
          <a:lstStyle/>
          <a:p>
            <a:fld id="{41F7E8A4-35CD-4A70-9FF3-16BC2EBC83A2}" type="slidenum">
              <a:rPr lang="en-US" b="1" smtClean="0">
                <a:solidFill>
                  <a:srgbClr val="000099"/>
                </a:solidFill>
              </a:rPr>
              <a:pPr/>
              <a:t>46</a:t>
            </a:fld>
            <a:endParaRPr lang="en-US" b="1" dirty="0" smtClean="0">
              <a:solidFill>
                <a:srgbClr val="000099"/>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81735" y="275493"/>
            <a:ext cx="6183836" cy="693336"/>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Spectrum of Jihad Objectives</a:t>
            </a:r>
          </a:p>
        </p:txBody>
      </p:sp>
      <p:sp>
        <p:nvSpPr>
          <p:cNvPr id="53251" name="Rectangle 3"/>
          <p:cNvSpPr>
            <a:spLocks noGrp="1" noChangeArrowheads="1"/>
          </p:cNvSpPr>
          <p:nvPr>
            <p:ph type="body" idx="1"/>
          </p:nvPr>
        </p:nvSpPr>
        <p:spPr>
          <a:xfrm>
            <a:off x="1620384" y="1168122"/>
            <a:ext cx="9684850" cy="5047621"/>
          </a:xfrm>
        </p:spPr>
        <p:txBody>
          <a:bodyPr>
            <a:normAutofit/>
          </a:bodyPr>
          <a:lstStyle/>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7030A0"/>
                </a:solidFill>
                <a:effectLst>
                  <a:outerShdw blurRad="50800" dist="38100" dir="2700000" algn="tl" rotWithShape="0">
                    <a:prstClr val="black">
                      <a:alpha val="40000"/>
                    </a:prstClr>
                  </a:outerShdw>
                </a:effectLst>
              </a:rPr>
              <a:t>Improving oneself morally and spiritually</a:t>
            </a:r>
          </a:p>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00B0F0"/>
                </a:solidFill>
                <a:effectLst>
                  <a:outerShdw blurRad="50800" dist="38100" dir="2700000" algn="tl" rotWithShape="0">
                    <a:prstClr val="black">
                      <a:alpha val="40000"/>
                    </a:prstClr>
                  </a:outerShdw>
                </a:effectLst>
              </a:rPr>
              <a:t>Uplifting the downtrodden</a:t>
            </a:r>
          </a:p>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0070C0"/>
                </a:solidFill>
                <a:effectLst>
                  <a:outerShdw blurRad="50800" dist="38100" dir="2700000" algn="tl" rotWithShape="0">
                    <a:prstClr val="black">
                      <a:alpha val="40000"/>
                    </a:prstClr>
                  </a:outerShdw>
                </a:effectLst>
              </a:rPr>
              <a:t>Repelling aggression purely in self-defense</a:t>
            </a:r>
          </a:p>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00B050"/>
                </a:solidFill>
                <a:effectLst>
                  <a:outerShdw blurRad="50800" dist="38100" dir="2700000" algn="tl" rotWithShape="0">
                    <a:prstClr val="black">
                      <a:alpha val="40000"/>
                    </a:prstClr>
                  </a:outerShdw>
                </a:effectLst>
              </a:rPr>
              <a:t>Fighting to end persecution and oppression</a:t>
            </a:r>
          </a:p>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FF6600"/>
                </a:solidFill>
                <a:effectLst>
                  <a:outerShdw blurRad="50800" dist="38100" dir="2700000" algn="tl" rotWithShape="0">
                    <a:prstClr val="black">
                      <a:alpha val="40000"/>
                    </a:prstClr>
                  </a:outerShdw>
                </a:effectLst>
              </a:rPr>
              <a:t>Waging war to expand Muslim hegemony</a:t>
            </a:r>
            <a:endParaRPr lang="en-US" sz="2600" b="1" i="1" dirty="0">
              <a:solidFill>
                <a:srgbClr val="FF6600"/>
              </a:solidFill>
              <a:effectLst>
                <a:outerShdw blurRad="50800" dist="38100" dir="2700000" algn="tl" rotWithShape="0">
                  <a:prstClr val="black">
                    <a:alpha val="40000"/>
                  </a:prstClr>
                </a:outerShdw>
              </a:effectLst>
            </a:endParaRPr>
          </a:p>
          <a:p>
            <a:pPr marL="319971" indent="-457200" algn="just">
              <a:lnSpc>
                <a:spcPct val="100000"/>
              </a:lnSpc>
              <a:spcBef>
                <a:spcPts val="0"/>
              </a:spcBef>
              <a:spcAft>
                <a:spcPts val="3600"/>
              </a:spcAft>
              <a:buSzPct val="113000"/>
              <a:buFont typeface="Wingdings" panose="05000000000000000000" pitchFamily="2" charset="2"/>
              <a:buChar char="§"/>
            </a:pPr>
            <a:r>
              <a:rPr lang="en-US" sz="2600" b="1" dirty="0">
                <a:solidFill>
                  <a:srgbClr val="C00000"/>
                </a:solidFill>
                <a:effectLst>
                  <a:outerShdw blurRad="50800" dist="38100" dir="2700000" algn="tl" rotWithShape="0">
                    <a:prstClr val="black">
                      <a:alpha val="40000"/>
                    </a:prstClr>
                  </a:outerShdw>
                </a:effectLst>
              </a:rPr>
              <a:t>Waging war to eliminate disbelief (</a:t>
            </a:r>
            <a:r>
              <a:rPr lang="en-US" sz="2600" b="1" i="1" dirty="0">
                <a:solidFill>
                  <a:srgbClr val="C00000"/>
                </a:solidFill>
                <a:effectLst>
                  <a:outerShdw blurRad="50800" dist="38100" dir="2700000" algn="tl" rotWithShape="0">
                    <a:prstClr val="black">
                      <a:alpha val="40000"/>
                    </a:prstClr>
                  </a:outerShdw>
                </a:effectLst>
              </a:rPr>
              <a:t>kufr</a:t>
            </a:r>
            <a:r>
              <a:rPr lang="en-US" sz="2600" b="1" i="1" dirty="0" smtClean="0">
                <a:solidFill>
                  <a:srgbClr val="C00000"/>
                </a:solidFill>
                <a:effectLst>
                  <a:outerShdw blurRad="50800" dist="38100" dir="2700000" algn="tl" rotWithShape="0">
                    <a:prstClr val="black">
                      <a:alpha val="40000"/>
                    </a:prstClr>
                  </a:outerShdw>
                </a:effectLst>
              </a:rPr>
              <a:t>)</a:t>
            </a:r>
            <a:endParaRPr lang="en-US" dirty="0" smtClean="0"/>
          </a:p>
        </p:txBody>
      </p:sp>
      <p:sp>
        <p:nvSpPr>
          <p:cNvPr id="6" name="Slide Number Placeholder 5"/>
          <p:cNvSpPr>
            <a:spLocks noGrp="1"/>
          </p:cNvSpPr>
          <p:nvPr>
            <p:ph type="sldNum" sz="quarter" idx="12"/>
          </p:nvPr>
        </p:nvSpPr>
        <p:spPr>
          <a:xfrm>
            <a:off x="11702143" y="6400800"/>
            <a:ext cx="486682" cy="381000"/>
          </a:xfrm>
        </p:spPr>
        <p:txBody>
          <a:bodyPr/>
          <a:lstStyle/>
          <a:p>
            <a:pPr>
              <a:defRPr/>
            </a:pPr>
            <a:fld id="{E0CF7EFA-AA34-474B-A31D-DD2EBEC53348}" type="slidenum">
              <a:rPr lang="en-US" b="1" smtClean="0">
                <a:solidFill>
                  <a:srgbClr val="000099"/>
                </a:solidFill>
              </a:rPr>
              <a:pPr>
                <a:defRPr/>
              </a:pPr>
              <a:t>5</a:t>
            </a:fld>
            <a:endParaRPr lang="en-US" b="1" dirty="0">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024095" y="217713"/>
            <a:ext cx="7434106" cy="753837"/>
          </a:xfrm>
        </p:spPr>
        <p:txBody>
          <a:bodyPr>
            <a:normAutofit/>
          </a:bodyPr>
          <a:lstStyle/>
          <a:p>
            <a:pPr eaLnBrk="1" hangingPunct="1">
              <a:defRPr/>
            </a:pPr>
            <a:r>
              <a:rPr lang="en-US" sz="3600" b="1" dirty="0" smtClean="0">
                <a:solidFill>
                  <a:srgbClr val="86002D"/>
                </a:solidFill>
                <a:effectLst>
                  <a:outerShdw blurRad="38100" dist="38100" dir="2700000" algn="tl">
                    <a:srgbClr val="000000">
                      <a:alpha val="43137"/>
                    </a:srgbClr>
                  </a:outerShdw>
                </a:effectLst>
                <a:latin typeface="+mn-lt"/>
              </a:rPr>
              <a:t>Jihad Terminology</a:t>
            </a:r>
          </a:p>
        </p:txBody>
      </p:sp>
      <p:sp>
        <p:nvSpPr>
          <p:cNvPr id="5127" name="Rectangle 7"/>
          <p:cNvSpPr>
            <a:spLocks noGrp="1" noChangeArrowheads="1"/>
          </p:cNvSpPr>
          <p:nvPr>
            <p:ph idx="1"/>
          </p:nvPr>
        </p:nvSpPr>
        <p:spPr>
          <a:xfrm>
            <a:off x="1207480" y="1132113"/>
            <a:ext cx="10084272" cy="5120097"/>
          </a:xfrm>
        </p:spPr>
        <p:txBody>
          <a:bodyPr>
            <a:normAutofit/>
          </a:bodyPr>
          <a:lstStyle/>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The greater jihad </a:t>
            </a:r>
            <a:r>
              <a:rPr lang="en-US" sz="2300" b="1" i="1" dirty="0">
                <a:solidFill>
                  <a:srgbClr val="000099"/>
                </a:solidFill>
                <a:effectLst>
                  <a:outerShdw blurRad="50800" dist="38100" dir="2700000" algn="tl" rotWithShape="0">
                    <a:prstClr val="black">
                      <a:alpha val="40000"/>
                    </a:prstClr>
                  </a:outerShdw>
                </a:effectLst>
              </a:rPr>
              <a:t>(jihad-e-akbar): </a:t>
            </a:r>
            <a:r>
              <a:rPr lang="en-US" sz="2300" b="1" dirty="0">
                <a:solidFill>
                  <a:srgbClr val="000099"/>
                </a:solidFill>
                <a:effectLst>
                  <a:outerShdw blurRad="50800" dist="38100" dir="2700000" algn="tl" rotWithShape="0">
                    <a:prstClr val="black">
                      <a:alpha val="40000"/>
                    </a:prstClr>
                  </a:outerShdw>
                </a:effectLst>
              </a:rPr>
              <a:t>moral self-striving</a:t>
            </a:r>
          </a:p>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The lesser jihad </a:t>
            </a:r>
            <a:r>
              <a:rPr lang="en-US" sz="2300" b="1" i="1" dirty="0">
                <a:solidFill>
                  <a:srgbClr val="000099"/>
                </a:solidFill>
                <a:effectLst>
                  <a:outerShdw blurRad="50800" dist="38100" dir="2700000" algn="tl" rotWithShape="0">
                    <a:prstClr val="black">
                      <a:alpha val="40000"/>
                    </a:prstClr>
                  </a:outerShdw>
                </a:effectLst>
              </a:rPr>
              <a:t>(jihad-e-asghar): </a:t>
            </a:r>
            <a:r>
              <a:rPr lang="en-US" sz="2300" b="1" dirty="0">
                <a:solidFill>
                  <a:srgbClr val="000099"/>
                </a:solidFill>
                <a:effectLst>
                  <a:outerShdw blurRad="50800" dist="38100" dir="2700000" algn="tl" rotWithShape="0">
                    <a:prstClr val="black">
                      <a:alpha val="40000"/>
                    </a:prstClr>
                  </a:outerShdw>
                </a:effectLst>
              </a:rPr>
              <a:t>war of self-defense</a:t>
            </a:r>
          </a:p>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Jihad of the pen </a:t>
            </a:r>
            <a:r>
              <a:rPr lang="en-US" sz="2300" b="1" i="1" dirty="0">
                <a:solidFill>
                  <a:srgbClr val="000099"/>
                </a:solidFill>
                <a:effectLst>
                  <a:outerShdw blurRad="50800" dist="38100" dir="2700000" algn="tl" rotWithShape="0">
                    <a:prstClr val="black">
                      <a:alpha val="40000"/>
                    </a:prstClr>
                  </a:outerShdw>
                </a:effectLst>
              </a:rPr>
              <a:t>(jihad-bil-qalam</a:t>
            </a:r>
            <a:r>
              <a:rPr lang="en-US" sz="2300" b="1" dirty="0">
                <a:solidFill>
                  <a:srgbClr val="000099"/>
                </a:solidFill>
                <a:effectLst>
                  <a:outerShdw blurRad="50800" dist="38100" dir="2700000" algn="tl" rotWithShape="0">
                    <a:prstClr val="black">
                      <a:alpha val="40000"/>
                    </a:prstClr>
                  </a:outerShdw>
                </a:effectLst>
              </a:rPr>
              <a:t>): religious and intellectual discourse </a:t>
            </a:r>
          </a:p>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Jihad in the cause of Allah (</a:t>
            </a:r>
            <a:r>
              <a:rPr lang="en-US" sz="2300" b="1" i="1" dirty="0">
                <a:solidFill>
                  <a:srgbClr val="000099"/>
                </a:solidFill>
                <a:effectLst>
                  <a:outerShdw blurRad="50800" dist="38100" dir="2700000" algn="tl" rotWithShape="0">
                    <a:prstClr val="black">
                      <a:alpha val="40000"/>
                    </a:prstClr>
                  </a:outerShdw>
                </a:effectLst>
              </a:rPr>
              <a:t>jihad-fi-sabilillah</a:t>
            </a:r>
            <a:r>
              <a:rPr lang="en-US" sz="2300" b="1" dirty="0">
                <a:solidFill>
                  <a:srgbClr val="000099"/>
                </a:solidFill>
                <a:effectLst>
                  <a:outerShdw blurRad="50800" dist="38100" dir="2700000" algn="tl" rotWithShape="0">
                    <a:prstClr val="black">
                      <a:alpha val="40000"/>
                    </a:prstClr>
                  </a:outerShdw>
                </a:effectLst>
              </a:rPr>
              <a:t>): all-inclusive and multi-faceted</a:t>
            </a:r>
          </a:p>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Jihad of the sword </a:t>
            </a:r>
            <a:r>
              <a:rPr lang="en-US" sz="2300" b="1" i="1" dirty="0">
                <a:solidFill>
                  <a:srgbClr val="000099"/>
                </a:solidFill>
                <a:effectLst>
                  <a:outerShdw blurRad="50800" dist="38100" dir="2700000" algn="tl" rotWithShape="0">
                    <a:prstClr val="black">
                      <a:alpha val="40000"/>
                    </a:prstClr>
                  </a:outerShdw>
                </a:effectLst>
              </a:rPr>
              <a:t>(jihad-bis-saif</a:t>
            </a:r>
            <a:r>
              <a:rPr lang="en-US" sz="2300" b="1" dirty="0">
                <a:solidFill>
                  <a:srgbClr val="000099"/>
                </a:solidFill>
                <a:effectLst>
                  <a:outerShdw blurRad="50800" dist="38100" dir="2700000" algn="tl" rotWithShape="0">
                    <a:prstClr val="black">
                      <a:alpha val="40000"/>
                    </a:prstClr>
                  </a:outerShdw>
                </a:effectLst>
              </a:rPr>
              <a:t>): </a:t>
            </a:r>
            <a:r>
              <a:rPr lang="en-US" sz="2300" b="1" i="1" dirty="0">
                <a:solidFill>
                  <a:srgbClr val="000099"/>
                </a:solidFill>
                <a:effectLst>
                  <a:outerShdw blurRad="50800" dist="38100" dir="2700000" algn="tl" rotWithShape="0">
                    <a:prstClr val="black">
                      <a:alpha val="40000"/>
                    </a:prstClr>
                  </a:outerShdw>
                </a:effectLst>
              </a:rPr>
              <a:t>militant jihad – </a:t>
            </a:r>
            <a:r>
              <a:rPr lang="en-US" sz="2300" b="1" dirty="0">
                <a:solidFill>
                  <a:srgbClr val="000099"/>
                </a:solidFill>
                <a:effectLst>
                  <a:outerShdw blurRad="50800" dist="38100" dir="2700000" algn="tl" rotWithShape="0">
                    <a:prstClr val="black">
                      <a:alpha val="40000"/>
                    </a:prstClr>
                  </a:outerShdw>
                </a:effectLst>
              </a:rPr>
              <a:t>waging war for establishing Muslim rule </a:t>
            </a:r>
          </a:p>
          <a:p>
            <a:pPr marL="274320" indent="-274320" algn="just">
              <a:lnSpc>
                <a:spcPct val="100000"/>
              </a:lnSpc>
              <a:spcBef>
                <a:spcPts val="0"/>
              </a:spcBef>
              <a:spcAft>
                <a:spcPts val="3000"/>
              </a:spcAft>
              <a:buSzPct val="125000"/>
              <a:buFont typeface="Wingdings" panose="05000000000000000000" pitchFamily="2" charset="2"/>
              <a:buChar char="§"/>
              <a:defRPr/>
            </a:pPr>
            <a:r>
              <a:rPr lang="en-US" sz="2300" b="1" dirty="0">
                <a:solidFill>
                  <a:srgbClr val="000099"/>
                </a:solidFill>
                <a:effectLst>
                  <a:outerShdw blurRad="50800" dist="38100" dir="2700000" algn="tl" rotWithShape="0">
                    <a:prstClr val="black">
                      <a:alpha val="40000"/>
                    </a:prstClr>
                  </a:outerShdw>
                </a:effectLst>
              </a:rPr>
              <a:t>Abode of peace (</a:t>
            </a:r>
            <a:r>
              <a:rPr lang="en-US" sz="2300" b="1" i="1" dirty="0">
                <a:solidFill>
                  <a:srgbClr val="000099"/>
                </a:solidFill>
                <a:effectLst>
                  <a:outerShdw blurRad="50800" dist="38100" dir="2700000" algn="tl" rotWithShape="0">
                    <a:prstClr val="black">
                      <a:alpha val="40000"/>
                    </a:prstClr>
                  </a:outerShdw>
                </a:effectLst>
              </a:rPr>
              <a:t>dar al-salam</a:t>
            </a:r>
            <a:r>
              <a:rPr lang="en-US" sz="2300" b="1" dirty="0">
                <a:solidFill>
                  <a:srgbClr val="000099"/>
                </a:solidFill>
                <a:effectLst>
                  <a:outerShdw blurRad="50800" dist="38100" dir="2700000" algn="tl" rotWithShape="0">
                    <a:prstClr val="black">
                      <a:alpha val="40000"/>
                    </a:prstClr>
                  </a:outerShdw>
                </a:effectLst>
              </a:rPr>
              <a:t>) and abode of war (</a:t>
            </a:r>
            <a:r>
              <a:rPr lang="en-US" sz="2300" b="1" i="1" dirty="0">
                <a:solidFill>
                  <a:srgbClr val="000099"/>
                </a:solidFill>
                <a:effectLst>
                  <a:outerShdw blurRad="50800" dist="38100" dir="2700000" algn="tl" rotWithShape="0">
                    <a:prstClr val="black">
                      <a:alpha val="40000"/>
                    </a:prstClr>
                  </a:outerShdw>
                </a:effectLst>
              </a:rPr>
              <a:t>dar al-harab</a:t>
            </a:r>
            <a:r>
              <a:rPr lang="en-US" sz="2300" b="1" dirty="0">
                <a:solidFill>
                  <a:srgbClr val="000099"/>
                </a:solidFill>
                <a:effectLst>
                  <a:outerShdw blurRad="50800" dist="38100" dir="2700000" algn="tl" rotWithShape="0">
                    <a:prstClr val="black">
                      <a:alpha val="40000"/>
                    </a:prstClr>
                  </a:outerShdw>
                </a:effectLst>
              </a:rPr>
              <a:t>) – the world divided into two exclusive domains perpetually at war with each </a:t>
            </a:r>
            <a:r>
              <a:rPr lang="en-US" sz="2300" b="1" dirty="0" smtClean="0">
                <a:solidFill>
                  <a:srgbClr val="000099"/>
                </a:solidFill>
                <a:effectLst>
                  <a:outerShdw blurRad="50800" dist="38100" dir="2700000" algn="tl" rotWithShape="0">
                    <a:prstClr val="black">
                      <a:alpha val="40000"/>
                    </a:prstClr>
                  </a:outerShdw>
                </a:effectLst>
              </a:rPr>
              <a:t>other</a:t>
            </a:r>
            <a:endParaRPr lang="en-US" sz="2300" b="1" dirty="0">
              <a:solidFill>
                <a:schemeClr val="bg1">
                  <a:lumMod val="25000"/>
                </a:schemeClr>
              </a:solidFill>
            </a:endParaRPr>
          </a:p>
        </p:txBody>
      </p:sp>
      <p:sp>
        <p:nvSpPr>
          <p:cNvPr id="5" name="Slide Number Placeholder 4"/>
          <p:cNvSpPr>
            <a:spLocks noGrp="1"/>
          </p:cNvSpPr>
          <p:nvPr>
            <p:ph type="sldNum" sz="quarter" idx="12"/>
          </p:nvPr>
        </p:nvSpPr>
        <p:spPr>
          <a:xfrm>
            <a:off x="11723913" y="6346371"/>
            <a:ext cx="368527" cy="402772"/>
          </a:xfrm>
        </p:spPr>
        <p:txBody>
          <a:bodyPr/>
          <a:lstStyle/>
          <a:p>
            <a:pPr>
              <a:defRPr/>
            </a:pPr>
            <a:fld id="{E0CF7EFA-AA34-474B-A31D-DD2EBEC53348}" type="slidenum">
              <a:rPr lang="en-US" b="1" smtClean="0">
                <a:solidFill>
                  <a:srgbClr val="000099"/>
                </a:solidFill>
              </a:rPr>
              <a:pPr>
                <a:defRPr/>
              </a:pPr>
              <a:t>6</a:t>
            </a:fld>
            <a:endParaRPr lang="en-US" b="1" dirty="0">
              <a:solidFill>
                <a:srgbClr val="000099"/>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105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400" b="1" dirty="0" smtClean="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Scriptural Basis</a:t>
            </a:r>
            <a:endParaRPr lang="en-US" sz="44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5" name="TextBox 4"/>
          <p:cNvSpPr txBox="1"/>
          <p:nvPr/>
        </p:nvSpPr>
        <p:spPr>
          <a:xfrm>
            <a:off x="11735607" y="6274713"/>
            <a:ext cx="453218"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7</a:t>
            </a:fld>
            <a:endParaRPr lang="en-US" sz="1100" b="1" dirty="0">
              <a:solidFill>
                <a:srgbClr val="003054"/>
              </a:solidFill>
            </a:endParaRPr>
          </a:p>
        </p:txBody>
      </p:sp>
    </p:spTree>
    <p:extLst>
      <p:ext uri="{BB962C8B-B14F-4D97-AF65-F5344CB8AC3E}">
        <p14:creationId xmlns:p14="http://schemas.microsoft.com/office/powerpoint/2010/main" val="3020380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814536" y="236173"/>
            <a:ext cx="6301372" cy="1135427"/>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Quranic Verses on Jihad</a:t>
            </a:r>
          </a:p>
        </p:txBody>
      </p:sp>
      <p:sp>
        <p:nvSpPr>
          <p:cNvPr id="29699" name="Rectangle 3"/>
          <p:cNvSpPr>
            <a:spLocks noGrp="1" noChangeArrowheads="1"/>
          </p:cNvSpPr>
          <p:nvPr>
            <p:ph idx="1"/>
          </p:nvPr>
        </p:nvSpPr>
        <p:spPr>
          <a:xfrm>
            <a:off x="1117966" y="1752600"/>
            <a:ext cx="9807942" cy="4343400"/>
          </a:xfrm>
        </p:spPr>
        <p:txBody>
          <a:bodyPr>
            <a:normAutofit/>
          </a:bodyPr>
          <a:lstStyle/>
          <a:p>
            <a:pPr algn="just">
              <a:lnSpc>
                <a:spcPct val="100000"/>
              </a:lnSpc>
              <a:spcBef>
                <a:spcPts val="0"/>
              </a:spcBef>
              <a:spcAft>
                <a:spcPts val="3600"/>
              </a:spcAft>
              <a:buSzPct val="100000"/>
              <a:buFont typeface="Wingdings" pitchFamily="2" charset="2"/>
              <a:buChar char="§"/>
            </a:pPr>
            <a:r>
              <a:rPr lang="en-US" sz="3200" b="1" dirty="0" smtClean="0">
                <a:solidFill>
                  <a:srgbClr val="000099"/>
                </a:solidFill>
                <a:effectLst>
                  <a:outerShdw blurRad="50800" dist="38100" dir="2700000" algn="tl" rotWithShape="0">
                    <a:prstClr val="black">
                      <a:alpha val="40000"/>
                    </a:prstClr>
                  </a:outerShdw>
                </a:effectLst>
                <a:latin typeface="Monotype Corsiva" pitchFamily="66" charset="0"/>
              </a:rPr>
              <a:t>God has exalted in rank those who </a:t>
            </a:r>
            <a:r>
              <a:rPr lang="en-US" sz="3200" b="1" u="sng" dirty="0" smtClean="0">
                <a:solidFill>
                  <a:srgbClr val="000099"/>
                </a:solidFill>
                <a:effectLst>
                  <a:outerShdw blurRad="50800" dist="38100" dir="2700000" algn="tl" rotWithShape="0">
                    <a:prstClr val="black">
                      <a:alpha val="40000"/>
                    </a:prstClr>
                  </a:outerShdw>
                </a:effectLst>
                <a:latin typeface="Monotype Corsiva" pitchFamily="66" charset="0"/>
              </a:rPr>
              <a:t>strive</a:t>
            </a:r>
            <a:r>
              <a:rPr lang="en-US" sz="3200" b="1" dirty="0" smtClean="0">
                <a:solidFill>
                  <a:srgbClr val="000099"/>
                </a:solidFill>
                <a:effectLst>
                  <a:outerShdw blurRad="50800" dist="38100" dir="2700000" algn="tl" rotWithShape="0">
                    <a:prstClr val="black">
                      <a:alpha val="40000"/>
                    </a:prstClr>
                  </a:outerShdw>
                </a:effectLst>
                <a:latin typeface="Monotype Corsiva" pitchFamily="66" charset="0"/>
              </a:rPr>
              <a:t> with their wealth and their persons above those who stay at home. [4:96]</a:t>
            </a:r>
          </a:p>
          <a:p>
            <a:pPr algn="just">
              <a:lnSpc>
                <a:spcPct val="100000"/>
              </a:lnSpc>
              <a:spcBef>
                <a:spcPts val="0"/>
              </a:spcBef>
              <a:spcAft>
                <a:spcPts val="2400"/>
              </a:spcAft>
              <a:buSzPct val="100000"/>
              <a:buFont typeface="Wingdings" pitchFamily="2" charset="2"/>
              <a:buChar char="§"/>
            </a:pPr>
            <a:r>
              <a:rPr lang="en-US" sz="3200" b="1" dirty="0" smtClean="0">
                <a:solidFill>
                  <a:srgbClr val="000099"/>
                </a:solidFill>
                <a:effectLst>
                  <a:outerShdw blurRad="50800" dist="38100" dir="2700000" algn="tl" rotWithShape="0">
                    <a:prstClr val="black">
                      <a:alpha val="40000"/>
                    </a:prstClr>
                  </a:outerShdw>
                </a:effectLst>
                <a:latin typeface="Monotype Corsiva" pitchFamily="66" charset="0"/>
              </a:rPr>
              <a:t>And as for those who </a:t>
            </a:r>
            <a:r>
              <a:rPr lang="en-US" sz="3200" b="1" u="sng" dirty="0" smtClean="0">
                <a:solidFill>
                  <a:srgbClr val="000099"/>
                </a:solidFill>
                <a:effectLst>
                  <a:outerShdw blurRad="50800" dist="38100" dir="2700000" algn="tl" rotWithShape="0">
                    <a:prstClr val="black">
                      <a:alpha val="40000"/>
                    </a:prstClr>
                  </a:outerShdw>
                </a:effectLst>
                <a:latin typeface="Monotype Corsiva" pitchFamily="66" charset="0"/>
              </a:rPr>
              <a:t>strive</a:t>
            </a:r>
            <a:r>
              <a:rPr lang="en-US" sz="3200" b="1" dirty="0" smtClean="0">
                <a:solidFill>
                  <a:srgbClr val="000099"/>
                </a:solidFill>
                <a:effectLst>
                  <a:outerShdw blurRad="50800" dist="38100" dir="2700000" algn="tl" rotWithShape="0">
                    <a:prstClr val="black">
                      <a:alpha val="40000"/>
                    </a:prstClr>
                  </a:outerShdw>
                </a:effectLst>
                <a:latin typeface="Monotype Corsiva" pitchFamily="66" charset="0"/>
              </a:rPr>
              <a:t> to meet Us, We will surely guide them in Our  ways. And verily  God is with those who do good. [29:70]</a:t>
            </a:r>
            <a:endParaRPr lang="en-US" sz="3200" dirty="0">
              <a:latin typeface="Monotype Corsiva" pitchFamily="66" charset="0"/>
            </a:endParaRPr>
          </a:p>
        </p:txBody>
      </p:sp>
      <p:sp>
        <p:nvSpPr>
          <p:cNvPr id="5" name="Slide Number Placeholder 4"/>
          <p:cNvSpPr>
            <a:spLocks noGrp="1"/>
          </p:cNvSpPr>
          <p:nvPr>
            <p:ph type="sldNum" sz="quarter" idx="12"/>
          </p:nvPr>
        </p:nvSpPr>
        <p:spPr>
          <a:xfrm>
            <a:off x="11624355" y="6368143"/>
            <a:ext cx="457200" cy="381000"/>
          </a:xfrm>
        </p:spPr>
        <p:txBody>
          <a:bodyPr/>
          <a:lstStyle/>
          <a:p>
            <a:pPr>
              <a:defRPr/>
            </a:pPr>
            <a:fld id="{E0CF7EFA-AA34-474B-A31D-DD2EBEC53348}" type="slidenum">
              <a:rPr lang="en-US" b="1" smtClean="0">
                <a:solidFill>
                  <a:srgbClr val="000099"/>
                </a:solidFill>
              </a:rPr>
              <a:pPr>
                <a:defRPr/>
              </a:pPr>
              <a:t>8</a:t>
            </a:fld>
            <a:endParaRPr lang="en-US" b="1" dirty="0">
              <a:solidFill>
                <a:srgbClr val="000099"/>
              </a:solidFill>
            </a:endParaRPr>
          </a:p>
        </p:txBody>
      </p:sp>
      <p:pic>
        <p:nvPicPr>
          <p:cNvPr id="6"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11535" y="0"/>
            <a:ext cx="1177290" cy="117729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2" name="Rectangle 8"/>
          <p:cNvSpPr>
            <a:spLocks noGrp="1" noChangeArrowheads="1"/>
          </p:cNvSpPr>
          <p:nvPr>
            <p:ph type="title"/>
          </p:nvPr>
        </p:nvSpPr>
        <p:spPr>
          <a:xfrm>
            <a:off x="1065211" y="228600"/>
            <a:ext cx="7832603" cy="896815"/>
          </a:xfrm>
        </p:spPr>
        <p:txBody>
          <a:bodyPr>
            <a:noAutofit/>
          </a:bodyPr>
          <a:lstStyle/>
          <a:p>
            <a:pPr algn="l" eaLnBrk="1" hangingPunct="1">
              <a:defRPr/>
            </a:pPr>
            <a:r>
              <a:rPr lang="en-US" sz="3600" b="1" dirty="0">
                <a:solidFill>
                  <a:srgbClr val="86002D"/>
                </a:solidFill>
                <a:effectLst>
                  <a:outerShdw blurRad="38100" dist="38100" dir="2700000" algn="tl">
                    <a:srgbClr val="000000">
                      <a:alpha val="43137"/>
                    </a:srgbClr>
                  </a:outerShdw>
                </a:effectLst>
                <a:latin typeface="+mn-lt"/>
              </a:rPr>
              <a:t>Quranic Conditions for Starting War</a:t>
            </a:r>
          </a:p>
        </p:txBody>
      </p:sp>
      <p:sp>
        <p:nvSpPr>
          <p:cNvPr id="11273" name="Rectangle 9"/>
          <p:cNvSpPr>
            <a:spLocks noGrp="1" noChangeArrowheads="1"/>
          </p:cNvSpPr>
          <p:nvPr>
            <p:ph idx="1"/>
          </p:nvPr>
        </p:nvSpPr>
        <p:spPr>
          <a:xfrm>
            <a:off x="1340704" y="1781907"/>
            <a:ext cx="9913450" cy="4079631"/>
          </a:xfrm>
        </p:spPr>
        <p:txBody>
          <a:bodyPr/>
          <a:lstStyle/>
          <a:p>
            <a:pPr algn="just">
              <a:lnSpc>
                <a:spcPct val="100000"/>
              </a:lnSpc>
              <a:spcBef>
                <a:spcPts val="400"/>
              </a:spcBef>
              <a:spcAft>
                <a:spcPts val="2400"/>
              </a:spcAft>
              <a:buSzPct val="120000"/>
            </a:pPr>
            <a:r>
              <a:rPr lang="en-US" sz="3200" b="1" dirty="0">
                <a:solidFill>
                  <a:srgbClr val="000099"/>
                </a:solidFill>
                <a:effectLst>
                  <a:outerShdw blurRad="50800" dist="38100" dir="2700000" algn="tl" rotWithShape="0">
                    <a:prstClr val="black">
                      <a:alpha val="40000"/>
                    </a:prstClr>
                  </a:outerShdw>
                </a:effectLst>
                <a:latin typeface="Monotype Corsiva" pitchFamily="66" charset="0"/>
              </a:rPr>
              <a:t>Permission to fight is given to those against whom war is made because they have been wronged and God indeed has power to help them. </a:t>
            </a:r>
            <a:r>
              <a:rPr lang="en-US" sz="3800" b="1" dirty="0">
                <a:solidFill>
                  <a:srgbClr val="000099"/>
                </a:solidFill>
                <a:effectLst>
                  <a:outerShdw blurRad="50800" dist="38100" dir="2700000" algn="tl" rotWithShape="0">
                    <a:prstClr val="black">
                      <a:alpha val="40000"/>
                    </a:prstClr>
                  </a:outerShdw>
                </a:effectLst>
                <a:latin typeface="Monotype Corsiva" pitchFamily="66" charset="0"/>
              </a:rPr>
              <a:t> </a:t>
            </a:r>
            <a:r>
              <a:rPr lang="en-US" sz="2800" b="1" dirty="0">
                <a:solidFill>
                  <a:srgbClr val="000099"/>
                </a:solidFill>
                <a:effectLst>
                  <a:outerShdw blurRad="50800" dist="38100" dir="2700000" algn="tl" rotWithShape="0">
                    <a:prstClr val="black">
                      <a:alpha val="40000"/>
                    </a:prstClr>
                  </a:outerShdw>
                </a:effectLst>
                <a:latin typeface="Monotype Corsiva" pitchFamily="66" charset="0"/>
              </a:rPr>
              <a:t>[22:40]</a:t>
            </a:r>
            <a:r>
              <a:rPr lang="en-US" sz="2800" b="1" dirty="0">
                <a:solidFill>
                  <a:srgbClr val="000099"/>
                </a:solidFill>
                <a:effectLst>
                  <a:outerShdw blurRad="50800" dist="38100" dir="2700000" algn="tl" rotWithShape="0">
                    <a:prstClr val="black">
                      <a:alpha val="40000"/>
                    </a:prstClr>
                  </a:outerShdw>
                </a:effectLst>
              </a:rPr>
              <a:t> </a:t>
            </a:r>
            <a:endParaRPr lang="en-US" sz="3800" b="1" dirty="0">
              <a:solidFill>
                <a:srgbClr val="000099"/>
              </a:solidFill>
              <a:effectLst>
                <a:outerShdw blurRad="50800" dist="38100" dir="2700000" algn="tl" rotWithShape="0">
                  <a:prstClr val="black">
                    <a:alpha val="40000"/>
                  </a:prstClr>
                </a:outerShdw>
              </a:effectLst>
            </a:endParaRPr>
          </a:p>
          <a:p>
            <a:pPr algn="just">
              <a:lnSpc>
                <a:spcPct val="100000"/>
              </a:lnSpc>
              <a:spcBef>
                <a:spcPts val="400"/>
              </a:spcBef>
              <a:spcAft>
                <a:spcPts val="600"/>
              </a:spcAft>
              <a:buSzPct val="120000"/>
            </a:pPr>
            <a:r>
              <a:rPr lang="en-US" sz="3200" b="1" dirty="0">
                <a:solidFill>
                  <a:srgbClr val="000099"/>
                </a:solidFill>
                <a:effectLst>
                  <a:outerShdw blurRad="50800" dist="38100" dir="2700000" algn="tl" rotWithShape="0">
                    <a:prstClr val="black">
                      <a:alpha val="40000"/>
                    </a:prstClr>
                  </a:outerShdw>
                </a:effectLst>
                <a:latin typeface="Monotype Corsiva" pitchFamily="66" charset="0"/>
              </a:rPr>
              <a:t>And fight in the way of  God against those who fight against you, but do not transgress. Surely, God loves not the transgressors. </a:t>
            </a:r>
            <a:r>
              <a:rPr lang="en-US" sz="2800" b="1" dirty="0">
                <a:solidFill>
                  <a:srgbClr val="000099"/>
                </a:solidFill>
                <a:effectLst>
                  <a:outerShdw blurRad="50800" dist="38100" dir="2700000" algn="tl" rotWithShape="0">
                    <a:prstClr val="black">
                      <a:alpha val="40000"/>
                    </a:prstClr>
                  </a:outerShdw>
                </a:effectLst>
                <a:latin typeface="Monotype Corsiva" pitchFamily="66" charset="0"/>
              </a:rPr>
              <a:t>[2:191]</a:t>
            </a:r>
            <a:endParaRPr lang="en-US" sz="3800" b="1" dirty="0">
              <a:solidFill>
                <a:srgbClr val="000099"/>
              </a:solidFill>
              <a:effectLst>
                <a:outerShdw blurRad="50800" dist="38100" dir="2700000" algn="tl" rotWithShape="0">
                  <a:prstClr val="black">
                    <a:alpha val="40000"/>
                  </a:prstClr>
                </a:outerShdw>
              </a:effectLst>
              <a:latin typeface="Monotype Corsiva" pitchFamily="66" charset="0"/>
            </a:endParaRPr>
          </a:p>
        </p:txBody>
      </p:sp>
      <p:sp>
        <p:nvSpPr>
          <p:cNvPr id="6" name="Slide Number Placeholder 5"/>
          <p:cNvSpPr>
            <a:spLocks noGrp="1"/>
          </p:cNvSpPr>
          <p:nvPr>
            <p:ph type="sldNum" sz="quarter" idx="12"/>
          </p:nvPr>
        </p:nvSpPr>
        <p:spPr>
          <a:xfrm>
            <a:off x="11503025" y="6324600"/>
            <a:ext cx="457200" cy="457200"/>
          </a:xfrm>
        </p:spPr>
        <p:txBody>
          <a:bodyPr/>
          <a:lstStyle/>
          <a:p>
            <a:pPr>
              <a:defRPr/>
            </a:pPr>
            <a:fld id="{E0CF7EFA-AA34-474B-A31D-DD2EBEC53348}" type="slidenum">
              <a:rPr lang="en-US" b="1" smtClean="0">
                <a:solidFill>
                  <a:srgbClr val="000099"/>
                </a:solidFill>
              </a:rPr>
              <a:pPr>
                <a:defRPr/>
              </a:pPr>
              <a:t>9</a:t>
            </a:fld>
            <a:endParaRPr lang="en-US" b="1" dirty="0">
              <a:solidFill>
                <a:srgbClr val="000099"/>
              </a:solidFill>
            </a:endParaRPr>
          </a:p>
        </p:txBody>
      </p:sp>
      <p:sp>
        <p:nvSpPr>
          <p:cNvPr id="8196" name="Rectangle 10"/>
          <p:cNvSpPr>
            <a:spLocks noChangeArrowheads="1"/>
          </p:cNvSpPr>
          <p:nvPr/>
        </p:nvSpPr>
        <p:spPr bwMode="auto">
          <a:xfrm>
            <a:off x="2208212" y="5638800"/>
            <a:ext cx="7772400" cy="914400"/>
          </a:xfrm>
          <a:prstGeom prst="rect">
            <a:avLst/>
          </a:prstGeom>
          <a:noFill/>
          <a:ln w="9525">
            <a:noFill/>
            <a:miter lim="800000"/>
            <a:headEnd/>
            <a:tailEnd/>
          </a:ln>
        </p:spPr>
        <p:txBody>
          <a:bodyPr lIns="92075" tIns="46038" rIns="92075" bIns="46038"/>
          <a:lstStyle/>
          <a:p>
            <a:pPr eaLnBrk="0" hangingPunct="0"/>
            <a:endParaRPr lang="en-US" sz="2000" dirty="0"/>
          </a:p>
        </p:txBody>
      </p:sp>
      <p:pic>
        <p:nvPicPr>
          <p:cNvPr id="7" name="Picture 4" descr="C:\Users\Rafi\AppData\Local\Microsoft\Windows\Temporary Internet Files\Content.IE5\J57QCA8S\MCj04352640000[1].wmf"/>
          <p:cNvPicPr>
            <a:picLocks noChangeAspect="1" noChangeArrowheads="1"/>
          </p:cNvPicPr>
          <p:nvPr/>
        </p:nvPicPr>
        <p:blipFill>
          <a:blip r:embed="rId3" cstate="print">
            <a:clrChange>
              <a:clrFrom>
                <a:srgbClr val="F5F1F8"/>
              </a:clrFrom>
              <a:clrTo>
                <a:srgbClr val="F5F1F8">
                  <a:alpha val="0"/>
                </a:srgbClr>
              </a:clrTo>
            </a:clrChange>
          </a:blip>
          <a:srcRect/>
          <a:stretch>
            <a:fillRect/>
          </a:stretch>
        </p:blipFill>
        <p:spPr bwMode="auto">
          <a:xfrm>
            <a:off x="11029950" y="1"/>
            <a:ext cx="1158874" cy="1158874"/>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173211</TotalTime>
  <Words>4849</Words>
  <Application>Microsoft Office PowerPoint</Application>
  <PresentationFormat>Custom</PresentationFormat>
  <Paragraphs>567</Paragraphs>
  <Slides>46</Slides>
  <Notes>46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46</vt:i4>
      </vt:variant>
    </vt:vector>
  </HeadingPairs>
  <TitlesOfParts>
    <vt:vector size="58" baseType="lpstr">
      <vt:lpstr>Arial Unicode MS</vt:lpstr>
      <vt:lpstr>新細明體</vt:lpstr>
      <vt:lpstr>Arial</vt:lpstr>
      <vt:lpstr>Arial Black</vt:lpstr>
      <vt:lpstr>Arial Rounded MT Bold</vt:lpstr>
      <vt:lpstr>Calibri</vt:lpstr>
      <vt:lpstr>Calibri Light</vt:lpstr>
      <vt:lpstr>Monotype Corsiva</vt:lpstr>
      <vt:lpstr>Times</vt:lpstr>
      <vt:lpstr>Times New Roman</vt:lpstr>
      <vt:lpstr>Wingdings</vt:lpstr>
      <vt:lpstr>Office Theme</vt:lpstr>
      <vt:lpstr>PowerPoint Presentation</vt:lpstr>
      <vt:lpstr>Outline</vt:lpstr>
      <vt:lpstr>PowerPoint Presentation</vt:lpstr>
      <vt:lpstr>Prologue</vt:lpstr>
      <vt:lpstr>Spectrum of Jihad Objectives</vt:lpstr>
      <vt:lpstr>Jihad Terminology</vt:lpstr>
      <vt:lpstr>PowerPoint Presentation</vt:lpstr>
      <vt:lpstr>Quranic Verses on Jihad</vt:lpstr>
      <vt:lpstr>Quranic Conditions for Starting War</vt:lpstr>
      <vt:lpstr>Quranic Conditions for Terminating War</vt:lpstr>
      <vt:lpstr>Consequences of De-contextualization</vt:lpstr>
      <vt:lpstr>Missing Precondition?</vt:lpstr>
      <vt:lpstr>PowerPoint Presentation</vt:lpstr>
      <vt:lpstr>The Theory of Abrogation</vt:lpstr>
      <vt:lpstr>Abrogation Debate</vt:lpstr>
      <vt:lpstr>Scholars on Jihad</vt:lpstr>
      <vt:lpstr>Ibn Rushd (Averroes) 1126-1198 C.E.</vt:lpstr>
      <vt:lpstr>Ibn Rushd on Jihad</vt:lpstr>
      <vt:lpstr>Ibn Taymiyyah [1263-1328 CE]</vt:lpstr>
      <vt:lpstr>Ibn Taymiyyah on Jihad</vt:lpstr>
      <vt:lpstr>Abul Aala Maududi (1903-1979)</vt:lpstr>
      <vt:lpstr>Maududi on Militant Jihad</vt:lpstr>
      <vt:lpstr>Hasan Al-Banna (1906-1949)</vt:lpstr>
      <vt:lpstr>Al-Banna on Militant Jihad</vt:lpstr>
      <vt:lpstr>Sayyid Qutb (1906-1966)</vt:lpstr>
      <vt:lpstr>Qutb on Militant Jihad</vt:lpstr>
      <vt:lpstr>Wahabi View of Jihad</vt:lpstr>
      <vt:lpstr>Modernist Thinkers</vt:lpstr>
      <vt:lpstr>Mehmud Shaltut [1893-1963]</vt:lpstr>
      <vt:lpstr>Mehmud Shaltut on Fighting</vt:lpstr>
      <vt:lpstr>The Ahmadiyya Muslim Community and Jihad</vt:lpstr>
      <vt:lpstr>Necessary Conditions for Jihad </vt:lpstr>
      <vt:lpstr>Murder in the Name of Allah</vt:lpstr>
      <vt:lpstr>PowerPoint Presentation</vt:lpstr>
      <vt:lpstr>Conversion or Death?</vt:lpstr>
      <vt:lpstr>Conversion or Control?</vt:lpstr>
      <vt:lpstr>Conquest and Conversion</vt:lpstr>
      <vt:lpstr>Conquest and Liberation</vt:lpstr>
      <vt:lpstr>PowerPoint Presentation</vt:lpstr>
      <vt:lpstr>Militant Jihad By Any Other Name …</vt:lpstr>
      <vt:lpstr>The Muslim Empire [632-750 C.E.]</vt:lpstr>
      <vt:lpstr>Willing Accomplices of Militant Jihad </vt:lpstr>
      <vt:lpstr>Muslim Expeditions [620-641 C.E.]</vt:lpstr>
      <vt:lpstr>Jihad and the Prophet</vt:lpstr>
      <vt:lpstr>Epilogue</vt:lpstr>
      <vt:lpstr>PowerPoint Presentation</vt:lpstr>
    </vt:vector>
  </TitlesOfParts>
  <Company>Oracle Corporation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Multi-Query Optimization Techniques in RSR</dc:title>
  <dc:creator>Rafi Ahmed</dc:creator>
  <cp:lastModifiedBy>Rafi</cp:lastModifiedBy>
  <cp:revision>929</cp:revision>
  <dcterms:created xsi:type="dcterms:W3CDTF">2014-05-01T22:03:00Z</dcterms:created>
  <dcterms:modified xsi:type="dcterms:W3CDTF">2019-06-30T17:30:56Z</dcterms:modified>
  <cp:version>8</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2343037</vt:lpwstr>
  </property>
  <property fmtid="{D5CDD505-2E9C-101B-9397-08002B2CF9AE}" pid="3" name="NXPowerLiteSettings">
    <vt:lpwstr>F98007B004F000</vt:lpwstr>
  </property>
  <property fmtid="{D5CDD505-2E9C-101B-9397-08002B2CF9AE}" pid="4" name="NXPowerLiteVersion">
    <vt:lpwstr>D5.0.2</vt:lpwstr>
  </property>
</Properties>
</file>